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32918400" cx="40233600"/>
  <p:notesSz cx="929640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029073" cy="34925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4" name="Shape 4"/>
          <p:cNvSpPr txBox="1"/>
          <p:nvPr>
            <p:ph idx="10" type="dt"/>
          </p:nvPr>
        </p:nvSpPr>
        <p:spPr>
          <a:xfrm>
            <a:off x="5264150" y="0"/>
            <a:ext cx="4030662" cy="34925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5" name="Shape 5"/>
          <p:cNvSpPr/>
          <p:nvPr>
            <p:ph idx="3" type="sldImg"/>
          </p:nvPr>
        </p:nvSpPr>
        <p:spPr>
          <a:xfrm>
            <a:off x="3041650" y="527050"/>
            <a:ext cx="3213100" cy="26288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30275" y="3330575"/>
            <a:ext cx="7437437" cy="3152775"/>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6659560"/>
            <a:ext cx="4029073" cy="34925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8" name="Shape 8"/>
          <p:cNvSpPr txBox="1"/>
          <p:nvPr>
            <p:ph idx="12" type="sldNum"/>
          </p:nvPr>
        </p:nvSpPr>
        <p:spPr>
          <a:xfrm>
            <a:off x="5264150" y="6659560"/>
            <a:ext cx="4030662" cy="349250"/>
          </a:xfrm>
          <a:prstGeom prst="rect">
            <a:avLst/>
          </a:prstGeom>
          <a:noFill/>
          <a:ln>
            <a:noFill/>
          </a:ln>
        </p:spPr>
        <p:txBody>
          <a:bodyPr anchorCtr="0" anchor="b" bIns="46400" lIns="92825" rIns="92825" tIns="46400">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930275" y="3330575"/>
            <a:ext cx="7437437" cy="3152775"/>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86" name="Shape 86"/>
          <p:cNvSpPr/>
          <p:nvPr>
            <p:ph idx="2" type="sldImg"/>
          </p:nvPr>
        </p:nvSpPr>
        <p:spPr>
          <a:xfrm>
            <a:off x="3041650" y="527050"/>
            <a:ext cx="3213100" cy="26288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17" name="Shape 17"/>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18" name="Shape 18"/>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3025775" y="2927350"/>
            <a:ext cx="34182048"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74" name="Shape 74"/>
          <p:cNvSpPr txBox="1"/>
          <p:nvPr>
            <p:ph idx="1" type="body"/>
          </p:nvPr>
        </p:nvSpPr>
        <p:spPr>
          <a:xfrm>
            <a:off x="3025775" y="9486900"/>
            <a:ext cx="34182048" cy="19773900"/>
          </a:xfrm>
          <a:prstGeom prst="rect">
            <a:avLst/>
          </a:prstGeom>
          <a:noFill/>
          <a:ln>
            <a:noFill/>
          </a:ln>
        </p:spPr>
        <p:txBody>
          <a:bodyPr anchorCtr="0" anchor="t" bIns="91425" lIns="91425" rIns="91425" tIns="91425"/>
          <a:lstStyle>
            <a:lvl1pPr indent="206375" lvl="0" marL="1628775" marR="0" rtl="0" algn="l">
              <a:lnSpc>
                <a:spcPct val="100000"/>
              </a:lnSpc>
              <a:spcBef>
                <a:spcPts val="2900"/>
              </a:spcBef>
              <a:spcAft>
                <a:spcPts val="0"/>
              </a:spcAft>
              <a:buClr>
                <a:schemeClr val="dk1"/>
              </a:buClr>
              <a:buSzPct val="1000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314325" lvl="1" marL="3533775" marR="0" rtl="0" algn="l">
              <a:lnSpc>
                <a:spcPct val="100000"/>
              </a:lnSpc>
              <a:spcBef>
                <a:spcPts val="2640"/>
              </a:spcBef>
              <a:spcAft>
                <a:spcPts val="0"/>
              </a:spcAft>
              <a:buClr>
                <a:schemeClr val="dk1"/>
              </a:buClr>
              <a:buSzPct val="1000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312737" lvl="2" marL="5427663" marR="0" rtl="0" algn="l">
              <a:lnSpc>
                <a:spcPct val="100000"/>
              </a:lnSpc>
              <a:spcBef>
                <a:spcPts val="2200"/>
              </a:spcBef>
              <a:spcAft>
                <a:spcPts val="0"/>
              </a:spcAft>
              <a:buClr>
                <a:schemeClr val="dk1"/>
              </a:buClr>
              <a:buSzPct val="100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69850" lvl="3" marL="7607300"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92075" lvl="4" marL="97694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92075" lvl="5" marL="102266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92075" lvl="6" marL="106838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92075" lvl="7" marL="111410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92075" lvl="8" marL="115982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76" name="Shape 76"/>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77" name="Shape 77"/>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3017838" y="10226675"/>
            <a:ext cx="34197924" cy="705484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80" name="Shape 80"/>
          <p:cNvSpPr txBox="1"/>
          <p:nvPr>
            <p:ph idx="1" type="subTitle"/>
          </p:nvPr>
        </p:nvSpPr>
        <p:spPr>
          <a:xfrm>
            <a:off x="6035675" y="18653125"/>
            <a:ext cx="28162250" cy="8413749"/>
          </a:xfrm>
          <a:prstGeom prst="rect">
            <a:avLst/>
          </a:prstGeom>
          <a:noFill/>
          <a:ln>
            <a:noFill/>
          </a:ln>
        </p:spPr>
        <p:txBody>
          <a:bodyPr anchorCtr="0" anchor="t" bIns="91425" lIns="91425" rIns="91425" tIns="91425"/>
          <a:lstStyle>
            <a:lvl1pPr indent="0" lvl="0" marL="0" marR="0" rtl="0" algn="ctr">
              <a:lnSpc>
                <a:spcPct val="100000"/>
              </a:lnSpc>
              <a:spcBef>
                <a:spcPts val="2900"/>
              </a:spcBef>
              <a:spcAft>
                <a:spcPts val="0"/>
              </a:spcAft>
              <a:buClr>
                <a:schemeClr val="dk1"/>
              </a:buClr>
              <a:buFont typeface="Times New Roman"/>
              <a:buNone/>
              <a:defRPr b="0" i="0" sz="14500" u="none" cap="none" strike="noStrike">
                <a:solidFill>
                  <a:schemeClr val="dk1"/>
                </a:solidFill>
                <a:latin typeface="Times New Roman"/>
                <a:ea typeface="Times New Roman"/>
                <a:cs typeface="Times New Roman"/>
                <a:sym typeface="Times New Roman"/>
              </a:defRPr>
            </a:lvl1pPr>
            <a:lvl2pPr indent="0" lvl="1" marL="457200" marR="0" rtl="0" algn="ctr">
              <a:lnSpc>
                <a:spcPct val="100000"/>
              </a:lnSpc>
              <a:spcBef>
                <a:spcPts val="2640"/>
              </a:spcBef>
              <a:spcAft>
                <a:spcPts val="0"/>
              </a:spcAft>
              <a:buClr>
                <a:schemeClr val="dk1"/>
              </a:buClr>
              <a:buFont typeface="Times New Roman"/>
              <a:buNone/>
              <a:defRPr b="0" i="0" sz="13200" u="none" cap="none" strike="noStrike">
                <a:solidFill>
                  <a:schemeClr val="dk1"/>
                </a:solidFill>
                <a:latin typeface="Times New Roman"/>
                <a:ea typeface="Times New Roman"/>
                <a:cs typeface="Times New Roman"/>
                <a:sym typeface="Times New Roman"/>
              </a:defRPr>
            </a:lvl2pPr>
            <a:lvl3pPr indent="0" lvl="2" marL="914400" marR="0" rtl="0" algn="ctr">
              <a:lnSpc>
                <a:spcPct val="100000"/>
              </a:lnSpc>
              <a:spcBef>
                <a:spcPts val="2200"/>
              </a:spcBef>
              <a:spcAft>
                <a:spcPts val="0"/>
              </a:spcAft>
              <a:buClr>
                <a:schemeClr val="dk1"/>
              </a:buClr>
              <a:buFont typeface="Times New Roman"/>
              <a:buNone/>
              <a:defRPr b="0" i="0" sz="11000" u="none" cap="none" strike="noStrike">
                <a:solidFill>
                  <a:schemeClr val="dk1"/>
                </a:solidFill>
                <a:latin typeface="Times New Roman"/>
                <a:ea typeface="Times New Roman"/>
                <a:cs typeface="Times New Roman"/>
                <a:sym typeface="Times New Roman"/>
              </a:defRPr>
            </a:lvl3pPr>
            <a:lvl4pPr indent="0" lvl="3" marL="13716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4pPr>
            <a:lvl5pPr indent="0" lvl="4" marL="18288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5pPr>
            <a:lvl6pPr indent="0" lvl="5" marL="22860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6pPr>
            <a:lvl7pPr indent="0" lvl="6" marL="27432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7pPr>
            <a:lvl8pPr indent="0" lvl="7" marL="32004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8pPr>
            <a:lvl9pPr indent="0" lvl="8" marL="3657600" marR="0" rtl="0" algn="ctr">
              <a:lnSpc>
                <a:spcPct val="100000"/>
              </a:lnSpc>
              <a:spcBef>
                <a:spcPts val="1860"/>
              </a:spcBef>
              <a:spcAft>
                <a:spcPts val="0"/>
              </a:spcAft>
              <a:buClr>
                <a:schemeClr val="dk1"/>
              </a:buClr>
              <a:buFont typeface="Times New Roman"/>
              <a:buNone/>
              <a:defRPr b="0" i="0" sz="9300" u="none" cap="none" strike="noStrike">
                <a:solidFill>
                  <a:schemeClr val="dk1"/>
                </a:solidFill>
                <a:latin typeface="Times New Roman"/>
                <a:ea typeface="Times New Roman"/>
                <a:cs typeface="Times New Roman"/>
                <a:sym typeface="Times New Roman"/>
              </a:defRPr>
            </a:lvl9pPr>
          </a:lstStyle>
          <a:p/>
        </p:txBody>
      </p:sp>
      <p:sp>
        <p:nvSpPr>
          <p:cNvPr id="81" name="Shape 81"/>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82" name="Shape 82"/>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83" name="Shape 83"/>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19768343" y="11821319"/>
            <a:ext cx="26333450" cy="8545512"/>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 type="body"/>
          </p:nvPr>
        </p:nvSpPr>
        <p:spPr>
          <a:xfrm rot="5400000">
            <a:off x="2601118" y="3352004"/>
            <a:ext cx="26333450" cy="25484138"/>
          </a:xfrm>
          <a:prstGeom prst="rect">
            <a:avLst/>
          </a:prstGeom>
          <a:noFill/>
          <a:ln>
            <a:noFill/>
          </a:ln>
        </p:spPr>
        <p:txBody>
          <a:bodyPr anchorCtr="0" anchor="t" bIns="91425" lIns="91425" rIns="91425" tIns="91425"/>
          <a:lstStyle>
            <a:lvl1pPr indent="206375" lvl="0" marL="1628775" marR="0" rtl="0" algn="l">
              <a:lnSpc>
                <a:spcPct val="100000"/>
              </a:lnSpc>
              <a:spcBef>
                <a:spcPts val="2900"/>
              </a:spcBef>
              <a:spcAft>
                <a:spcPts val="0"/>
              </a:spcAft>
              <a:buClr>
                <a:schemeClr val="dk1"/>
              </a:buClr>
              <a:buSzPct val="1000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314325" lvl="1" marL="3533775" marR="0" rtl="0" algn="l">
              <a:lnSpc>
                <a:spcPct val="100000"/>
              </a:lnSpc>
              <a:spcBef>
                <a:spcPts val="2640"/>
              </a:spcBef>
              <a:spcAft>
                <a:spcPts val="0"/>
              </a:spcAft>
              <a:buClr>
                <a:schemeClr val="dk1"/>
              </a:buClr>
              <a:buSzPct val="1000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312737" lvl="2" marL="5427663" marR="0" rtl="0" algn="l">
              <a:lnSpc>
                <a:spcPct val="100000"/>
              </a:lnSpc>
              <a:spcBef>
                <a:spcPts val="2200"/>
              </a:spcBef>
              <a:spcAft>
                <a:spcPts val="0"/>
              </a:spcAft>
              <a:buClr>
                <a:schemeClr val="dk1"/>
              </a:buClr>
              <a:buSzPct val="100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69850" lvl="3" marL="7607300"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92075" lvl="4" marL="97694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92075" lvl="5" marL="102266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92075" lvl="6" marL="106838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92075" lvl="7" marL="111410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92075" lvl="8" marL="115982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22" name="Shape 22"/>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23" name="Shape 23"/>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24" name="Shape 24"/>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3025775" y="2927350"/>
            <a:ext cx="34182048"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27" name="Shape 27"/>
          <p:cNvSpPr txBox="1"/>
          <p:nvPr>
            <p:ph idx="1" type="body"/>
          </p:nvPr>
        </p:nvSpPr>
        <p:spPr>
          <a:xfrm rot="5400000">
            <a:off x="10229850" y="2282824"/>
            <a:ext cx="19773900" cy="34182048"/>
          </a:xfrm>
          <a:prstGeom prst="rect">
            <a:avLst/>
          </a:prstGeom>
          <a:noFill/>
          <a:ln>
            <a:noFill/>
          </a:ln>
        </p:spPr>
        <p:txBody>
          <a:bodyPr anchorCtr="0" anchor="t" bIns="91425" lIns="91425" rIns="91425" tIns="91425"/>
          <a:lstStyle>
            <a:lvl1pPr indent="206375" lvl="0" marL="1628775" marR="0" rtl="0" algn="l">
              <a:lnSpc>
                <a:spcPct val="100000"/>
              </a:lnSpc>
              <a:spcBef>
                <a:spcPts val="2900"/>
              </a:spcBef>
              <a:spcAft>
                <a:spcPts val="0"/>
              </a:spcAft>
              <a:buClr>
                <a:schemeClr val="dk1"/>
              </a:buClr>
              <a:buSzPct val="1000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314325" lvl="1" marL="3533775" marR="0" rtl="0" algn="l">
              <a:lnSpc>
                <a:spcPct val="100000"/>
              </a:lnSpc>
              <a:spcBef>
                <a:spcPts val="2640"/>
              </a:spcBef>
              <a:spcAft>
                <a:spcPts val="0"/>
              </a:spcAft>
              <a:buClr>
                <a:schemeClr val="dk1"/>
              </a:buClr>
              <a:buSzPct val="1000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312737" lvl="2" marL="5427663" marR="0" rtl="0" algn="l">
              <a:lnSpc>
                <a:spcPct val="100000"/>
              </a:lnSpc>
              <a:spcBef>
                <a:spcPts val="2200"/>
              </a:spcBef>
              <a:spcAft>
                <a:spcPts val="0"/>
              </a:spcAft>
              <a:buClr>
                <a:schemeClr val="dk1"/>
              </a:buClr>
              <a:buSzPct val="100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69850" lvl="3" marL="7607300"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92075" lvl="4" marL="97694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92075" lvl="5" marL="102266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92075" lvl="6" marL="106838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92075" lvl="7" marL="111410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92075" lvl="8" marL="115982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29" name="Shape 29"/>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30" name="Shape 30"/>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7886700" y="23042562"/>
            <a:ext cx="24139526" cy="272097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Times New Roman"/>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33" name="Shape 33"/>
          <p:cNvSpPr/>
          <p:nvPr>
            <p:ph idx="2" type="pic"/>
          </p:nvPr>
        </p:nvSpPr>
        <p:spPr>
          <a:xfrm>
            <a:off x="7886700" y="2941638"/>
            <a:ext cx="24139526" cy="197500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32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28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24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6pPr>
            <a:lvl7pPr indent="0" lvl="6" marL="27432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7pPr>
            <a:lvl8pPr indent="0" lvl="7" marL="32004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8pPr>
            <a:lvl9pPr indent="0" lvl="8" marL="3657600" marR="0" rtl="0" algn="l">
              <a:lnSpc>
                <a:spcPct val="100000"/>
              </a:lnSpc>
              <a:spcBef>
                <a:spcPts val="0"/>
              </a:spcBef>
              <a:spcAft>
                <a:spcPts val="0"/>
              </a:spcAft>
              <a:buClr>
                <a:srgbClr val="003399"/>
              </a:buClr>
              <a:buFont typeface="Arial"/>
              <a:buNone/>
              <a:defRPr b="1" i="0" sz="2000" u="none" cap="none" strike="noStrike">
                <a:solidFill>
                  <a:srgbClr val="003399"/>
                </a:solidFill>
                <a:latin typeface="Arial"/>
                <a:ea typeface="Arial"/>
                <a:cs typeface="Arial"/>
                <a:sym typeface="Arial"/>
              </a:defRPr>
            </a:lvl9pPr>
          </a:lstStyle>
          <a:p/>
        </p:txBody>
      </p:sp>
      <p:sp>
        <p:nvSpPr>
          <p:cNvPr id="34" name="Shape 34"/>
          <p:cNvSpPr txBox="1"/>
          <p:nvPr>
            <p:ph idx="1" type="body"/>
          </p:nvPr>
        </p:nvSpPr>
        <p:spPr>
          <a:xfrm>
            <a:off x="7886700" y="25763537"/>
            <a:ext cx="24139526" cy="3862387"/>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5" name="Shape 35"/>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36" name="Shape 36"/>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37" name="Shape 37"/>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2011363" y="1311275"/>
            <a:ext cx="13236575" cy="557688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Times New Roman"/>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40" name="Shape 40"/>
          <p:cNvSpPr txBox="1"/>
          <p:nvPr>
            <p:ph idx="1" type="body"/>
          </p:nvPr>
        </p:nvSpPr>
        <p:spPr>
          <a:xfrm>
            <a:off x="15730537" y="1311275"/>
            <a:ext cx="22491700" cy="28093989"/>
          </a:xfrm>
          <a:prstGeom prst="rect">
            <a:avLst/>
          </a:prstGeom>
          <a:noFill/>
          <a:ln>
            <a:noFill/>
          </a:ln>
        </p:spPr>
        <p:txBody>
          <a:bodyPr anchorCtr="0" anchor="t" bIns="91425" lIns="91425" rIns="91425" tIns="91425"/>
          <a:lstStyle>
            <a:lvl1pPr indent="-511175" lvl="0" marL="1628775" marR="0" rtl="0" algn="l">
              <a:lnSpc>
                <a:spcPct val="100000"/>
              </a:lnSpc>
              <a:spcBef>
                <a:spcPts val="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346075" lvl="1" marL="3533775" marR="0" rtl="0" algn="l">
              <a:lnSpc>
                <a:spcPct val="100000"/>
              </a:lnSpc>
              <a:spcBef>
                <a:spcPts val="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233362" lvl="2" marL="5427663" marR="0" rtl="0" algn="l">
              <a:lnSpc>
                <a:spcPct val="100000"/>
              </a:lnSpc>
              <a:spcBef>
                <a:spcPts val="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93700" lvl="3" marL="7607300"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71475" lvl="4" marL="97694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71475" lvl="5" marL="102266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71475" lvl="6" marL="106838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71475" lvl="7" marL="111410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71475" lvl="8" marL="115982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2" type="body"/>
          </p:nvPr>
        </p:nvSpPr>
        <p:spPr>
          <a:xfrm>
            <a:off x="2011363" y="6888163"/>
            <a:ext cx="13236575" cy="225171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43" name="Shape 43"/>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44" name="Shape 44"/>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3025775" y="2927350"/>
            <a:ext cx="34182048"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47" name="Shape 47"/>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48" name="Shape 48"/>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49" name="Shape 49"/>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2011363" y="1317625"/>
            <a:ext cx="36210874"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52" name="Shape 52"/>
          <p:cNvSpPr txBox="1"/>
          <p:nvPr>
            <p:ph idx="1" type="body"/>
          </p:nvPr>
        </p:nvSpPr>
        <p:spPr>
          <a:xfrm>
            <a:off x="2011363" y="7369175"/>
            <a:ext cx="17776824" cy="3070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3" name="Shape 53"/>
          <p:cNvSpPr txBox="1"/>
          <p:nvPr>
            <p:ph idx="2" type="body"/>
          </p:nvPr>
        </p:nvSpPr>
        <p:spPr>
          <a:xfrm>
            <a:off x="2011363" y="10439400"/>
            <a:ext cx="17776824" cy="18965861"/>
          </a:xfrm>
          <a:prstGeom prst="rect">
            <a:avLst/>
          </a:prstGeom>
          <a:noFill/>
          <a:ln>
            <a:noFill/>
          </a:ln>
        </p:spPr>
        <p:txBody>
          <a:bodyPr anchorCtr="0" anchor="t" bIns="91425" lIns="91425" rIns="91425" tIns="91425"/>
          <a:lstStyle>
            <a:lvl1pPr indent="-561975" lvl="0" marL="1628775" marR="0" rtl="0" algn="l">
              <a:lnSpc>
                <a:spcPct val="100000"/>
              </a:lnSpc>
              <a:spcBef>
                <a:spcPts val="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96875" lvl="1" marL="35337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271462" lvl="2" marL="5427663"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419100" lvl="3" marL="7607300"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96875" lvl="4" marL="97694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96875" lvl="5" marL="102266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96875" lvl="6" marL="106838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96875" lvl="7" marL="111410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96875" lvl="8" marL="115982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4" name="Shape 54"/>
          <p:cNvSpPr txBox="1"/>
          <p:nvPr>
            <p:ph idx="3" type="body"/>
          </p:nvPr>
        </p:nvSpPr>
        <p:spPr>
          <a:xfrm>
            <a:off x="20437475" y="7369175"/>
            <a:ext cx="17784762" cy="3070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4" type="body"/>
          </p:nvPr>
        </p:nvSpPr>
        <p:spPr>
          <a:xfrm>
            <a:off x="20437475" y="10439400"/>
            <a:ext cx="17784762" cy="18965861"/>
          </a:xfrm>
          <a:prstGeom prst="rect">
            <a:avLst/>
          </a:prstGeom>
          <a:noFill/>
          <a:ln>
            <a:noFill/>
          </a:ln>
        </p:spPr>
        <p:txBody>
          <a:bodyPr anchorCtr="0" anchor="t" bIns="91425" lIns="91425" rIns="91425" tIns="91425"/>
          <a:lstStyle>
            <a:lvl1pPr indent="-561975" lvl="0" marL="1628775" marR="0" rtl="0" algn="l">
              <a:lnSpc>
                <a:spcPct val="100000"/>
              </a:lnSpc>
              <a:spcBef>
                <a:spcPts val="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96875" lvl="1" marL="3533775"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271462" lvl="2" marL="5427663"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419100" lvl="3" marL="7607300"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96875" lvl="4" marL="97694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96875" lvl="5" marL="102266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96875" lvl="6" marL="106838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96875" lvl="7" marL="111410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96875" lvl="8" marL="11598275" marR="0" rtl="0" algn="l">
              <a:lnSpc>
                <a:spcPct val="100000"/>
              </a:lnSpc>
              <a:spcBef>
                <a:spcPts val="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57" name="Shape 57"/>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58" name="Shape 58"/>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3025775" y="2927350"/>
            <a:ext cx="34182048"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61" name="Shape 61"/>
          <p:cNvSpPr txBox="1"/>
          <p:nvPr>
            <p:ph idx="1" type="body"/>
          </p:nvPr>
        </p:nvSpPr>
        <p:spPr>
          <a:xfrm>
            <a:off x="3025775" y="9486900"/>
            <a:ext cx="17014825" cy="19773900"/>
          </a:xfrm>
          <a:prstGeom prst="rect">
            <a:avLst/>
          </a:prstGeom>
          <a:noFill/>
          <a:ln>
            <a:noFill/>
          </a:ln>
        </p:spPr>
        <p:txBody>
          <a:bodyPr anchorCtr="0" anchor="t" bIns="91425" lIns="91425" rIns="91425" tIns="91425"/>
          <a:lstStyle>
            <a:lvl1pPr indent="-536575" lvl="0" marL="1628775" marR="0" rtl="0" algn="l">
              <a:lnSpc>
                <a:spcPct val="100000"/>
              </a:lnSpc>
              <a:spcBef>
                <a:spcPts val="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71475" lvl="1" marL="3533775" marR="0" rtl="0" algn="l">
              <a:lnSpc>
                <a:spcPct val="100000"/>
              </a:lnSpc>
              <a:spcBef>
                <a:spcPts val="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258762" lvl="2" marL="5427663"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406400" lvl="3" marL="7607300"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84175" lvl="4" marL="97694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84175" lvl="5" marL="102266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84175" lvl="6" marL="106838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84175" lvl="7" marL="111410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84175" lvl="8" marL="115982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2" type="body"/>
          </p:nvPr>
        </p:nvSpPr>
        <p:spPr>
          <a:xfrm>
            <a:off x="20193000" y="9486900"/>
            <a:ext cx="17014825" cy="19773900"/>
          </a:xfrm>
          <a:prstGeom prst="rect">
            <a:avLst/>
          </a:prstGeom>
          <a:noFill/>
          <a:ln>
            <a:noFill/>
          </a:ln>
        </p:spPr>
        <p:txBody>
          <a:bodyPr anchorCtr="0" anchor="t" bIns="91425" lIns="91425" rIns="91425" tIns="91425"/>
          <a:lstStyle>
            <a:lvl1pPr indent="-536575" lvl="0" marL="1628775" marR="0" rtl="0" algn="l">
              <a:lnSpc>
                <a:spcPct val="100000"/>
              </a:lnSpc>
              <a:spcBef>
                <a:spcPts val="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71475" lvl="1" marL="3533775" marR="0" rtl="0" algn="l">
              <a:lnSpc>
                <a:spcPct val="100000"/>
              </a:lnSpc>
              <a:spcBef>
                <a:spcPts val="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258762" lvl="2" marL="5427663" marR="0" rtl="0" algn="l">
              <a:lnSpc>
                <a:spcPct val="100000"/>
              </a:lnSpc>
              <a:spcBef>
                <a:spcPts val="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406400" lvl="3" marL="7607300"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84175" lvl="4" marL="97694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84175" lvl="5" marL="102266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84175" lvl="6" marL="106838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84175" lvl="7" marL="111410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84175" lvl="8" marL="11598275" marR="0" rtl="0" algn="l">
              <a:lnSpc>
                <a:spcPct val="100000"/>
              </a:lnSpc>
              <a:spcBef>
                <a:spcPts val="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3" name="Shape 63"/>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64" name="Shape 64"/>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65" name="Shape 65"/>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3178175" y="21153437"/>
            <a:ext cx="34197924" cy="65373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Times New Roman"/>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68" name="Shape 68"/>
          <p:cNvSpPr txBox="1"/>
          <p:nvPr>
            <p:ph idx="1" type="body"/>
          </p:nvPr>
        </p:nvSpPr>
        <p:spPr>
          <a:xfrm>
            <a:off x="3178175" y="13952537"/>
            <a:ext cx="34197924" cy="7200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70" name="Shape 70"/>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71" name="Shape 71"/>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025775" y="2927350"/>
            <a:ext cx="34182048"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Times New Roman"/>
              <a:buNone/>
              <a:defRPr b="0" i="0" sz="212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Shape 11"/>
          <p:cNvSpPr txBox="1"/>
          <p:nvPr>
            <p:ph idx="1" type="body"/>
          </p:nvPr>
        </p:nvSpPr>
        <p:spPr>
          <a:xfrm>
            <a:off x="3025775" y="9486900"/>
            <a:ext cx="34182048" cy="19773900"/>
          </a:xfrm>
          <a:prstGeom prst="rect">
            <a:avLst/>
          </a:prstGeom>
          <a:noFill/>
          <a:ln>
            <a:noFill/>
          </a:ln>
        </p:spPr>
        <p:txBody>
          <a:bodyPr anchorCtr="0" anchor="t" bIns="91425" lIns="91425" rIns="91425" tIns="91425"/>
          <a:lstStyle>
            <a:lvl1pPr indent="206375" lvl="0" marL="1628775" marR="0" rtl="0" algn="l">
              <a:lnSpc>
                <a:spcPct val="100000"/>
              </a:lnSpc>
              <a:spcBef>
                <a:spcPts val="2900"/>
              </a:spcBef>
              <a:spcAft>
                <a:spcPts val="0"/>
              </a:spcAft>
              <a:buClr>
                <a:schemeClr val="dk1"/>
              </a:buClr>
              <a:buSzPct val="1000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314325" lvl="1" marL="3533775" marR="0" rtl="0" algn="l">
              <a:lnSpc>
                <a:spcPct val="100000"/>
              </a:lnSpc>
              <a:spcBef>
                <a:spcPts val="2640"/>
              </a:spcBef>
              <a:spcAft>
                <a:spcPts val="0"/>
              </a:spcAft>
              <a:buClr>
                <a:schemeClr val="dk1"/>
              </a:buClr>
              <a:buSzPct val="1000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312737" lvl="2" marL="5427663" marR="0" rtl="0" algn="l">
              <a:lnSpc>
                <a:spcPct val="100000"/>
              </a:lnSpc>
              <a:spcBef>
                <a:spcPts val="2200"/>
              </a:spcBef>
              <a:spcAft>
                <a:spcPts val="0"/>
              </a:spcAft>
              <a:buClr>
                <a:schemeClr val="dk1"/>
              </a:buClr>
              <a:buSzPct val="100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69850" lvl="3" marL="7607300"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92075" lvl="4" marL="97694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92075" lvl="5" marL="102266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92075" lvl="6" marL="106838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92075" lvl="7" marL="111410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92075" lvl="8" marL="11598275" marR="0" rtl="0" algn="l">
              <a:lnSpc>
                <a:spcPct val="100000"/>
              </a:lnSpc>
              <a:spcBef>
                <a:spcPts val="1860"/>
              </a:spcBef>
              <a:spcAft>
                <a:spcPts val="0"/>
              </a:spcAft>
              <a:buClr>
                <a:schemeClr val="dk1"/>
              </a:buClr>
              <a:buSzPct val="1000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0" type="dt"/>
          </p:nvPr>
        </p:nvSpPr>
        <p:spPr>
          <a:xfrm>
            <a:off x="3025775" y="30016450"/>
            <a:ext cx="838199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13" name="Shape 13"/>
          <p:cNvSpPr txBox="1"/>
          <p:nvPr>
            <p:ph idx="11" type="ftr"/>
          </p:nvPr>
        </p:nvSpPr>
        <p:spPr>
          <a:xfrm>
            <a:off x="13738225" y="30016450"/>
            <a:ext cx="12757149" cy="2171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1pPr>
            <a:lvl2pPr indent="0" lvl="1" marL="4572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2pPr>
            <a:lvl3pPr indent="0" lvl="2" marL="914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3pPr>
            <a:lvl4pPr indent="0" lvl="3" marL="13716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4pPr>
            <a:lvl5pPr indent="0" lvl="4" marL="1828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5pPr>
            <a:lvl6pPr indent="0" lvl="5" marL="2286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6pPr>
            <a:lvl7pPr indent="0" lvl="6" marL="32004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7pPr>
            <a:lvl8pPr indent="0" lvl="7" marL="45720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8pPr>
            <a:lvl9pPr indent="0" lvl="8" marL="6400800" marR="0" rtl="0" algn="l">
              <a:lnSpc>
                <a:spcPct val="100000"/>
              </a:lnSpc>
              <a:spcBef>
                <a:spcPts val="0"/>
              </a:spcBef>
              <a:spcAft>
                <a:spcPts val="0"/>
              </a:spcAft>
              <a:buClr>
                <a:srgbClr val="003399"/>
              </a:buClr>
              <a:buFont typeface="Arial"/>
              <a:buNone/>
              <a:defRPr b="1" i="0" sz="4000" u="none" cap="none" strike="noStrike">
                <a:solidFill>
                  <a:srgbClr val="003399"/>
                </a:solidFill>
                <a:latin typeface="Arial"/>
                <a:ea typeface="Arial"/>
                <a:cs typeface="Arial"/>
                <a:sym typeface="Arial"/>
              </a:defRPr>
            </a:lvl9pPr>
          </a:lstStyle>
          <a:p/>
        </p:txBody>
      </p:sp>
      <p:sp>
        <p:nvSpPr>
          <p:cNvPr id="14" name="Shape 14"/>
          <p:cNvSpPr txBox="1"/>
          <p:nvPr>
            <p:ph idx="12" type="sldNum"/>
          </p:nvPr>
        </p:nvSpPr>
        <p:spPr>
          <a:xfrm>
            <a:off x="28825825" y="30016450"/>
            <a:ext cx="8381999" cy="2171700"/>
          </a:xfrm>
          <a:prstGeom prst="rect">
            <a:avLst/>
          </a:prstGeom>
          <a:noFill/>
          <a:ln>
            <a:noFill/>
          </a:ln>
        </p:spPr>
        <p:txBody>
          <a:bodyPr anchorCtr="0" anchor="t" bIns="217250" lIns="434525" rIns="434525" tIns="21725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6100" u="none" cap="none" strike="noStrik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4.png"/><Relationship Id="rId10" Type="http://schemas.openxmlformats.org/officeDocument/2006/relationships/image" Target="../media/image06.png"/><Relationship Id="rId9" Type="http://schemas.openxmlformats.org/officeDocument/2006/relationships/image" Target="../media/image07.png"/><Relationship Id="rId5" Type="http://schemas.openxmlformats.org/officeDocument/2006/relationships/image" Target="../media/image01.png"/><Relationship Id="rId6" Type="http://schemas.openxmlformats.org/officeDocument/2006/relationships/image" Target="../media/image05.png"/><Relationship Id="rId7" Type="http://schemas.openxmlformats.org/officeDocument/2006/relationships/image" Target="../media/image02.png"/><Relationship Id="rId8"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nvSpPr>
        <p:spPr>
          <a:xfrm>
            <a:off x="13854262" y="17914950"/>
            <a:ext cx="12601500" cy="4937100"/>
          </a:xfrm>
          <a:prstGeom prst="rect">
            <a:avLst/>
          </a:prstGeom>
          <a:noFill/>
          <a:ln>
            <a:noFill/>
          </a:ln>
        </p:spPr>
        <p:txBody>
          <a:bodyPr anchorCtr="0" anchor="t" bIns="45250" lIns="457200" rIns="457200" tIns="45250">
            <a:noAutofit/>
          </a:bodyPr>
          <a:lstStyle/>
          <a:p>
            <a:pPr indent="0" lvl="0" marL="0" marR="0" rtl="0" algn="just">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Reflected Signal Mixing and Filtering</a:t>
            </a:r>
          </a:p>
          <a:p>
            <a:pPr indent="0" lvl="0" marL="0" marR="0" rtl="0" algn="just">
              <a:lnSpc>
                <a:spcPct val="100000"/>
              </a:lnSpc>
              <a:spcBef>
                <a:spcPts val="2500"/>
              </a:spcBef>
              <a:spcAft>
                <a:spcPts val="0"/>
              </a:spcAft>
              <a:buClr>
                <a:schemeClr val="dk1"/>
              </a:buClr>
              <a:buSzPct val="25000"/>
              <a:buFont typeface="Calibri"/>
              <a:buNone/>
            </a:pPr>
            <a:r>
              <a:rPr b="1" i="0" lang="en-US" sz="4000" u="none" cap="none" strike="noStrike">
                <a:solidFill>
                  <a:schemeClr val="dk1"/>
                </a:solidFill>
                <a:latin typeface="Calibri"/>
                <a:ea typeface="Calibri"/>
                <a:cs typeface="Calibri"/>
                <a:sym typeface="Calibri"/>
              </a:rPr>
              <a:t>	Once the Rx has been amplified by the LNA, it must be mixe</a:t>
            </a:r>
            <a:r>
              <a:rPr b="1" lang="en-US" sz="4000">
                <a:solidFill>
                  <a:schemeClr val="dk1"/>
                </a:solidFill>
                <a:latin typeface="Calibri"/>
                <a:ea typeface="Calibri"/>
                <a:cs typeface="Calibri"/>
                <a:sym typeface="Calibri"/>
              </a:rPr>
              <a:t>d with the original baseline transmitted signal. Feeding the Rx into the RF input and the Tx into the LO port, an IF signal is produced. The signal is output in differential components to provide noise immunity as well as a cancellation on even-order harmonics. Calculations illustrate an expectec IF signal of 200kHz. </a:t>
            </a: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Font typeface="Calibri"/>
              <a:buNone/>
            </a:pPr>
            <a:r>
              <a:t/>
            </a:r>
            <a:endParaRPr b="1" sz="4000">
              <a:solidFill>
                <a:schemeClr val="dk1"/>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SzPct val="25000"/>
              <a:buFont typeface="Calibri"/>
              <a:buNone/>
            </a:pPr>
            <a:r>
              <a:rPr b="1" lang="en-US" sz="4000">
                <a:solidFill>
                  <a:schemeClr val="dk1"/>
                </a:solidFill>
                <a:latin typeface="Calibri"/>
                <a:ea typeface="Calibri"/>
                <a:cs typeface="Calibri"/>
                <a:sym typeface="Calibri"/>
              </a:rPr>
              <a:t>    The IF outputs are passed through a filtering stage for image rejection. Cutoff frequencies of 250 kHz are chosen to not only prevent the up conversion image to pass, but also to protect from any unexpected IF spikes during changes in rising and falling RF/LO frequencies. </a:t>
            </a:r>
          </a:p>
        </p:txBody>
      </p:sp>
      <p:cxnSp>
        <p:nvCxnSpPr>
          <p:cNvPr id="89" name="Shape 89"/>
          <p:cNvCxnSpPr/>
          <p:nvPr/>
        </p:nvCxnSpPr>
        <p:spPr>
          <a:xfrm>
            <a:off x="34925" y="4413250"/>
            <a:ext cx="0" cy="28505149"/>
          </a:xfrm>
          <a:prstGeom prst="straightConnector1">
            <a:avLst/>
          </a:prstGeom>
          <a:noFill/>
          <a:ln cap="flat" cmpd="sng" w="9525">
            <a:solidFill>
              <a:srgbClr val="F8F8F8"/>
            </a:solidFill>
            <a:prstDash val="solid"/>
            <a:miter/>
            <a:headEnd len="med" w="med" type="none"/>
            <a:tailEnd len="med" w="med" type="none"/>
          </a:ln>
        </p:spPr>
      </p:cxnSp>
      <p:sp>
        <p:nvSpPr>
          <p:cNvPr id="90" name="Shape 90"/>
          <p:cNvSpPr txBox="1"/>
          <p:nvPr/>
        </p:nvSpPr>
        <p:spPr>
          <a:xfrm>
            <a:off x="209550" y="4572000"/>
            <a:ext cx="12565062" cy="7404099"/>
          </a:xfrm>
          <a:prstGeom prst="rect">
            <a:avLst/>
          </a:prstGeom>
          <a:noFill/>
          <a:ln>
            <a:noFill/>
          </a:ln>
        </p:spPr>
        <p:txBody>
          <a:bodyPr anchorCtr="0" anchor="t" bIns="45250" lIns="457200" rIns="419050" tIns="45250">
            <a:noAutofit/>
          </a:bodyPr>
          <a:lstStyle/>
          <a:p>
            <a:pPr indent="0" lvl="0" marL="0" marR="0" rtl="0" algn="just">
              <a:lnSpc>
                <a:spcPct val="100000"/>
              </a:lnSpc>
              <a:spcBef>
                <a:spcPts val="0"/>
              </a:spcBef>
              <a:spcAft>
                <a:spcPts val="0"/>
              </a:spcAft>
              <a:buClr>
                <a:srgbClr val="000099"/>
              </a:buClr>
              <a:buSzPct val="25000"/>
              <a:buFont typeface="Calibri"/>
              <a:buNone/>
            </a:pPr>
            <a:r>
              <a:rPr b="1" i="0" lang="en-US" sz="5400" u="none" cap="none" strike="noStrike">
                <a:solidFill>
                  <a:srgbClr val="000099"/>
                </a:solidFill>
                <a:latin typeface="Calibri"/>
                <a:ea typeface="Calibri"/>
                <a:cs typeface="Calibri"/>
                <a:sym typeface="Calibri"/>
              </a:rPr>
              <a:t>Abstract/Overview</a:t>
            </a:r>
          </a:p>
          <a:p>
            <a:pPr indent="0" lvl="0" marL="0" marR="0" rtl="0" algn="just">
              <a:lnSpc>
                <a:spcPct val="100000"/>
              </a:lnSpc>
              <a:spcBef>
                <a:spcPts val="2500"/>
              </a:spcBef>
              <a:spcAft>
                <a:spcPts val="0"/>
              </a:spcAft>
              <a:buClr>
                <a:schemeClr val="dk1"/>
              </a:buClr>
              <a:buSzPct val="25000"/>
              <a:buFont typeface="Calibri"/>
              <a:buNone/>
            </a:pPr>
            <a:r>
              <a:rPr b="1" i="0" lang="en-US" sz="3300" u="none" cap="none" strike="noStrike">
                <a:solidFill>
                  <a:schemeClr val="dk1"/>
                </a:solidFill>
                <a:latin typeface="Calibri"/>
                <a:ea typeface="Calibri"/>
                <a:cs typeface="Calibri"/>
                <a:sym typeface="Calibri"/>
              </a:rPr>
              <a:t>	</a:t>
            </a:r>
            <a:r>
              <a:rPr b="1" i="0" lang="en-US" sz="4000" u="none" cap="none" strike="noStrike">
                <a:solidFill>
                  <a:srgbClr val="000000"/>
                </a:solidFill>
                <a:latin typeface="Calibri"/>
                <a:ea typeface="Calibri"/>
                <a:cs typeface="Calibri"/>
                <a:sym typeface="Calibri"/>
              </a:rPr>
              <a:t>A ground penetrating radar </a:t>
            </a:r>
            <a:r>
              <a:rPr b="1" lang="en-US" sz="4000">
                <a:latin typeface="Calibri"/>
                <a:ea typeface="Calibri"/>
                <a:cs typeface="Calibri"/>
                <a:sym typeface="Calibri"/>
              </a:rPr>
              <a:t>system </a:t>
            </a:r>
            <a:r>
              <a:rPr b="1" i="0" lang="en-US" sz="4000" u="none" cap="none" strike="noStrike">
                <a:solidFill>
                  <a:srgbClr val="000000"/>
                </a:solidFill>
                <a:latin typeface="Calibri"/>
                <a:ea typeface="Calibri"/>
                <a:cs typeface="Calibri"/>
                <a:sym typeface="Calibri"/>
              </a:rPr>
              <a:t>(GPRS)  </a:t>
            </a:r>
            <a:r>
              <a:rPr b="1" lang="en-US" sz="4000">
                <a:latin typeface="Calibri"/>
                <a:ea typeface="Calibri"/>
                <a:cs typeface="Calibri"/>
                <a:sym typeface="Calibri"/>
              </a:rPr>
              <a:t>detects objects</a:t>
            </a:r>
            <a:r>
              <a:rPr b="1" i="0" lang="en-US" sz="4000" u="none" cap="none" strike="noStrike">
                <a:solidFill>
                  <a:srgbClr val="000000"/>
                </a:solidFill>
                <a:latin typeface="Calibri"/>
                <a:ea typeface="Calibri"/>
                <a:cs typeface="Calibri"/>
                <a:sym typeface="Calibri"/>
              </a:rPr>
              <a:t> beneath the surface by measuring </a:t>
            </a:r>
            <a:r>
              <a:rPr b="1" lang="en-US" sz="4000">
                <a:latin typeface="Calibri"/>
                <a:ea typeface="Calibri"/>
                <a:cs typeface="Calibri"/>
                <a:sym typeface="Calibri"/>
              </a:rPr>
              <a:t>a reflected electromagnetic wave and matching the reflected signal with the incident wave</a:t>
            </a:r>
            <a:r>
              <a:rPr b="1" i="0" lang="en-US" sz="4000" u="none" cap="none" strike="noStrike">
                <a:solidFill>
                  <a:srgbClr val="000000"/>
                </a:solidFill>
                <a:latin typeface="Calibri"/>
                <a:ea typeface="Calibri"/>
                <a:cs typeface="Calibri"/>
                <a:sym typeface="Calibri"/>
              </a:rPr>
              <a:t>. </a:t>
            </a:r>
            <a:r>
              <a:rPr b="1" lang="en-US" sz="4000">
                <a:latin typeface="Calibri"/>
                <a:ea typeface="Calibri"/>
                <a:cs typeface="Calibri"/>
                <a:sym typeface="Calibri"/>
              </a:rPr>
              <a:t>After data processing, an object's depth and even the object’s material can be determined. This helps geophysics to map root growth over a period of time in a nondestructive way. Unlike other GPRS, our system uses higher frequencies (2.415-2.425GHz) in order to improve resolution.</a:t>
            </a:r>
          </a:p>
        </p:txBody>
      </p:sp>
      <p:sp>
        <p:nvSpPr>
          <p:cNvPr id="91" name="Shape 91"/>
          <p:cNvSpPr txBox="1"/>
          <p:nvPr/>
        </p:nvSpPr>
        <p:spPr>
          <a:xfrm>
            <a:off x="13228125" y="19283362"/>
            <a:ext cx="182700" cy="846000"/>
          </a:xfrm>
          <a:prstGeom prst="rect">
            <a:avLst/>
          </a:prstGeom>
          <a:noFill/>
          <a:ln>
            <a:noFill/>
          </a:ln>
        </p:spPr>
        <p:txBody>
          <a:bodyPr anchorCtr="0" anchor="t" bIns="45250" lIns="90525" rIns="90525" tIns="45250">
            <a:noAutofit/>
          </a:bodyPr>
          <a:lstStyle/>
          <a:p>
            <a:pPr indent="0" lvl="0" marL="0" marR="0" rtl="0" algn="l">
              <a:lnSpc>
                <a:spcPct val="100000"/>
              </a:lnSpc>
              <a:spcBef>
                <a:spcPts val="0"/>
              </a:spcBef>
              <a:spcAft>
                <a:spcPts val="0"/>
              </a:spcAft>
              <a:buClr>
                <a:srgbClr val="000000"/>
              </a:buClr>
              <a:buFont typeface="Arial"/>
              <a:buNone/>
            </a:pPr>
            <a:r>
              <a:t/>
            </a:r>
            <a:endParaRPr b="1" i="0" sz="4000" u="none" cap="none" strike="noStrike">
              <a:solidFill>
                <a:srgbClr val="003399"/>
              </a:solidFill>
              <a:latin typeface="Arial"/>
              <a:ea typeface="Arial"/>
              <a:cs typeface="Arial"/>
              <a:sym typeface="Arial"/>
            </a:endParaRPr>
          </a:p>
        </p:txBody>
      </p:sp>
      <p:sp>
        <p:nvSpPr>
          <p:cNvPr id="92" name="Shape 92"/>
          <p:cNvSpPr txBox="1"/>
          <p:nvPr/>
        </p:nvSpPr>
        <p:spPr>
          <a:xfrm>
            <a:off x="13298550" y="4524600"/>
            <a:ext cx="13636500" cy="7645200"/>
          </a:xfrm>
          <a:prstGeom prst="rect">
            <a:avLst/>
          </a:prstGeom>
          <a:noFill/>
          <a:ln>
            <a:noFill/>
          </a:ln>
        </p:spPr>
        <p:txBody>
          <a:bodyPr anchorCtr="0" anchor="t" bIns="45250" lIns="457200" rIns="457200" tIns="45250">
            <a:noAutofit/>
          </a:bodyPr>
          <a:lstStyle/>
          <a:p>
            <a:pPr indent="0" lvl="0" marL="0" marR="0" rtl="0" algn="ctr">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Signal Generation </a:t>
            </a:r>
          </a:p>
          <a:p>
            <a:pPr indent="0" lvl="0" marL="0" marR="0" rtl="0" algn="ctr">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(Linear Frequency Modulated Waveform)</a:t>
            </a:r>
          </a:p>
          <a:p>
            <a:pPr indent="0" lvl="0" marL="0" marR="0" rtl="0" algn="just">
              <a:lnSpc>
                <a:spcPct val="100000"/>
              </a:lnSpc>
              <a:spcBef>
                <a:spcPts val="2500"/>
              </a:spcBef>
              <a:spcAft>
                <a:spcPts val="0"/>
              </a:spcAft>
              <a:buClr>
                <a:schemeClr val="dk1"/>
              </a:buClr>
              <a:buSzPct val="25000"/>
              <a:buFont typeface="Calibri"/>
              <a:buNone/>
            </a:pPr>
            <a:r>
              <a:rPr b="1" i="0" lang="en-US" sz="4000" u="none" cap="none" strike="noStrike">
                <a:solidFill>
                  <a:schemeClr val="dk1"/>
                </a:solidFill>
                <a:latin typeface="Calibri"/>
                <a:ea typeface="Calibri"/>
                <a:cs typeface="Calibri"/>
                <a:sym typeface="Calibri"/>
              </a:rPr>
              <a:t>	A </a:t>
            </a:r>
            <a:r>
              <a:rPr b="1" lang="en-US" sz="4000">
                <a:solidFill>
                  <a:schemeClr val="dk1"/>
                </a:solidFill>
                <a:latin typeface="Calibri"/>
                <a:ea typeface="Calibri"/>
                <a:cs typeface="Calibri"/>
                <a:sym typeface="Calibri"/>
              </a:rPr>
              <a:t>linear frequency modulated waveform is generated using a function generator and a Voltage Controlled Oscillator (VCO). This type of waveform is generated so that the frequency domain can be utilized versus the time domain. This is important in that as a signal passes through different media, the frequency of the signal remains constant. This allows the frequency to be matched on the received side so that time and amplitude can then be measured more accurately versus the time domain.      </a:t>
            </a:r>
          </a:p>
        </p:txBody>
      </p:sp>
      <p:sp>
        <p:nvSpPr>
          <p:cNvPr id="93" name="Shape 93"/>
          <p:cNvSpPr txBox="1"/>
          <p:nvPr/>
        </p:nvSpPr>
        <p:spPr>
          <a:xfrm>
            <a:off x="8040836" y="28144284"/>
            <a:ext cx="4958698" cy="4372199"/>
          </a:xfrm>
          <a:prstGeom prst="rect">
            <a:avLst/>
          </a:prstGeom>
          <a:noFill/>
          <a:ln>
            <a:noFill/>
          </a:ln>
        </p:spPr>
        <p:txBody>
          <a:bodyPr anchorCtr="0" anchor="t" bIns="45250" lIns="457200" rIns="457200" tIns="45250">
            <a:noAutofit/>
          </a:bodyPr>
          <a:lstStyle/>
          <a:p>
            <a:pPr indent="0" lvl="0" marL="0" marR="0" rtl="0" algn="l">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2. </a:t>
            </a:r>
            <a:r>
              <a:rPr b="1" lang="en-US" sz="3200">
                <a:solidFill>
                  <a:schemeClr val="dk1"/>
                </a:solidFill>
                <a:latin typeface="Calibri"/>
                <a:ea typeface="Calibri"/>
                <a:cs typeface="Calibri"/>
                <a:sym typeface="Calibri"/>
              </a:rPr>
              <a:t>Vivaldi antennas, version 1 (top) and version 2 (below).</a:t>
            </a:r>
          </a:p>
          <a:p>
            <a:pPr indent="0" lvl="0" marL="0" marR="0" rtl="0" algn="l">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3.</a:t>
            </a:r>
            <a:r>
              <a:rPr b="1" lang="en-US" sz="3200">
                <a:solidFill>
                  <a:schemeClr val="dk1"/>
                </a:solidFill>
                <a:latin typeface="Calibri"/>
                <a:ea typeface="Calibri"/>
                <a:cs typeface="Calibri"/>
                <a:sym typeface="Calibri"/>
              </a:rPr>
              <a:t> Ferrite core with coaxial cable wrapped around it, creates reactance along the outside of the cable</a:t>
            </a:r>
          </a:p>
        </p:txBody>
      </p:sp>
      <p:sp>
        <p:nvSpPr>
          <p:cNvPr id="94" name="Shape 94"/>
          <p:cNvSpPr txBox="1"/>
          <p:nvPr/>
        </p:nvSpPr>
        <p:spPr>
          <a:xfrm>
            <a:off x="833375" y="17268750"/>
            <a:ext cx="12184198" cy="646199"/>
          </a:xfrm>
          <a:prstGeom prst="rect">
            <a:avLst/>
          </a:prstGeom>
          <a:noFill/>
          <a:ln>
            <a:noFill/>
          </a:ln>
        </p:spPr>
        <p:txBody>
          <a:bodyPr anchorCtr="0" anchor="t" bIns="45250" lIns="419050" rIns="419050" tIns="45250">
            <a:noAutofit/>
          </a:bodyPr>
          <a:lstStyle/>
          <a:p>
            <a:pPr indent="0" lvl="0" marL="0" marR="0" rtl="0" algn="ctr">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1. General Concept of GPR</a:t>
            </a:r>
            <a:r>
              <a:rPr b="1" lang="en-US" sz="3200">
                <a:solidFill>
                  <a:schemeClr val="dk1"/>
                </a:solidFill>
                <a:latin typeface="Calibri"/>
                <a:ea typeface="Calibri"/>
                <a:cs typeface="Calibri"/>
                <a:sym typeface="Calibri"/>
              </a:rPr>
              <a:t>S</a:t>
            </a:r>
          </a:p>
        </p:txBody>
      </p:sp>
      <p:sp>
        <p:nvSpPr>
          <p:cNvPr id="95" name="Shape 95"/>
          <p:cNvSpPr txBox="1"/>
          <p:nvPr/>
        </p:nvSpPr>
        <p:spPr>
          <a:xfrm>
            <a:off x="26527725" y="10929400"/>
            <a:ext cx="13892399" cy="641399"/>
          </a:xfrm>
          <a:prstGeom prst="rect">
            <a:avLst/>
          </a:prstGeom>
          <a:noFill/>
          <a:ln>
            <a:noFill/>
          </a:ln>
        </p:spPr>
        <p:txBody>
          <a:bodyPr anchorCtr="0" anchor="t" bIns="45250" lIns="419050" rIns="419050" tIns="45250">
            <a:noAutofit/>
          </a:bodyPr>
          <a:lstStyle/>
          <a:p>
            <a:pPr indent="0" lvl="0" marL="0" marR="0" rtl="0" algn="l">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 </a:t>
            </a:r>
          </a:p>
        </p:txBody>
      </p:sp>
      <p:sp>
        <p:nvSpPr>
          <p:cNvPr id="96" name="Shape 96"/>
          <p:cNvSpPr txBox="1"/>
          <p:nvPr/>
        </p:nvSpPr>
        <p:spPr>
          <a:xfrm>
            <a:off x="14393775" y="27764762"/>
            <a:ext cx="12568200" cy="641400"/>
          </a:xfrm>
          <a:prstGeom prst="rect">
            <a:avLst/>
          </a:prstGeom>
          <a:noFill/>
          <a:ln>
            <a:noFill/>
          </a:ln>
        </p:spPr>
        <p:txBody>
          <a:bodyPr anchorCtr="0" anchor="t" bIns="45250" lIns="419050" rIns="419050" tIns="45250">
            <a:noAutofit/>
          </a:bodyPr>
          <a:lstStyle/>
          <a:p>
            <a:pPr indent="0" lvl="0" marL="0" marR="0" rtl="0" algn="ctr">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6.</a:t>
            </a:r>
            <a:r>
              <a:rPr b="1" lang="en-US" sz="3200">
                <a:solidFill>
                  <a:schemeClr val="dk1"/>
                </a:solidFill>
                <a:latin typeface="Calibri"/>
                <a:ea typeface="Calibri"/>
                <a:cs typeface="Calibri"/>
                <a:sym typeface="Calibri"/>
              </a:rPr>
              <a:t> Frequency vs Time representation of LO signal compared to the RF signal</a:t>
            </a:r>
          </a:p>
        </p:txBody>
      </p:sp>
      <p:sp>
        <p:nvSpPr>
          <p:cNvPr id="97" name="Shape 97"/>
          <p:cNvSpPr txBox="1"/>
          <p:nvPr/>
        </p:nvSpPr>
        <p:spPr>
          <a:xfrm>
            <a:off x="27033925" y="4703651"/>
            <a:ext cx="12274500" cy="8593200"/>
          </a:xfrm>
          <a:prstGeom prst="rect">
            <a:avLst/>
          </a:prstGeom>
          <a:noFill/>
          <a:ln>
            <a:noFill/>
          </a:ln>
        </p:spPr>
        <p:txBody>
          <a:bodyPr anchorCtr="0" anchor="t" bIns="45250" lIns="457200" rIns="457200" tIns="45250">
            <a:noAutofit/>
          </a:bodyPr>
          <a:lstStyle/>
          <a:p>
            <a:pPr indent="0" lvl="0" marL="0" marR="0" rtl="0" algn="just">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Receiver Protection and LNA</a:t>
            </a:r>
          </a:p>
          <a:p>
            <a:pPr indent="0" lvl="0" marL="0" marR="0" rtl="0" algn="just">
              <a:lnSpc>
                <a:spcPct val="100000"/>
              </a:lnSpc>
              <a:spcBef>
                <a:spcPts val="2500"/>
              </a:spcBef>
              <a:spcAft>
                <a:spcPts val="0"/>
              </a:spcAft>
              <a:buClr>
                <a:schemeClr val="dk1"/>
              </a:buClr>
              <a:buSzPct val="25000"/>
              <a:buFont typeface="Calibri"/>
              <a:buNone/>
            </a:pPr>
            <a:r>
              <a:rPr b="1" i="0" lang="en-US" sz="4000" u="none" cap="none" strike="noStrike">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Before the signal is passed to the mixer it is conditioned to make use of the whole dynamic range of the AD converter. This is done by passing the signal through an LNA (Low Noise Amplifier). To protect the LNA from high power spikes, such as ones generated by the air to ground reflection, a schottky diode clamp is added between the LNA and the antenna. The schottky activation range is between the LNA compression point and the LNA maximum input power. LNA compression point is calculated by taking the difference between the output power at 1dB compression and the gain obtained by the LNA</a:t>
            </a:r>
          </a:p>
        </p:txBody>
      </p:sp>
      <p:sp>
        <p:nvSpPr>
          <p:cNvPr id="98" name="Shape 98"/>
          <p:cNvSpPr txBox="1"/>
          <p:nvPr/>
        </p:nvSpPr>
        <p:spPr>
          <a:xfrm>
            <a:off x="26971325" y="18521050"/>
            <a:ext cx="12263400" cy="641400"/>
          </a:xfrm>
          <a:prstGeom prst="rect">
            <a:avLst/>
          </a:prstGeom>
          <a:noFill/>
          <a:ln>
            <a:noFill/>
          </a:ln>
        </p:spPr>
        <p:txBody>
          <a:bodyPr anchorCtr="0" anchor="t" bIns="45250" lIns="457200" rIns="457200" tIns="45250">
            <a:noAutofit/>
          </a:bodyPr>
          <a:lstStyle/>
          <a:p>
            <a:pPr indent="0" lvl="0" marL="0" marR="0" rtl="0" algn="ctr">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7. </a:t>
            </a:r>
            <a:r>
              <a:rPr b="1" lang="en-US" sz="3200">
                <a:solidFill>
                  <a:schemeClr val="dk1"/>
                </a:solidFill>
                <a:latin typeface="Calibri"/>
                <a:ea typeface="Calibri"/>
                <a:cs typeface="Calibri"/>
                <a:sym typeface="Calibri"/>
              </a:rPr>
              <a:t>Receiver Protection and LNA circuit</a:t>
            </a:r>
          </a:p>
        </p:txBody>
      </p:sp>
      <p:sp>
        <p:nvSpPr>
          <p:cNvPr id="99" name="Shape 99"/>
          <p:cNvSpPr txBox="1"/>
          <p:nvPr/>
        </p:nvSpPr>
        <p:spPr>
          <a:xfrm>
            <a:off x="11100" y="18147950"/>
            <a:ext cx="7389600" cy="12789000"/>
          </a:xfrm>
          <a:prstGeom prst="rect">
            <a:avLst/>
          </a:prstGeom>
          <a:noFill/>
          <a:ln>
            <a:noFill/>
          </a:ln>
        </p:spPr>
        <p:txBody>
          <a:bodyPr anchorCtr="0" anchor="t" bIns="45250" lIns="457200" rIns="457200" tIns="45250">
            <a:noAutofit/>
          </a:bodyPr>
          <a:lstStyle/>
          <a:p>
            <a:pPr indent="0" lvl="0" marL="0" marR="0" rtl="0" algn="just">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Vivaldi Antennas</a:t>
            </a:r>
          </a:p>
          <a:p>
            <a:pPr indent="0" lvl="0" marL="0" marR="0" rtl="0" algn="just">
              <a:lnSpc>
                <a:spcPct val="100000"/>
              </a:lnSpc>
              <a:spcBef>
                <a:spcPts val="2500"/>
              </a:spcBef>
              <a:spcAft>
                <a:spcPts val="0"/>
              </a:spcAft>
              <a:buClr>
                <a:schemeClr val="dk1"/>
              </a:buClr>
              <a:buSzPct val="25000"/>
              <a:buFont typeface="Calibri"/>
              <a:buNone/>
            </a:pPr>
            <a:r>
              <a:rPr b="1" i="0" lang="en-US" sz="3300" u="none" cap="none" strike="noStrike">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Two Vivaldi Antennas set to transmit at a frequency between 2.4025 - 2.4775 GHz.  The antennas operate as a slot hole that increases in width exponentially, eventually matching the impedance of the signal with air.  Ferrite cores were used to create RF chokes which acted as baluns for the system, allowing for the unbalanced coaxial cable to transition into the balanced antenna.</a:t>
            </a:r>
          </a:p>
        </p:txBody>
      </p:sp>
      <p:sp>
        <p:nvSpPr>
          <p:cNvPr id="100" name="Shape 100"/>
          <p:cNvSpPr/>
          <p:nvPr/>
        </p:nvSpPr>
        <p:spPr>
          <a:xfrm flipH="1" rot="10800000">
            <a:off x="0" y="-34925"/>
            <a:ext cx="40263762" cy="4156075"/>
          </a:xfrm>
          <a:custGeom>
            <a:pathLst>
              <a:path extrusionOk="0" h="120000" w="120000">
                <a:moveTo>
                  <a:pt x="2064" y="0"/>
                </a:moveTo>
                <a:lnTo>
                  <a:pt x="117935" y="0"/>
                </a:lnTo>
                <a:cubicBezTo>
                  <a:pt x="119075" y="0"/>
                  <a:pt x="120000" y="8954"/>
                  <a:pt x="120000" y="20000"/>
                </a:cubicBezTo>
                <a:lnTo>
                  <a:pt x="120000" y="120000"/>
                </a:lnTo>
                <a:lnTo>
                  <a:pt x="120000" y="120000"/>
                </a:lnTo>
                <a:lnTo>
                  <a:pt x="0" y="120000"/>
                </a:lnTo>
                <a:lnTo>
                  <a:pt x="0" y="120000"/>
                </a:lnTo>
                <a:lnTo>
                  <a:pt x="0" y="20000"/>
                </a:lnTo>
                <a:cubicBezTo>
                  <a:pt x="0" y="8954"/>
                  <a:pt x="924" y="0"/>
                  <a:pt x="2064" y="0"/>
                </a:cubicBezTo>
                <a:close/>
              </a:path>
            </a:pathLst>
          </a:custGeom>
          <a:solidFill>
            <a:srgbClr val="7C2C2C"/>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1" i="0" sz="4000" u="none" cap="none" strike="noStrike">
              <a:solidFill>
                <a:srgbClr val="003399"/>
              </a:solidFill>
              <a:latin typeface="Arial"/>
              <a:ea typeface="Arial"/>
              <a:cs typeface="Arial"/>
              <a:sym typeface="Arial"/>
            </a:endParaRPr>
          </a:p>
        </p:txBody>
      </p:sp>
      <p:sp>
        <p:nvSpPr>
          <p:cNvPr id="101" name="Shape 101"/>
          <p:cNvSpPr txBox="1"/>
          <p:nvPr/>
        </p:nvSpPr>
        <p:spPr>
          <a:xfrm>
            <a:off x="0" y="109535"/>
            <a:ext cx="30100587" cy="310832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1" lang="en-US" sz="8800">
                <a:solidFill>
                  <a:schemeClr val="dk1"/>
                </a:solidFill>
              </a:rPr>
              <a:t>Root</a:t>
            </a:r>
            <a:r>
              <a:rPr b="1" i="0" lang="en-US" sz="8800" u="none" cap="none" strike="noStrike">
                <a:solidFill>
                  <a:schemeClr val="dk1"/>
                </a:solidFill>
                <a:latin typeface="Arial"/>
                <a:ea typeface="Arial"/>
                <a:cs typeface="Arial"/>
                <a:sym typeface="Arial"/>
              </a:rPr>
              <a:t> Mapping with Ground Penetrating Radar</a:t>
            </a:r>
          </a:p>
          <a:p>
            <a:pPr indent="0" lvl="0" marL="0" marR="0" rtl="0" algn="ctr">
              <a:lnSpc>
                <a:spcPct val="100000"/>
              </a:lnSpc>
              <a:spcBef>
                <a:spcPts val="0"/>
              </a:spcBef>
              <a:spcAft>
                <a:spcPts val="0"/>
              </a:spcAft>
              <a:buClr>
                <a:schemeClr val="lt1"/>
              </a:buClr>
              <a:buSzPct val="25000"/>
              <a:buFont typeface="Arial"/>
              <a:buNone/>
            </a:pPr>
            <a:r>
              <a:rPr b="1" i="1" lang="en-US" sz="5400">
                <a:solidFill>
                  <a:schemeClr val="lt1"/>
                </a:solidFill>
              </a:rPr>
              <a:t>Sponsor: </a:t>
            </a:r>
            <a:r>
              <a:rPr b="1" i="1" lang="en-US" sz="5400" u="none" cap="none" strike="noStrike">
                <a:solidFill>
                  <a:schemeClr val="lt1"/>
                </a:solidFill>
                <a:latin typeface="Arial"/>
                <a:ea typeface="Arial"/>
                <a:cs typeface="Arial"/>
                <a:sym typeface="Arial"/>
              </a:rPr>
              <a:t>Dr. </a:t>
            </a:r>
            <a:r>
              <a:rPr b="1" i="1" lang="en-US" sz="5400">
                <a:solidFill>
                  <a:schemeClr val="lt1"/>
                </a:solidFill>
              </a:rPr>
              <a:t>Mark Everett (GEOP)</a:t>
            </a:r>
          </a:p>
          <a:p>
            <a:pPr indent="0" lvl="0" marL="0" marR="0" rtl="0" algn="ctr">
              <a:lnSpc>
                <a:spcPct val="100000"/>
              </a:lnSpc>
              <a:spcBef>
                <a:spcPts val="0"/>
              </a:spcBef>
              <a:spcAft>
                <a:spcPts val="0"/>
              </a:spcAft>
              <a:buClr>
                <a:schemeClr val="lt1"/>
              </a:buClr>
              <a:buSzPct val="25000"/>
              <a:buFont typeface="Arial"/>
              <a:buNone/>
            </a:pPr>
            <a:r>
              <a:rPr b="1" i="1" lang="en-US" sz="5400">
                <a:solidFill>
                  <a:schemeClr val="lt1"/>
                </a:solidFill>
              </a:rPr>
              <a:t>Professor: Dr. Chadi Geha 				TA: Neal Hollingsworth </a:t>
            </a:r>
          </a:p>
          <a:p>
            <a:pPr indent="0" lvl="0" marL="0" marR="0" rtl="0" algn="ctr">
              <a:lnSpc>
                <a:spcPct val="100000"/>
              </a:lnSpc>
              <a:spcBef>
                <a:spcPts val="0"/>
              </a:spcBef>
              <a:spcAft>
                <a:spcPts val="0"/>
              </a:spcAft>
              <a:buClr>
                <a:schemeClr val="lt1"/>
              </a:buClr>
              <a:buSzPct val="25000"/>
              <a:buFont typeface="Arial"/>
              <a:buNone/>
            </a:pPr>
            <a:r>
              <a:rPr b="1" i="1" lang="en-US" sz="5400">
                <a:solidFill>
                  <a:schemeClr val="lt1"/>
                </a:solidFill>
              </a:rPr>
              <a:t>Team members: Tyler Castro, Coy Coburn, Daniel Miller, Michael Turner</a:t>
            </a:r>
          </a:p>
        </p:txBody>
      </p:sp>
      <p:pic>
        <p:nvPicPr>
          <p:cNvPr id="102" name="Shape 102"/>
          <p:cNvPicPr preferRelativeResize="0"/>
          <p:nvPr/>
        </p:nvPicPr>
        <p:blipFill rotWithShape="1">
          <a:blip r:embed="rId3">
            <a:alphaModFix/>
          </a:blip>
          <a:srcRect b="0" l="0" r="0" t="0"/>
          <a:stretch/>
        </p:blipFill>
        <p:spPr>
          <a:xfrm>
            <a:off x="30100587" y="871537"/>
            <a:ext cx="9339262" cy="1576385"/>
          </a:xfrm>
          <a:prstGeom prst="rect">
            <a:avLst/>
          </a:prstGeom>
          <a:noFill/>
          <a:ln>
            <a:noFill/>
          </a:ln>
        </p:spPr>
      </p:pic>
      <p:sp>
        <p:nvSpPr>
          <p:cNvPr id="103" name="Shape 103"/>
          <p:cNvSpPr txBox="1"/>
          <p:nvPr/>
        </p:nvSpPr>
        <p:spPr>
          <a:xfrm>
            <a:off x="27190575" y="19445862"/>
            <a:ext cx="12566700" cy="4935600"/>
          </a:xfrm>
          <a:prstGeom prst="rect">
            <a:avLst/>
          </a:prstGeom>
          <a:noFill/>
          <a:ln>
            <a:noFill/>
          </a:ln>
        </p:spPr>
        <p:txBody>
          <a:bodyPr anchorCtr="0" anchor="t" bIns="45250" lIns="457200" rIns="419050" tIns="45250">
            <a:noAutofit/>
          </a:bodyPr>
          <a:lstStyle/>
          <a:p>
            <a:pPr indent="0" lvl="0" marL="0" marR="0" rtl="0" algn="just">
              <a:lnSpc>
                <a:spcPct val="100000"/>
              </a:lnSpc>
              <a:spcBef>
                <a:spcPts val="0"/>
              </a:spcBef>
              <a:spcAft>
                <a:spcPts val="0"/>
              </a:spcAft>
              <a:buClr>
                <a:srgbClr val="000099"/>
              </a:buClr>
              <a:buSzPct val="25000"/>
              <a:buFont typeface="Calibri"/>
              <a:buNone/>
            </a:pPr>
            <a:r>
              <a:rPr b="1" lang="en-US" sz="5400">
                <a:solidFill>
                  <a:srgbClr val="000099"/>
                </a:solidFill>
                <a:latin typeface="Calibri"/>
                <a:ea typeface="Calibri"/>
                <a:cs typeface="Calibri"/>
                <a:sym typeface="Calibri"/>
              </a:rPr>
              <a:t>AD Conversion</a:t>
            </a:r>
          </a:p>
          <a:p>
            <a:pPr indent="0" lvl="0" marL="0" marR="0" rtl="0" algn="just">
              <a:lnSpc>
                <a:spcPct val="100000"/>
              </a:lnSpc>
              <a:spcBef>
                <a:spcPts val="2500"/>
              </a:spcBef>
              <a:spcAft>
                <a:spcPts val="0"/>
              </a:spcAft>
              <a:buClr>
                <a:schemeClr val="dk1"/>
              </a:buClr>
              <a:buSzPct val="25000"/>
              <a:buFont typeface="Calibri"/>
              <a:buNone/>
            </a:pPr>
            <a:r>
              <a:rPr b="1" i="0" lang="en-US" sz="3300" u="none" cap="none" strike="noStrike">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The filtered IFP and IFN are passed through the ADC driver for buffering and adjusting amplitude before reaching the ADC. A AAF is also included to ensure the cutoff frequency from previous stages is still entailed. Finally, an ADC with at least twice the sampling rate of the Nyquist frequency, in this case the bandwidth, is used to get the needed samples to accurately convert the analog signal into its digital counterpart.</a:t>
            </a:r>
          </a:p>
        </p:txBody>
      </p:sp>
      <p:pic>
        <p:nvPicPr>
          <p:cNvPr id="104" name="Shape 104"/>
          <p:cNvPicPr preferRelativeResize="0"/>
          <p:nvPr/>
        </p:nvPicPr>
        <p:blipFill>
          <a:blip r:embed="rId4">
            <a:alphaModFix/>
          </a:blip>
          <a:stretch>
            <a:fillRect/>
          </a:stretch>
        </p:blipFill>
        <p:spPr>
          <a:xfrm>
            <a:off x="20064425" y="12170100"/>
            <a:ext cx="7124700" cy="4524375"/>
          </a:xfrm>
          <a:prstGeom prst="rect">
            <a:avLst/>
          </a:prstGeom>
          <a:noFill/>
          <a:ln>
            <a:noFill/>
          </a:ln>
        </p:spPr>
      </p:pic>
      <p:sp>
        <p:nvSpPr>
          <p:cNvPr id="105" name="Shape 105"/>
          <p:cNvSpPr txBox="1"/>
          <p:nvPr/>
        </p:nvSpPr>
        <p:spPr>
          <a:xfrm>
            <a:off x="14859000" y="16694475"/>
            <a:ext cx="5961000" cy="489900"/>
          </a:xfrm>
          <a:prstGeom prst="rect">
            <a:avLst/>
          </a:prstGeom>
          <a:noFill/>
          <a:ln>
            <a:noFill/>
          </a:ln>
        </p:spPr>
        <p:txBody>
          <a:bodyPr anchorCtr="0" anchor="t" bIns="91425" lIns="91425" rIns="91425" tIns="91425">
            <a:noAutofit/>
          </a:bodyPr>
          <a:lstStyle/>
          <a:p>
            <a:pPr lvl="0">
              <a:spcBef>
                <a:spcPts val="0"/>
              </a:spcBef>
              <a:buNone/>
            </a:pPr>
            <a:r>
              <a:rPr lang="en-US" sz="3200"/>
              <a:t>Figure 4: Function Generator output</a:t>
            </a:r>
          </a:p>
        </p:txBody>
      </p:sp>
      <p:sp>
        <p:nvSpPr>
          <p:cNvPr id="106" name="Shape 106"/>
          <p:cNvSpPr txBox="1"/>
          <p:nvPr/>
        </p:nvSpPr>
        <p:spPr>
          <a:xfrm>
            <a:off x="20940725" y="16554450"/>
            <a:ext cx="5586900" cy="1106400"/>
          </a:xfrm>
          <a:prstGeom prst="rect">
            <a:avLst/>
          </a:prstGeom>
          <a:noFill/>
          <a:ln>
            <a:noFill/>
          </a:ln>
        </p:spPr>
        <p:txBody>
          <a:bodyPr anchorCtr="0" anchor="t" bIns="91425" lIns="91425" rIns="91425" tIns="91425">
            <a:noAutofit/>
          </a:bodyPr>
          <a:lstStyle/>
          <a:p>
            <a:pPr lvl="0">
              <a:spcBef>
                <a:spcPts val="0"/>
              </a:spcBef>
              <a:buNone/>
            </a:pPr>
            <a:r>
              <a:rPr lang="en-US" sz="3200"/>
              <a:t>Figure 5: </a:t>
            </a:r>
            <a:r>
              <a:rPr lang="en-US" sz="3200">
                <a:solidFill>
                  <a:schemeClr val="dk1"/>
                </a:solidFill>
              </a:rPr>
              <a:t>Linear Frequency Modulated Waveform</a:t>
            </a:r>
          </a:p>
        </p:txBody>
      </p:sp>
      <p:pic>
        <p:nvPicPr>
          <p:cNvPr id="107" name="Shape 107"/>
          <p:cNvPicPr preferRelativeResize="0"/>
          <p:nvPr/>
        </p:nvPicPr>
        <p:blipFill>
          <a:blip r:embed="rId5">
            <a:alphaModFix/>
          </a:blip>
          <a:stretch>
            <a:fillRect/>
          </a:stretch>
        </p:blipFill>
        <p:spPr>
          <a:xfrm>
            <a:off x="28952437" y="13374000"/>
            <a:ext cx="8301180" cy="5069899"/>
          </a:xfrm>
          <a:prstGeom prst="rect">
            <a:avLst/>
          </a:prstGeom>
          <a:noFill/>
          <a:ln>
            <a:noFill/>
          </a:ln>
        </p:spPr>
      </p:pic>
      <p:pic>
        <p:nvPicPr>
          <p:cNvPr id="108" name="Shape 108"/>
          <p:cNvPicPr preferRelativeResize="0"/>
          <p:nvPr/>
        </p:nvPicPr>
        <p:blipFill>
          <a:blip r:embed="rId6">
            <a:alphaModFix/>
          </a:blip>
          <a:stretch>
            <a:fillRect/>
          </a:stretch>
        </p:blipFill>
        <p:spPr>
          <a:xfrm>
            <a:off x="2507124" y="11372001"/>
            <a:ext cx="7638341" cy="5896750"/>
          </a:xfrm>
          <a:prstGeom prst="rect">
            <a:avLst/>
          </a:prstGeom>
          <a:noFill/>
          <a:ln>
            <a:noFill/>
          </a:ln>
        </p:spPr>
      </p:pic>
      <p:pic>
        <p:nvPicPr>
          <p:cNvPr id="109" name="Shape 109"/>
          <p:cNvPicPr preferRelativeResize="0"/>
          <p:nvPr/>
        </p:nvPicPr>
        <p:blipFill rotWithShape="1">
          <a:blip r:embed="rId7">
            <a:alphaModFix/>
          </a:blip>
          <a:srcRect b="1897" l="0" r="50499" t="58662"/>
          <a:stretch/>
        </p:blipFill>
        <p:spPr>
          <a:xfrm>
            <a:off x="16225675" y="23328624"/>
            <a:ext cx="7638349" cy="4372200"/>
          </a:xfrm>
          <a:prstGeom prst="rect">
            <a:avLst/>
          </a:prstGeom>
          <a:noFill/>
          <a:ln>
            <a:noFill/>
          </a:ln>
        </p:spPr>
      </p:pic>
      <p:pic>
        <p:nvPicPr>
          <p:cNvPr id="110" name="Shape 110"/>
          <p:cNvPicPr preferRelativeResize="0"/>
          <p:nvPr/>
        </p:nvPicPr>
        <p:blipFill>
          <a:blip r:embed="rId8">
            <a:alphaModFix/>
          </a:blip>
          <a:stretch>
            <a:fillRect/>
          </a:stretch>
        </p:blipFill>
        <p:spPr>
          <a:xfrm>
            <a:off x="13867425" y="12069700"/>
            <a:ext cx="6256425" cy="4694299"/>
          </a:xfrm>
          <a:prstGeom prst="rect">
            <a:avLst/>
          </a:prstGeom>
          <a:noFill/>
          <a:ln>
            <a:noFill/>
          </a:ln>
        </p:spPr>
      </p:pic>
      <p:sp>
        <p:nvSpPr>
          <p:cNvPr id="111" name="Shape 111"/>
          <p:cNvSpPr txBox="1"/>
          <p:nvPr/>
        </p:nvSpPr>
        <p:spPr>
          <a:xfrm>
            <a:off x="27190575" y="30447175"/>
            <a:ext cx="12263400" cy="641400"/>
          </a:xfrm>
          <a:prstGeom prst="rect">
            <a:avLst/>
          </a:prstGeom>
          <a:noFill/>
          <a:ln>
            <a:noFill/>
          </a:ln>
        </p:spPr>
        <p:txBody>
          <a:bodyPr anchorCtr="0" anchor="t" bIns="45250" lIns="457200" rIns="457200" tIns="45250">
            <a:noAutofit/>
          </a:bodyPr>
          <a:lstStyle/>
          <a:p>
            <a:pPr indent="0" lvl="0" marL="0" marR="0" rtl="0" algn="ctr">
              <a:lnSpc>
                <a:spcPct val="100000"/>
              </a:lnSpc>
              <a:spcBef>
                <a:spcPts val="0"/>
              </a:spcBef>
              <a:spcAft>
                <a:spcPts val="0"/>
              </a:spcAft>
              <a:buClr>
                <a:schemeClr val="dk1"/>
              </a:buClr>
              <a:buSzPct val="25000"/>
              <a:buFont typeface="Calibri"/>
              <a:buNone/>
            </a:pPr>
            <a:r>
              <a:rPr b="1" i="0" lang="en-US" sz="3200" u="none" cap="none" strike="noStrike">
                <a:solidFill>
                  <a:schemeClr val="dk1"/>
                </a:solidFill>
                <a:latin typeface="Calibri"/>
                <a:ea typeface="Calibri"/>
                <a:cs typeface="Calibri"/>
                <a:sym typeface="Calibri"/>
              </a:rPr>
              <a:t>Figure </a:t>
            </a:r>
            <a:r>
              <a:rPr b="1" lang="en-US" sz="3200">
                <a:solidFill>
                  <a:schemeClr val="dk1"/>
                </a:solidFill>
                <a:latin typeface="Calibri"/>
                <a:ea typeface="Calibri"/>
                <a:cs typeface="Calibri"/>
                <a:sym typeface="Calibri"/>
              </a:rPr>
              <a:t>8. Receiver subsystem block diagram</a:t>
            </a:r>
          </a:p>
        </p:txBody>
      </p:sp>
      <p:sp>
        <p:nvSpPr>
          <p:cNvPr id="112" name="Shape 112"/>
          <p:cNvSpPr/>
          <p:nvPr/>
        </p:nvSpPr>
        <p:spPr>
          <a:xfrm>
            <a:off x="31985615" y="27173972"/>
            <a:ext cx="6316500" cy="1816500"/>
          </a:xfrm>
          <a:prstGeom prst="roundRect">
            <a:avLst>
              <a:gd fmla="val 16667" name="adj"/>
            </a:avLst>
          </a:prstGeom>
          <a:noFill/>
          <a:ln cap="flat" cmpd="sng" w="9525">
            <a:solidFill>
              <a:srgbClr val="FF0000"/>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3" name="Shape 113"/>
          <p:cNvCxnSpPr>
            <a:stCxn id="114" idx="2"/>
          </p:cNvCxnSpPr>
          <p:nvPr/>
        </p:nvCxnSpPr>
        <p:spPr>
          <a:xfrm rot="10800000">
            <a:off x="29138610" y="28394139"/>
            <a:ext cx="3829800" cy="0"/>
          </a:xfrm>
          <a:prstGeom prst="straightConnector1">
            <a:avLst/>
          </a:prstGeom>
          <a:noFill/>
          <a:ln cap="flat" cmpd="sng" w="9525">
            <a:solidFill>
              <a:srgbClr val="000000"/>
            </a:solidFill>
            <a:prstDash val="solid"/>
            <a:round/>
            <a:headEnd len="lg" w="lg" type="triangle"/>
            <a:tailEnd len="med" w="med" type="none"/>
          </a:ln>
        </p:spPr>
      </p:cxnSp>
      <p:sp>
        <p:nvSpPr>
          <p:cNvPr id="115" name="Shape 115"/>
          <p:cNvSpPr txBox="1"/>
          <p:nvPr/>
        </p:nvSpPr>
        <p:spPr>
          <a:xfrm>
            <a:off x="32463046" y="27382920"/>
            <a:ext cx="1050900" cy="347700"/>
          </a:xfrm>
          <a:prstGeom prst="rect">
            <a:avLst/>
          </a:prstGeom>
          <a:noFill/>
          <a:ln>
            <a:noFill/>
          </a:ln>
        </p:spPr>
        <p:txBody>
          <a:bodyPr anchorCtr="0" anchor="t" bIns="45700" lIns="91425" rIns="91425" tIns="45700">
            <a:noAutofit/>
          </a:bodyPr>
          <a:lstStyle/>
          <a:p>
            <a:pPr indent="0" lvl="0" marL="0" marR="0" rtl="0" algn="l">
              <a:spcBef>
                <a:spcPts val="0"/>
              </a:spcBef>
              <a:buNone/>
            </a:pPr>
            <a:r>
              <a:rPr b="1" i="0" lang="en-US" u="none" cap="none" strike="noStrike">
                <a:solidFill>
                  <a:srgbClr val="595959"/>
                </a:solidFill>
                <a:latin typeface="Calibri"/>
                <a:ea typeface="Calibri"/>
                <a:cs typeface="Calibri"/>
                <a:sym typeface="Calibri"/>
              </a:rPr>
              <a:t>Rx MIXER</a:t>
            </a:r>
          </a:p>
        </p:txBody>
      </p:sp>
      <p:grpSp>
        <p:nvGrpSpPr>
          <p:cNvPr id="116" name="Shape 116"/>
          <p:cNvGrpSpPr/>
          <p:nvPr/>
        </p:nvGrpSpPr>
        <p:grpSpPr>
          <a:xfrm>
            <a:off x="32968410" y="28057985"/>
            <a:ext cx="634417" cy="672309"/>
            <a:chOff x="2733" y="1387"/>
            <a:chExt cx="300" cy="299"/>
          </a:xfrm>
        </p:grpSpPr>
        <p:sp>
          <p:nvSpPr>
            <p:cNvPr id="114" name="Shape 114"/>
            <p:cNvSpPr/>
            <p:nvPr/>
          </p:nvSpPr>
          <p:spPr>
            <a:xfrm>
              <a:off x="2733" y="1387"/>
              <a:ext cx="300" cy="299"/>
            </a:xfrm>
            <a:prstGeom prst="ellipse">
              <a:avLst/>
            </a:prstGeom>
            <a:solidFill>
              <a:srgbClr val="CCFF99"/>
            </a:solidFill>
            <a:ln cap="flat" cmpd="sng"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cxnSp>
          <p:nvCxnSpPr>
            <p:cNvPr id="117" name="Shape 117"/>
            <p:cNvCxnSpPr/>
            <p:nvPr/>
          </p:nvCxnSpPr>
          <p:spPr>
            <a:xfrm>
              <a:off x="2779" y="1432"/>
              <a:ext cx="0" cy="0"/>
            </a:xfrm>
            <a:prstGeom prst="straightConnector1">
              <a:avLst/>
            </a:prstGeom>
            <a:noFill/>
            <a:ln cap="flat" cmpd="sng" w="9525">
              <a:solidFill>
                <a:srgbClr val="000000"/>
              </a:solidFill>
              <a:prstDash val="solid"/>
              <a:round/>
              <a:headEnd len="med" w="med" type="none"/>
              <a:tailEnd len="med" w="med" type="none"/>
            </a:ln>
          </p:spPr>
        </p:cxnSp>
        <p:cxnSp>
          <p:nvCxnSpPr>
            <p:cNvPr id="118" name="Shape 118"/>
            <p:cNvCxnSpPr/>
            <p:nvPr/>
          </p:nvCxnSpPr>
          <p:spPr>
            <a:xfrm>
              <a:off x="2869" y="1432"/>
              <a:ext cx="0" cy="0"/>
            </a:xfrm>
            <a:prstGeom prst="straightConnector1">
              <a:avLst/>
            </a:prstGeom>
            <a:noFill/>
            <a:ln cap="flat" cmpd="sng" w="9525">
              <a:solidFill>
                <a:srgbClr val="000000"/>
              </a:solidFill>
              <a:prstDash val="solid"/>
              <a:round/>
              <a:headEnd len="med" w="med" type="none"/>
              <a:tailEnd len="med" w="med" type="none"/>
            </a:ln>
          </p:spPr>
        </p:cxnSp>
      </p:grpSp>
      <p:sp>
        <p:nvSpPr>
          <p:cNvPr id="119" name="Shape 119"/>
          <p:cNvSpPr/>
          <p:nvPr/>
        </p:nvSpPr>
        <p:spPr>
          <a:xfrm>
            <a:off x="31194945" y="28155888"/>
            <a:ext cx="349200" cy="504000"/>
          </a:xfrm>
          <a:custGeom>
            <a:pathLst>
              <a:path extrusionOk="0" h="120000" w="120000">
                <a:moveTo>
                  <a:pt x="0" y="0"/>
                </a:moveTo>
                <a:lnTo>
                  <a:pt x="0" y="120000"/>
                </a:lnTo>
                <a:lnTo>
                  <a:pt x="120000" y="60331"/>
                </a:lnTo>
                <a:lnTo>
                  <a:pt x="0" y="0"/>
                </a:lnTo>
                <a:close/>
              </a:path>
            </a:pathLst>
          </a:custGeom>
          <a:solidFill>
            <a:srgbClr val="CCFF9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120" name="Shape 120"/>
          <p:cNvSpPr txBox="1"/>
          <p:nvPr/>
        </p:nvSpPr>
        <p:spPr>
          <a:xfrm>
            <a:off x="31011859" y="27908150"/>
            <a:ext cx="740400" cy="347700"/>
          </a:xfrm>
          <a:prstGeom prst="rect">
            <a:avLst/>
          </a:prstGeom>
          <a:noFill/>
          <a:ln>
            <a:noFill/>
          </a:ln>
        </p:spPr>
        <p:txBody>
          <a:bodyPr anchorCtr="0" anchor="t" bIns="45700" lIns="91425" rIns="91425" tIns="45700">
            <a:noAutofit/>
          </a:bodyPr>
          <a:lstStyle/>
          <a:p>
            <a:pPr indent="0" lvl="0" marL="0" marR="0" rtl="0" algn="l">
              <a:spcBef>
                <a:spcPts val="0"/>
              </a:spcBef>
              <a:buNone/>
            </a:pPr>
            <a:r>
              <a:rPr b="1" lang="en-US">
                <a:solidFill>
                  <a:srgbClr val="595959"/>
                </a:solidFill>
                <a:latin typeface="Calibri"/>
                <a:ea typeface="Calibri"/>
                <a:cs typeface="Calibri"/>
                <a:sym typeface="Calibri"/>
              </a:rPr>
              <a:t>LNA</a:t>
            </a:r>
          </a:p>
        </p:txBody>
      </p:sp>
      <p:sp>
        <p:nvSpPr>
          <p:cNvPr id="121" name="Shape 121"/>
          <p:cNvSpPr txBox="1"/>
          <p:nvPr/>
        </p:nvSpPr>
        <p:spPr>
          <a:xfrm>
            <a:off x="34136965" y="27755714"/>
            <a:ext cx="706200" cy="347700"/>
          </a:xfrm>
          <a:prstGeom prst="rect">
            <a:avLst/>
          </a:prstGeom>
          <a:noFill/>
          <a:ln>
            <a:noFill/>
          </a:ln>
        </p:spPr>
        <p:txBody>
          <a:bodyPr anchorCtr="0" anchor="t" bIns="45700" lIns="91425" rIns="91425" tIns="45700">
            <a:noAutofit/>
          </a:bodyPr>
          <a:lstStyle/>
          <a:p>
            <a:pPr indent="0" lvl="0" marL="0" marR="0" rtl="0" algn="l">
              <a:spcBef>
                <a:spcPts val="0"/>
              </a:spcBef>
              <a:buNone/>
            </a:pPr>
            <a:r>
              <a:rPr b="1" lang="en-US">
                <a:solidFill>
                  <a:srgbClr val="595959"/>
                </a:solidFill>
                <a:latin typeface="Calibri"/>
                <a:ea typeface="Calibri"/>
                <a:cs typeface="Calibri"/>
                <a:sym typeface="Calibri"/>
              </a:rPr>
              <a:t>LPF</a:t>
            </a:r>
          </a:p>
        </p:txBody>
      </p:sp>
      <p:cxnSp>
        <p:nvCxnSpPr>
          <p:cNvPr id="122" name="Shape 122"/>
          <p:cNvCxnSpPr/>
          <p:nvPr/>
        </p:nvCxnSpPr>
        <p:spPr>
          <a:xfrm>
            <a:off x="33367804" y="28328424"/>
            <a:ext cx="4100400" cy="2400"/>
          </a:xfrm>
          <a:prstGeom prst="straightConnector1">
            <a:avLst/>
          </a:prstGeom>
          <a:noFill/>
          <a:ln cap="flat" cmpd="sng" w="9525">
            <a:solidFill>
              <a:srgbClr val="000000"/>
            </a:solidFill>
            <a:prstDash val="solid"/>
            <a:miter/>
            <a:headEnd len="med" w="med" type="none"/>
            <a:tailEnd len="med" w="med" type="none"/>
          </a:ln>
        </p:spPr>
      </p:cxnSp>
      <p:cxnSp>
        <p:nvCxnSpPr>
          <p:cNvPr id="123" name="Shape 123"/>
          <p:cNvCxnSpPr/>
          <p:nvPr/>
        </p:nvCxnSpPr>
        <p:spPr>
          <a:xfrm flipH="1" rot="10800000">
            <a:off x="33366257" y="28492089"/>
            <a:ext cx="4105200" cy="41700"/>
          </a:xfrm>
          <a:prstGeom prst="straightConnector1">
            <a:avLst/>
          </a:prstGeom>
          <a:noFill/>
          <a:ln cap="flat" cmpd="sng" w="9525">
            <a:solidFill>
              <a:srgbClr val="000000"/>
            </a:solidFill>
            <a:prstDash val="solid"/>
            <a:miter/>
            <a:headEnd len="med" w="med" type="none"/>
            <a:tailEnd len="med" w="med" type="none"/>
          </a:ln>
        </p:spPr>
      </p:cxnSp>
      <p:sp>
        <p:nvSpPr>
          <p:cNvPr id="124" name="Shape 124"/>
          <p:cNvSpPr/>
          <p:nvPr/>
        </p:nvSpPr>
        <p:spPr>
          <a:xfrm>
            <a:off x="37476748" y="28125901"/>
            <a:ext cx="740400" cy="582900"/>
          </a:xfrm>
          <a:prstGeom prst="rect">
            <a:avLst/>
          </a:prstGeom>
          <a:solidFill>
            <a:srgbClr val="CCFF99"/>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125" name="Shape 125"/>
          <p:cNvSpPr/>
          <p:nvPr/>
        </p:nvSpPr>
        <p:spPr>
          <a:xfrm flipH="1">
            <a:off x="37542532" y="28199856"/>
            <a:ext cx="549600" cy="430200"/>
          </a:xfrm>
          <a:prstGeom prst="homePlate">
            <a:avLst>
              <a:gd fmla="val 54167" name="adj"/>
            </a:avLst>
          </a:prstGeom>
          <a:solidFill>
            <a:srgbClr val="FFFFFF"/>
          </a:solidFill>
          <a:ln cap="flat" cmpd="sng" w="9525">
            <a:solidFill>
              <a:srgbClr val="000000"/>
            </a:solidFill>
            <a:prstDash val="solid"/>
            <a:miter/>
            <a:headEnd len="med" w="med" type="none"/>
            <a:tailEnd len="med" w="med" type="none"/>
          </a:ln>
        </p:spPr>
        <p:txBody>
          <a:bodyPr anchorCtr="1" anchor="ctr" bIns="0" lIns="0" rIns="0" tIns="0">
            <a:noAutofit/>
          </a:bodyPr>
          <a:lstStyle/>
          <a:p>
            <a:pPr indent="0" lvl="0" marL="0" marR="0" rtl="0" algn="ctr">
              <a:spcBef>
                <a:spcPts val="0"/>
              </a:spcBef>
              <a:buNone/>
            </a:pPr>
            <a:r>
              <a:rPr lang="en-US">
                <a:solidFill>
                  <a:srgbClr val="000000"/>
                </a:solidFill>
                <a:latin typeface="Calibri"/>
                <a:ea typeface="Calibri"/>
                <a:cs typeface="Calibri"/>
                <a:sym typeface="Calibri"/>
              </a:rPr>
              <a:t>ADC</a:t>
            </a:r>
          </a:p>
        </p:txBody>
      </p:sp>
      <p:sp>
        <p:nvSpPr>
          <p:cNvPr id="126" name="Shape 126"/>
          <p:cNvSpPr/>
          <p:nvPr/>
        </p:nvSpPr>
        <p:spPr>
          <a:xfrm>
            <a:off x="35357438" y="28155933"/>
            <a:ext cx="349200" cy="504000"/>
          </a:xfrm>
          <a:custGeom>
            <a:pathLst>
              <a:path extrusionOk="0" h="120000" w="120000">
                <a:moveTo>
                  <a:pt x="0" y="0"/>
                </a:moveTo>
                <a:lnTo>
                  <a:pt x="0" y="120000"/>
                </a:lnTo>
                <a:lnTo>
                  <a:pt x="120000" y="60331"/>
                </a:lnTo>
                <a:lnTo>
                  <a:pt x="0" y="0"/>
                </a:lnTo>
                <a:close/>
              </a:path>
            </a:pathLst>
          </a:custGeom>
          <a:solidFill>
            <a:srgbClr val="CCFF9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127" name="Shape 127"/>
          <p:cNvSpPr txBox="1"/>
          <p:nvPr/>
        </p:nvSpPr>
        <p:spPr>
          <a:xfrm>
            <a:off x="34891088" y="27780886"/>
            <a:ext cx="1018800" cy="347700"/>
          </a:xfrm>
          <a:prstGeom prst="rect">
            <a:avLst/>
          </a:prstGeom>
          <a:noFill/>
          <a:ln>
            <a:noFill/>
          </a:ln>
        </p:spPr>
        <p:txBody>
          <a:bodyPr anchorCtr="0" anchor="t" bIns="45700" lIns="91425" rIns="91425" tIns="45700">
            <a:noAutofit/>
          </a:bodyPr>
          <a:lstStyle/>
          <a:p>
            <a:pPr indent="0" lvl="0" marL="0" marR="0" rtl="0" algn="l">
              <a:spcBef>
                <a:spcPts val="0"/>
              </a:spcBef>
              <a:buNone/>
            </a:pPr>
            <a:r>
              <a:rPr b="1" lang="en-US">
                <a:solidFill>
                  <a:srgbClr val="595959"/>
                </a:solidFill>
                <a:latin typeface="Calibri"/>
                <a:ea typeface="Calibri"/>
                <a:cs typeface="Calibri"/>
                <a:sym typeface="Calibri"/>
              </a:rPr>
              <a:t>ADC Driver</a:t>
            </a:r>
          </a:p>
        </p:txBody>
      </p:sp>
      <p:grpSp>
        <p:nvGrpSpPr>
          <p:cNvPr id="128" name="Shape 128"/>
          <p:cNvGrpSpPr/>
          <p:nvPr/>
        </p:nvGrpSpPr>
        <p:grpSpPr>
          <a:xfrm>
            <a:off x="36293634" y="28040365"/>
            <a:ext cx="634417" cy="672309"/>
            <a:chOff x="3864" y="1092"/>
            <a:chExt cx="300" cy="300"/>
          </a:xfrm>
        </p:grpSpPr>
        <p:sp>
          <p:nvSpPr>
            <p:cNvPr id="129" name="Shape 129"/>
            <p:cNvSpPr/>
            <p:nvPr/>
          </p:nvSpPr>
          <p:spPr>
            <a:xfrm>
              <a:off x="3864" y="1092"/>
              <a:ext cx="300" cy="300"/>
            </a:xfrm>
            <a:prstGeom prst="rect">
              <a:avLst/>
            </a:prstGeom>
            <a:solidFill>
              <a:srgbClr val="EAEAEA"/>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130" name="Shape 130"/>
            <p:cNvSpPr/>
            <p:nvPr/>
          </p:nvSpPr>
          <p:spPr>
            <a:xfrm>
              <a:off x="3900" y="1219"/>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grpSp>
          <p:nvGrpSpPr>
            <p:cNvPr id="131" name="Shape 131"/>
            <p:cNvGrpSpPr/>
            <p:nvPr/>
          </p:nvGrpSpPr>
          <p:grpSpPr>
            <a:xfrm>
              <a:off x="3899" y="1122"/>
              <a:ext cx="36" cy="36"/>
              <a:chOff x="612" y="1661"/>
              <a:chExt cx="45" cy="46"/>
            </a:xfrm>
          </p:grpSpPr>
          <p:sp>
            <p:nvSpPr>
              <p:cNvPr id="132" name="Shape 132"/>
              <p:cNvSpPr/>
              <p:nvPr/>
            </p:nvSpPr>
            <p:spPr>
              <a:xfrm>
                <a:off x="612" y="1661"/>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133" name="Shape 133"/>
              <p:cNvCxnSpPr/>
              <p:nvPr/>
            </p:nvCxnSpPr>
            <p:spPr>
              <a:xfrm>
                <a:off x="657" y="1707"/>
                <a:ext cx="0" cy="0"/>
              </a:xfrm>
              <a:prstGeom prst="straightConnector1">
                <a:avLst/>
              </a:prstGeom>
              <a:noFill/>
              <a:ln cap="flat" cmpd="sng" w="9525">
                <a:solidFill>
                  <a:srgbClr val="000000"/>
                </a:solidFill>
                <a:prstDash val="solid"/>
                <a:round/>
                <a:headEnd len="med" w="med" type="none"/>
                <a:tailEnd len="med" w="med" type="none"/>
              </a:ln>
            </p:spPr>
          </p:cxnSp>
        </p:grpSp>
        <p:grpSp>
          <p:nvGrpSpPr>
            <p:cNvPr id="134" name="Shape 134"/>
            <p:cNvGrpSpPr/>
            <p:nvPr/>
          </p:nvGrpSpPr>
          <p:grpSpPr>
            <a:xfrm>
              <a:off x="3899" y="1173"/>
              <a:ext cx="36" cy="38"/>
              <a:chOff x="612" y="1661"/>
              <a:chExt cx="45" cy="46"/>
            </a:xfrm>
          </p:grpSpPr>
          <p:sp>
            <p:nvSpPr>
              <p:cNvPr id="135" name="Shape 135"/>
              <p:cNvSpPr/>
              <p:nvPr/>
            </p:nvSpPr>
            <p:spPr>
              <a:xfrm>
                <a:off x="612" y="1661"/>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136" name="Shape 136"/>
              <p:cNvCxnSpPr/>
              <p:nvPr/>
            </p:nvCxnSpPr>
            <p:spPr>
              <a:xfrm>
                <a:off x="657" y="1707"/>
                <a:ext cx="0" cy="0"/>
              </a:xfrm>
              <a:prstGeom prst="straightConnector1">
                <a:avLst/>
              </a:prstGeom>
              <a:noFill/>
              <a:ln cap="flat" cmpd="sng" w="9525">
                <a:solidFill>
                  <a:srgbClr val="000000"/>
                </a:solidFill>
                <a:prstDash val="solid"/>
                <a:round/>
                <a:headEnd len="med" w="med" type="none"/>
                <a:tailEnd len="med" w="med" type="none"/>
              </a:ln>
            </p:spPr>
          </p:cxnSp>
        </p:grpSp>
      </p:grpSp>
      <p:sp>
        <p:nvSpPr>
          <p:cNvPr id="137" name="Shape 137"/>
          <p:cNvSpPr txBox="1"/>
          <p:nvPr/>
        </p:nvSpPr>
        <p:spPr>
          <a:xfrm>
            <a:off x="36288467" y="27744500"/>
            <a:ext cx="1264500" cy="347700"/>
          </a:xfrm>
          <a:prstGeom prst="rect">
            <a:avLst/>
          </a:prstGeom>
          <a:noFill/>
          <a:ln>
            <a:noFill/>
          </a:ln>
        </p:spPr>
        <p:txBody>
          <a:bodyPr anchorCtr="0" anchor="t" bIns="45700" lIns="91425" rIns="91425" tIns="45700">
            <a:noAutofit/>
          </a:bodyPr>
          <a:lstStyle/>
          <a:p>
            <a:pPr indent="0" lvl="0" marL="0" marR="0" rtl="0" algn="l">
              <a:spcBef>
                <a:spcPts val="0"/>
              </a:spcBef>
              <a:buNone/>
            </a:pPr>
            <a:r>
              <a:rPr b="1" lang="en-US">
                <a:solidFill>
                  <a:srgbClr val="595959"/>
                </a:solidFill>
                <a:latin typeface="Calibri"/>
                <a:ea typeface="Calibri"/>
                <a:cs typeface="Calibri"/>
                <a:sym typeface="Calibri"/>
              </a:rPr>
              <a:t>AAF</a:t>
            </a:r>
          </a:p>
        </p:txBody>
      </p:sp>
      <p:sp>
        <p:nvSpPr>
          <p:cNvPr id="138" name="Shape 138"/>
          <p:cNvSpPr/>
          <p:nvPr/>
        </p:nvSpPr>
        <p:spPr>
          <a:xfrm>
            <a:off x="28685625" y="27600197"/>
            <a:ext cx="575100" cy="811200"/>
          </a:xfrm>
          <a:custGeom>
            <a:pathLst>
              <a:path extrusionOk="0" h="120000" w="120000">
                <a:moveTo>
                  <a:pt x="0" y="0"/>
                </a:moveTo>
                <a:lnTo>
                  <a:pt x="39705" y="48000"/>
                </a:lnTo>
                <a:lnTo>
                  <a:pt x="39705" y="0"/>
                </a:lnTo>
                <a:lnTo>
                  <a:pt x="39705" y="48000"/>
                </a:lnTo>
                <a:lnTo>
                  <a:pt x="79852" y="0"/>
                </a:lnTo>
                <a:lnTo>
                  <a:pt x="39705" y="48000"/>
                </a:lnTo>
                <a:lnTo>
                  <a:pt x="39705" y="120000"/>
                </a:lnTo>
                <a:lnTo>
                  <a:pt x="120000" y="120000"/>
                </a:lnTo>
              </a:path>
            </a:pathLst>
          </a:cu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139" name="Shape 139"/>
          <p:cNvSpPr/>
          <p:nvPr/>
        </p:nvSpPr>
        <p:spPr>
          <a:xfrm>
            <a:off x="29678840" y="28159742"/>
            <a:ext cx="349200" cy="504000"/>
          </a:xfrm>
          <a:custGeom>
            <a:pathLst>
              <a:path extrusionOk="0" h="120000" w="120000">
                <a:moveTo>
                  <a:pt x="0" y="0"/>
                </a:moveTo>
                <a:lnTo>
                  <a:pt x="0" y="120000"/>
                </a:lnTo>
                <a:lnTo>
                  <a:pt x="120000" y="60331"/>
                </a:lnTo>
                <a:lnTo>
                  <a:pt x="0" y="0"/>
                </a:lnTo>
                <a:close/>
              </a:path>
            </a:pathLst>
          </a:custGeom>
          <a:solidFill>
            <a:srgbClr val="CCFF9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cxnSp>
        <p:nvCxnSpPr>
          <p:cNvPr id="140" name="Shape 140"/>
          <p:cNvCxnSpPr/>
          <p:nvPr/>
        </p:nvCxnSpPr>
        <p:spPr>
          <a:xfrm>
            <a:off x="29989852" y="28158173"/>
            <a:ext cx="14400" cy="499800"/>
          </a:xfrm>
          <a:prstGeom prst="straightConnector1">
            <a:avLst/>
          </a:prstGeom>
          <a:noFill/>
          <a:ln cap="flat" cmpd="sng" w="9525">
            <a:solidFill>
              <a:srgbClr val="595959"/>
            </a:solidFill>
            <a:prstDash val="solid"/>
            <a:round/>
            <a:headEnd len="lg" w="lg" type="none"/>
            <a:tailEnd len="lg" w="lg" type="none"/>
          </a:ln>
        </p:spPr>
      </p:cxnSp>
      <p:cxnSp>
        <p:nvCxnSpPr>
          <p:cNvPr id="141" name="Shape 141"/>
          <p:cNvCxnSpPr/>
          <p:nvPr/>
        </p:nvCxnSpPr>
        <p:spPr>
          <a:xfrm>
            <a:off x="29745709" y="28160456"/>
            <a:ext cx="258600" cy="10500"/>
          </a:xfrm>
          <a:prstGeom prst="straightConnector1">
            <a:avLst/>
          </a:prstGeom>
          <a:noFill/>
          <a:ln cap="flat" cmpd="sng" w="9525">
            <a:solidFill>
              <a:srgbClr val="595959"/>
            </a:solidFill>
            <a:prstDash val="solid"/>
            <a:round/>
            <a:headEnd len="lg" w="lg" type="none"/>
            <a:tailEnd len="lg" w="lg" type="none"/>
          </a:ln>
        </p:spPr>
      </p:cxnSp>
      <p:cxnSp>
        <p:nvCxnSpPr>
          <p:cNvPr id="142" name="Shape 142"/>
          <p:cNvCxnSpPr/>
          <p:nvPr/>
        </p:nvCxnSpPr>
        <p:spPr>
          <a:xfrm>
            <a:off x="30004248" y="28657831"/>
            <a:ext cx="244500" cy="0"/>
          </a:xfrm>
          <a:prstGeom prst="straightConnector1">
            <a:avLst/>
          </a:prstGeom>
          <a:noFill/>
          <a:ln cap="flat" cmpd="sng" w="9525">
            <a:solidFill>
              <a:srgbClr val="595959"/>
            </a:solidFill>
            <a:prstDash val="solid"/>
            <a:round/>
            <a:headEnd len="lg" w="lg" type="none"/>
            <a:tailEnd len="lg" w="lg" type="none"/>
          </a:ln>
        </p:spPr>
      </p:cxnSp>
      <p:sp>
        <p:nvSpPr>
          <p:cNvPr id="143" name="Shape 143"/>
          <p:cNvSpPr txBox="1"/>
          <p:nvPr/>
        </p:nvSpPr>
        <p:spPr>
          <a:xfrm>
            <a:off x="29413017" y="27819632"/>
            <a:ext cx="1018800" cy="221100"/>
          </a:xfrm>
          <a:prstGeom prst="rect">
            <a:avLst/>
          </a:prstGeom>
          <a:noFill/>
          <a:ln>
            <a:noFill/>
          </a:ln>
        </p:spPr>
        <p:txBody>
          <a:bodyPr anchorCtr="0" anchor="t" bIns="91425" lIns="91425" rIns="91425" tIns="91425">
            <a:noAutofit/>
          </a:bodyPr>
          <a:lstStyle/>
          <a:p>
            <a:pPr lvl="0" rtl="0">
              <a:spcBef>
                <a:spcPts val="0"/>
              </a:spcBef>
              <a:buNone/>
            </a:pPr>
            <a:r>
              <a:rPr b="1" lang="en-US">
                <a:solidFill>
                  <a:srgbClr val="595959"/>
                </a:solidFill>
                <a:latin typeface="Calibri"/>
                <a:ea typeface="Calibri"/>
                <a:cs typeface="Calibri"/>
                <a:sym typeface="Calibri"/>
              </a:rPr>
              <a:t>Schottky</a:t>
            </a:r>
          </a:p>
        </p:txBody>
      </p:sp>
      <p:cxnSp>
        <p:nvCxnSpPr>
          <p:cNvPr id="144" name="Shape 144"/>
          <p:cNvCxnSpPr>
            <a:endCxn id="114" idx="4"/>
          </p:cNvCxnSpPr>
          <p:nvPr/>
        </p:nvCxnSpPr>
        <p:spPr>
          <a:xfrm rot="10800000">
            <a:off x="33285618" y="28730294"/>
            <a:ext cx="15900" cy="732600"/>
          </a:xfrm>
          <a:prstGeom prst="straightConnector1">
            <a:avLst/>
          </a:prstGeom>
          <a:noFill/>
          <a:ln cap="flat" cmpd="sng" w="9525">
            <a:solidFill>
              <a:srgbClr val="000000"/>
            </a:solidFill>
            <a:prstDash val="solid"/>
            <a:round/>
            <a:headEnd len="med" w="med" type="none"/>
            <a:tailEnd len="lg" w="lg" type="triangle"/>
          </a:ln>
        </p:spPr>
      </p:cxnSp>
      <p:grpSp>
        <p:nvGrpSpPr>
          <p:cNvPr id="145" name="Shape 145"/>
          <p:cNvGrpSpPr/>
          <p:nvPr/>
        </p:nvGrpSpPr>
        <p:grpSpPr>
          <a:xfrm>
            <a:off x="33098224" y="29127283"/>
            <a:ext cx="164805" cy="141776"/>
            <a:chOff x="1255" y="3454"/>
            <a:chExt cx="71" cy="71"/>
          </a:xfrm>
        </p:grpSpPr>
        <p:sp>
          <p:nvSpPr>
            <p:cNvPr id="146" name="Shape 146"/>
            <p:cNvSpPr/>
            <p:nvPr/>
          </p:nvSpPr>
          <p:spPr>
            <a:xfrm>
              <a:off x="1255" y="3454"/>
              <a:ext cx="0" cy="0"/>
            </a:xfrm>
            <a:custGeom>
              <a:pathLst>
                <a:path extrusionOk="0" h="120000" w="120000">
                  <a:moveTo>
                    <a:pt x="0" y="60000"/>
                  </a:moveTo>
                  <a:lnTo>
                    <a:pt x="1666" y="46250"/>
                  </a:lnTo>
                  <a:lnTo>
                    <a:pt x="5833" y="33750"/>
                  </a:lnTo>
                  <a:lnTo>
                    <a:pt x="12916" y="22500"/>
                  </a:lnTo>
                  <a:lnTo>
                    <a:pt x="22500" y="12916"/>
                  </a:lnTo>
                  <a:lnTo>
                    <a:pt x="33750" y="5833"/>
                  </a:lnTo>
                  <a:lnTo>
                    <a:pt x="46666" y="833"/>
                  </a:lnTo>
                  <a:lnTo>
                    <a:pt x="60000" y="0"/>
                  </a:lnTo>
                  <a:lnTo>
                    <a:pt x="73750" y="833"/>
                  </a:lnTo>
                  <a:lnTo>
                    <a:pt x="85833" y="5833"/>
                  </a:lnTo>
                  <a:lnTo>
                    <a:pt x="97916" y="12916"/>
                  </a:lnTo>
                  <a:lnTo>
                    <a:pt x="106666" y="22500"/>
                  </a:lnTo>
                  <a:lnTo>
                    <a:pt x="113750" y="33750"/>
                  </a:lnTo>
                  <a:lnTo>
                    <a:pt x="118333" y="46250"/>
                  </a:lnTo>
                  <a:lnTo>
                    <a:pt x="120000" y="60000"/>
                  </a:lnTo>
                  <a:lnTo>
                    <a:pt x="118333" y="72916"/>
                  </a:lnTo>
                  <a:lnTo>
                    <a:pt x="113750" y="85416"/>
                  </a:lnTo>
                  <a:lnTo>
                    <a:pt x="106666" y="96666"/>
                  </a:lnTo>
                  <a:lnTo>
                    <a:pt x="97916" y="106250"/>
                  </a:lnTo>
                  <a:lnTo>
                    <a:pt x="85833" y="113333"/>
                  </a:lnTo>
                  <a:lnTo>
                    <a:pt x="73750" y="118333"/>
                  </a:lnTo>
                  <a:lnTo>
                    <a:pt x="60000" y="120000"/>
                  </a:lnTo>
                  <a:lnTo>
                    <a:pt x="46666" y="118333"/>
                  </a:lnTo>
                  <a:lnTo>
                    <a:pt x="33750" y="113333"/>
                  </a:lnTo>
                  <a:lnTo>
                    <a:pt x="22500" y="106250"/>
                  </a:lnTo>
                  <a:lnTo>
                    <a:pt x="12916" y="96666"/>
                  </a:lnTo>
                  <a:lnTo>
                    <a:pt x="5833" y="85416"/>
                  </a:lnTo>
                  <a:lnTo>
                    <a:pt x="1666" y="72916"/>
                  </a:lnTo>
                  <a:lnTo>
                    <a:pt x="0" y="60000"/>
                  </a:lnTo>
                </a:path>
              </a:pathLst>
            </a:custGeom>
            <a:solidFill>
              <a:srgbClr val="CCFF9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147" name="Shape 147"/>
            <p:cNvSpPr/>
            <p:nvPr/>
          </p:nvSpPr>
          <p:spPr>
            <a:xfrm>
              <a:off x="1255" y="3454"/>
              <a:ext cx="0" cy="0"/>
            </a:xfrm>
            <a:custGeom>
              <a:pathLst>
                <a:path extrusionOk="0" h="120000" w="120000">
                  <a:moveTo>
                    <a:pt x="0" y="60000"/>
                  </a:moveTo>
                  <a:lnTo>
                    <a:pt x="1666" y="46250"/>
                  </a:lnTo>
                  <a:lnTo>
                    <a:pt x="5833" y="33750"/>
                  </a:lnTo>
                  <a:lnTo>
                    <a:pt x="12916" y="22500"/>
                  </a:lnTo>
                  <a:lnTo>
                    <a:pt x="22500" y="12916"/>
                  </a:lnTo>
                  <a:lnTo>
                    <a:pt x="33750" y="5833"/>
                  </a:lnTo>
                  <a:lnTo>
                    <a:pt x="46666" y="833"/>
                  </a:lnTo>
                  <a:lnTo>
                    <a:pt x="60000" y="0"/>
                  </a:lnTo>
                  <a:lnTo>
                    <a:pt x="73750" y="833"/>
                  </a:lnTo>
                  <a:lnTo>
                    <a:pt x="85833" y="5833"/>
                  </a:lnTo>
                  <a:lnTo>
                    <a:pt x="97916" y="12916"/>
                  </a:lnTo>
                  <a:lnTo>
                    <a:pt x="106666" y="22500"/>
                  </a:lnTo>
                  <a:lnTo>
                    <a:pt x="113750" y="33750"/>
                  </a:lnTo>
                  <a:lnTo>
                    <a:pt x="118333" y="46250"/>
                  </a:lnTo>
                  <a:lnTo>
                    <a:pt x="120000" y="60000"/>
                  </a:lnTo>
                  <a:lnTo>
                    <a:pt x="118333" y="72916"/>
                  </a:lnTo>
                  <a:lnTo>
                    <a:pt x="113750" y="85416"/>
                  </a:lnTo>
                  <a:lnTo>
                    <a:pt x="106666" y="96666"/>
                  </a:lnTo>
                  <a:lnTo>
                    <a:pt x="97916" y="106250"/>
                  </a:lnTo>
                  <a:lnTo>
                    <a:pt x="85833" y="113333"/>
                  </a:lnTo>
                  <a:lnTo>
                    <a:pt x="73750" y="118333"/>
                  </a:lnTo>
                  <a:lnTo>
                    <a:pt x="60000" y="120000"/>
                  </a:lnTo>
                  <a:lnTo>
                    <a:pt x="46666" y="118333"/>
                  </a:lnTo>
                  <a:lnTo>
                    <a:pt x="33750" y="113333"/>
                  </a:lnTo>
                  <a:lnTo>
                    <a:pt x="22500" y="106250"/>
                  </a:lnTo>
                  <a:lnTo>
                    <a:pt x="12916" y="96666"/>
                  </a:lnTo>
                  <a:lnTo>
                    <a:pt x="5833" y="85416"/>
                  </a:lnTo>
                  <a:lnTo>
                    <a:pt x="1666" y="72916"/>
                  </a:lnTo>
                  <a:lnTo>
                    <a:pt x="0" y="60000"/>
                  </a:lnTo>
                  <a:close/>
                </a:path>
              </a:pathLst>
            </a:custGeom>
            <a:solidFill>
              <a:srgbClr val="CCFF9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grpSp>
          <p:nvGrpSpPr>
            <p:cNvPr id="148" name="Shape 148"/>
            <p:cNvGrpSpPr/>
            <p:nvPr/>
          </p:nvGrpSpPr>
          <p:grpSpPr>
            <a:xfrm>
              <a:off x="1279" y="3503"/>
              <a:ext cx="48" cy="23"/>
              <a:chOff x="1342" y="2835"/>
              <a:chExt cx="48" cy="23"/>
            </a:xfrm>
          </p:grpSpPr>
          <p:sp>
            <p:nvSpPr>
              <p:cNvPr id="149" name="Shape 149"/>
              <p:cNvSpPr/>
              <p:nvPr/>
            </p:nvSpPr>
            <p:spPr>
              <a:xfrm>
                <a:off x="1390" y="2859"/>
                <a:ext cx="0" cy="0"/>
              </a:xfrm>
              <a:custGeom>
                <a:pathLst>
                  <a:path extrusionOk="0" h="120000" w="120000">
                    <a:moveTo>
                      <a:pt x="0" y="0"/>
                    </a:moveTo>
                    <a:lnTo>
                      <a:pt x="5000" y="42500"/>
                    </a:lnTo>
                    <a:lnTo>
                      <a:pt x="17500" y="80000"/>
                    </a:lnTo>
                    <a:lnTo>
                      <a:pt x="36250" y="110000"/>
                    </a:lnTo>
                    <a:lnTo>
                      <a:pt x="60000" y="120000"/>
                    </a:lnTo>
                    <a:lnTo>
                      <a:pt x="82500" y="110000"/>
                    </a:lnTo>
                    <a:lnTo>
                      <a:pt x="103750" y="80000"/>
                    </a:lnTo>
                    <a:lnTo>
                      <a:pt x="115000" y="42500"/>
                    </a:lnTo>
                    <a:lnTo>
                      <a:pt x="120000" y="0"/>
                    </a:lnTo>
                  </a:path>
                </a:pathLst>
              </a:custGeom>
              <a:solidFill>
                <a:srgbClr val="CCFF99"/>
              </a:solid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150" name="Shape 150"/>
              <p:cNvSpPr/>
              <p:nvPr/>
            </p:nvSpPr>
            <p:spPr>
              <a:xfrm>
                <a:off x="1342" y="2835"/>
                <a:ext cx="0" cy="0"/>
              </a:xfrm>
              <a:custGeom>
                <a:pathLst>
                  <a:path extrusionOk="0" h="120000" w="120000">
                    <a:moveTo>
                      <a:pt x="0" y="120000"/>
                    </a:moveTo>
                    <a:lnTo>
                      <a:pt x="5000" y="72500"/>
                    </a:lnTo>
                    <a:lnTo>
                      <a:pt x="17500" y="32500"/>
                    </a:lnTo>
                    <a:lnTo>
                      <a:pt x="36250" y="5000"/>
                    </a:lnTo>
                    <a:lnTo>
                      <a:pt x="60000" y="0"/>
                    </a:lnTo>
                    <a:lnTo>
                      <a:pt x="82500" y="5000"/>
                    </a:lnTo>
                    <a:lnTo>
                      <a:pt x="103750" y="32500"/>
                    </a:lnTo>
                    <a:lnTo>
                      <a:pt x="116250" y="72500"/>
                    </a:lnTo>
                    <a:lnTo>
                      <a:pt x="120000" y="120000"/>
                    </a:lnTo>
                  </a:path>
                </a:pathLst>
              </a:custGeom>
              <a:solidFill>
                <a:srgbClr val="CCFF99"/>
              </a:solid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grpSp>
      </p:grpSp>
      <p:grpSp>
        <p:nvGrpSpPr>
          <p:cNvPr id="151" name="Shape 151"/>
          <p:cNvGrpSpPr/>
          <p:nvPr/>
        </p:nvGrpSpPr>
        <p:grpSpPr>
          <a:xfrm>
            <a:off x="34115401" y="28066385"/>
            <a:ext cx="634417" cy="672309"/>
            <a:chOff x="3864" y="1092"/>
            <a:chExt cx="300" cy="300"/>
          </a:xfrm>
        </p:grpSpPr>
        <p:sp>
          <p:nvSpPr>
            <p:cNvPr id="152" name="Shape 152"/>
            <p:cNvSpPr/>
            <p:nvPr/>
          </p:nvSpPr>
          <p:spPr>
            <a:xfrm>
              <a:off x="3864" y="1092"/>
              <a:ext cx="300" cy="300"/>
            </a:xfrm>
            <a:prstGeom prst="rect">
              <a:avLst/>
            </a:prstGeom>
            <a:solidFill>
              <a:srgbClr val="EAEAEA"/>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153" name="Shape 153"/>
            <p:cNvSpPr/>
            <p:nvPr/>
          </p:nvSpPr>
          <p:spPr>
            <a:xfrm>
              <a:off x="3900" y="1219"/>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grpSp>
          <p:nvGrpSpPr>
            <p:cNvPr id="154" name="Shape 154"/>
            <p:cNvGrpSpPr/>
            <p:nvPr/>
          </p:nvGrpSpPr>
          <p:grpSpPr>
            <a:xfrm>
              <a:off x="3899" y="1122"/>
              <a:ext cx="36" cy="36"/>
              <a:chOff x="612" y="1661"/>
              <a:chExt cx="45" cy="46"/>
            </a:xfrm>
          </p:grpSpPr>
          <p:sp>
            <p:nvSpPr>
              <p:cNvPr id="155" name="Shape 155"/>
              <p:cNvSpPr/>
              <p:nvPr/>
            </p:nvSpPr>
            <p:spPr>
              <a:xfrm>
                <a:off x="612" y="1661"/>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156" name="Shape 156"/>
              <p:cNvCxnSpPr/>
              <p:nvPr/>
            </p:nvCxnSpPr>
            <p:spPr>
              <a:xfrm>
                <a:off x="657" y="1707"/>
                <a:ext cx="0" cy="0"/>
              </a:xfrm>
              <a:prstGeom prst="straightConnector1">
                <a:avLst/>
              </a:prstGeom>
              <a:noFill/>
              <a:ln cap="flat" cmpd="sng" w="9525">
                <a:solidFill>
                  <a:srgbClr val="000000"/>
                </a:solidFill>
                <a:prstDash val="solid"/>
                <a:round/>
                <a:headEnd len="med" w="med" type="none"/>
                <a:tailEnd len="med" w="med" type="none"/>
              </a:ln>
            </p:spPr>
          </p:cxnSp>
        </p:grpSp>
        <p:grpSp>
          <p:nvGrpSpPr>
            <p:cNvPr id="157" name="Shape 157"/>
            <p:cNvGrpSpPr/>
            <p:nvPr/>
          </p:nvGrpSpPr>
          <p:grpSpPr>
            <a:xfrm>
              <a:off x="3899" y="1173"/>
              <a:ext cx="36" cy="38"/>
              <a:chOff x="612" y="1661"/>
              <a:chExt cx="45" cy="46"/>
            </a:xfrm>
          </p:grpSpPr>
          <p:sp>
            <p:nvSpPr>
              <p:cNvPr id="158" name="Shape 158"/>
              <p:cNvSpPr/>
              <p:nvPr/>
            </p:nvSpPr>
            <p:spPr>
              <a:xfrm>
                <a:off x="612" y="1661"/>
                <a:ext cx="0" cy="0"/>
              </a:xfrm>
              <a:custGeom>
                <a:pathLst>
                  <a:path extrusionOk="0" h="120000" w="120000">
                    <a:moveTo>
                      <a:pt x="0" y="120000"/>
                    </a:moveTo>
                    <a:cubicBezTo>
                      <a:pt x="13235" y="60000"/>
                      <a:pt x="26470" y="0"/>
                      <a:pt x="39705" y="0"/>
                    </a:cubicBezTo>
                    <a:cubicBezTo>
                      <a:pt x="52941" y="0"/>
                      <a:pt x="67058" y="120000"/>
                      <a:pt x="80294" y="120000"/>
                    </a:cubicBezTo>
                    <a:cubicBezTo>
                      <a:pt x="93529" y="120000"/>
                      <a:pt x="106764" y="60000"/>
                      <a:pt x="120000" y="0"/>
                    </a:cubicBezTo>
                  </a:path>
                </a:pathLst>
              </a:custGeom>
              <a:solidFill>
                <a:srgbClr val="EAEAEA"/>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159" name="Shape 159"/>
              <p:cNvCxnSpPr/>
              <p:nvPr/>
            </p:nvCxnSpPr>
            <p:spPr>
              <a:xfrm>
                <a:off x="657" y="1707"/>
                <a:ext cx="0" cy="0"/>
              </a:xfrm>
              <a:prstGeom prst="straightConnector1">
                <a:avLst/>
              </a:prstGeom>
              <a:noFill/>
              <a:ln cap="flat" cmpd="sng" w="9525">
                <a:solidFill>
                  <a:srgbClr val="000000"/>
                </a:solidFill>
                <a:prstDash val="solid"/>
                <a:round/>
                <a:headEnd len="med" w="med" type="none"/>
                <a:tailEnd len="med" w="med" type="none"/>
              </a:ln>
            </p:spPr>
          </p:cxnSp>
        </p:grpSp>
      </p:grpSp>
      <p:sp>
        <p:nvSpPr>
          <p:cNvPr id="160" name="Shape 160"/>
          <p:cNvSpPr txBox="1"/>
          <p:nvPr/>
        </p:nvSpPr>
        <p:spPr>
          <a:xfrm>
            <a:off x="34115388" y="26486500"/>
            <a:ext cx="2292000" cy="408000"/>
          </a:xfrm>
          <a:prstGeom prst="rect">
            <a:avLst/>
          </a:prstGeom>
          <a:noFill/>
          <a:ln>
            <a:noFill/>
          </a:ln>
        </p:spPr>
        <p:txBody>
          <a:bodyPr anchorCtr="0" anchor="t" bIns="91425" lIns="91425" rIns="91425" tIns="91425">
            <a:noAutofit/>
          </a:bodyPr>
          <a:lstStyle/>
          <a:p>
            <a:pPr lvl="0" rtl="0" algn="ctr">
              <a:spcBef>
                <a:spcPts val="0"/>
              </a:spcBef>
              <a:buNone/>
            </a:pPr>
            <a:r>
              <a:rPr lang="en-US">
                <a:solidFill>
                  <a:srgbClr val="FF0000"/>
                </a:solidFill>
              </a:rPr>
              <a:t>Receiver Conversion Subsystem</a:t>
            </a:r>
          </a:p>
        </p:txBody>
      </p:sp>
      <p:sp>
        <p:nvSpPr>
          <p:cNvPr id="161" name="Shape 161"/>
          <p:cNvSpPr txBox="1"/>
          <p:nvPr/>
        </p:nvSpPr>
        <p:spPr>
          <a:xfrm>
            <a:off x="33246494" y="28694703"/>
            <a:ext cx="549600" cy="221100"/>
          </a:xfrm>
          <a:prstGeom prst="rect">
            <a:avLst/>
          </a:prstGeom>
          <a:noFill/>
          <a:ln>
            <a:noFill/>
          </a:ln>
        </p:spPr>
        <p:txBody>
          <a:bodyPr anchorCtr="0" anchor="t" bIns="91425" lIns="91425" rIns="91425" tIns="91425">
            <a:noAutofit/>
          </a:bodyPr>
          <a:lstStyle/>
          <a:p>
            <a:pPr lvl="0" rtl="0">
              <a:spcBef>
                <a:spcPts val="0"/>
              </a:spcBef>
              <a:buNone/>
            </a:pPr>
            <a:r>
              <a:rPr b="1" lang="en-US">
                <a:solidFill>
                  <a:srgbClr val="595959"/>
                </a:solidFill>
                <a:latin typeface="Calibri"/>
                <a:ea typeface="Calibri"/>
                <a:cs typeface="Calibri"/>
                <a:sym typeface="Calibri"/>
              </a:rPr>
              <a:t>LO</a:t>
            </a:r>
          </a:p>
        </p:txBody>
      </p:sp>
      <p:sp>
        <p:nvSpPr>
          <p:cNvPr id="162" name="Shape 162"/>
          <p:cNvSpPr/>
          <p:nvPr/>
        </p:nvSpPr>
        <p:spPr>
          <a:xfrm>
            <a:off x="33262228" y="29211751"/>
            <a:ext cx="575100" cy="582900"/>
          </a:xfrm>
          <a:prstGeom prst="rect">
            <a:avLst/>
          </a:prstGeom>
          <a:solidFill>
            <a:srgbClr val="CCFF99"/>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163" name="Shape 163"/>
          <p:cNvCxnSpPr/>
          <p:nvPr/>
        </p:nvCxnSpPr>
        <p:spPr>
          <a:xfrm rot="10800000">
            <a:off x="33244828" y="29211601"/>
            <a:ext cx="287700" cy="291600"/>
          </a:xfrm>
          <a:prstGeom prst="straightConnector1">
            <a:avLst/>
          </a:prstGeom>
          <a:noFill/>
          <a:ln cap="flat" cmpd="sng" w="9525">
            <a:solidFill>
              <a:srgbClr val="595959"/>
            </a:solidFill>
            <a:prstDash val="solid"/>
            <a:round/>
            <a:headEnd len="lg" w="lg" type="none"/>
            <a:tailEnd len="lg" w="lg" type="none"/>
          </a:ln>
        </p:spPr>
      </p:cxnSp>
      <p:cxnSp>
        <p:nvCxnSpPr>
          <p:cNvPr id="164" name="Shape 164"/>
          <p:cNvCxnSpPr/>
          <p:nvPr/>
        </p:nvCxnSpPr>
        <p:spPr>
          <a:xfrm flipH="1">
            <a:off x="33244828" y="29503201"/>
            <a:ext cx="287700" cy="291600"/>
          </a:xfrm>
          <a:prstGeom prst="straightConnector1">
            <a:avLst/>
          </a:prstGeom>
          <a:noFill/>
          <a:ln cap="flat" cmpd="sng" w="9525">
            <a:solidFill>
              <a:srgbClr val="595959"/>
            </a:solidFill>
            <a:prstDash val="solid"/>
            <a:round/>
            <a:headEnd len="lg" w="lg" type="none"/>
            <a:tailEnd len="lg" w="lg" type="none"/>
          </a:ln>
        </p:spPr>
      </p:cxnSp>
      <p:cxnSp>
        <p:nvCxnSpPr>
          <p:cNvPr id="165" name="Shape 165"/>
          <p:cNvCxnSpPr/>
          <p:nvPr/>
        </p:nvCxnSpPr>
        <p:spPr>
          <a:xfrm>
            <a:off x="33532528" y="29503201"/>
            <a:ext cx="262200" cy="6300"/>
          </a:xfrm>
          <a:prstGeom prst="straightConnector1">
            <a:avLst/>
          </a:prstGeom>
          <a:noFill/>
          <a:ln cap="flat" cmpd="sng" w="9525">
            <a:solidFill>
              <a:srgbClr val="595959"/>
            </a:solidFill>
            <a:prstDash val="solid"/>
            <a:round/>
            <a:headEnd len="lg" w="lg" type="none"/>
            <a:tailEnd len="lg" w="lg" type="none"/>
          </a:ln>
        </p:spPr>
      </p:cxnSp>
      <p:sp>
        <p:nvSpPr>
          <p:cNvPr id="166" name="Shape 166"/>
          <p:cNvSpPr txBox="1"/>
          <p:nvPr/>
        </p:nvSpPr>
        <p:spPr>
          <a:xfrm>
            <a:off x="32531669" y="28990600"/>
            <a:ext cx="1215600" cy="221100"/>
          </a:xfrm>
          <a:prstGeom prst="rect">
            <a:avLst/>
          </a:prstGeom>
          <a:noFill/>
          <a:ln>
            <a:noFill/>
          </a:ln>
        </p:spPr>
        <p:txBody>
          <a:bodyPr anchorCtr="0" anchor="t" bIns="91425" lIns="91425" rIns="91425" tIns="91425">
            <a:noAutofit/>
          </a:bodyPr>
          <a:lstStyle/>
          <a:p>
            <a:pPr lvl="0" rtl="0">
              <a:spcBef>
                <a:spcPts val="0"/>
              </a:spcBef>
              <a:buNone/>
            </a:pPr>
            <a:r>
              <a:rPr b="1" lang="en-US">
                <a:solidFill>
                  <a:srgbClr val="595959"/>
                </a:solidFill>
                <a:latin typeface="Calibri"/>
                <a:ea typeface="Calibri"/>
                <a:cs typeface="Calibri"/>
                <a:sym typeface="Calibri"/>
              </a:rPr>
              <a:t>Power Splitter</a:t>
            </a:r>
          </a:p>
        </p:txBody>
      </p:sp>
      <p:sp>
        <p:nvSpPr>
          <p:cNvPr id="167" name="Shape 167"/>
          <p:cNvSpPr txBox="1"/>
          <p:nvPr/>
        </p:nvSpPr>
        <p:spPr>
          <a:xfrm>
            <a:off x="32668724" y="28070804"/>
            <a:ext cx="403800" cy="141900"/>
          </a:xfrm>
          <a:prstGeom prst="rect">
            <a:avLst/>
          </a:prstGeom>
          <a:noFill/>
          <a:ln>
            <a:noFill/>
          </a:ln>
        </p:spPr>
        <p:txBody>
          <a:bodyPr anchorCtr="0" anchor="t" bIns="91425" lIns="91425" rIns="91425" tIns="91425">
            <a:noAutofit/>
          </a:bodyPr>
          <a:lstStyle/>
          <a:p>
            <a:pPr lvl="0" rtl="0">
              <a:spcBef>
                <a:spcPts val="0"/>
              </a:spcBef>
              <a:buNone/>
            </a:pPr>
            <a:r>
              <a:rPr b="1" lang="en-US">
                <a:solidFill>
                  <a:srgbClr val="595959"/>
                </a:solidFill>
                <a:latin typeface="Calibri"/>
                <a:ea typeface="Calibri"/>
                <a:cs typeface="Calibri"/>
                <a:sym typeface="Calibri"/>
              </a:rPr>
              <a:t>RF</a:t>
            </a:r>
          </a:p>
        </p:txBody>
      </p:sp>
      <p:sp>
        <p:nvSpPr>
          <p:cNvPr id="168" name="Shape 168"/>
          <p:cNvSpPr txBox="1"/>
          <p:nvPr/>
        </p:nvSpPr>
        <p:spPr>
          <a:xfrm>
            <a:off x="33567328" y="28052322"/>
            <a:ext cx="498900" cy="499800"/>
          </a:xfrm>
          <a:prstGeom prst="rect">
            <a:avLst/>
          </a:prstGeom>
          <a:noFill/>
          <a:ln>
            <a:noFill/>
          </a:ln>
        </p:spPr>
        <p:txBody>
          <a:bodyPr anchorCtr="0" anchor="t" bIns="91425" lIns="91425" rIns="91425" tIns="91425">
            <a:noAutofit/>
          </a:bodyPr>
          <a:lstStyle/>
          <a:p>
            <a:pPr lvl="0" rtl="0">
              <a:spcBef>
                <a:spcPts val="0"/>
              </a:spcBef>
              <a:buNone/>
            </a:pPr>
            <a:r>
              <a:rPr b="1" lang="en-US">
                <a:solidFill>
                  <a:srgbClr val="595959"/>
                </a:solidFill>
                <a:latin typeface="Calibri"/>
                <a:ea typeface="Calibri"/>
                <a:cs typeface="Calibri"/>
                <a:sym typeface="Calibri"/>
              </a:rPr>
              <a:t>IFP</a:t>
            </a:r>
          </a:p>
          <a:p>
            <a:pPr lvl="0" rtl="0">
              <a:spcBef>
                <a:spcPts val="0"/>
              </a:spcBef>
              <a:buNone/>
            </a:pPr>
            <a:r>
              <a:rPr b="1" lang="en-US">
                <a:solidFill>
                  <a:srgbClr val="595959"/>
                </a:solidFill>
                <a:latin typeface="Calibri"/>
                <a:ea typeface="Calibri"/>
                <a:cs typeface="Calibri"/>
                <a:sym typeface="Calibri"/>
              </a:rPr>
              <a:t>IFN</a:t>
            </a:r>
          </a:p>
        </p:txBody>
      </p:sp>
      <p:cxnSp>
        <p:nvCxnSpPr>
          <p:cNvPr id="169" name="Shape 169"/>
          <p:cNvCxnSpPr>
            <a:stCxn id="115" idx="2"/>
            <a:endCxn id="114" idx="0"/>
          </p:cNvCxnSpPr>
          <p:nvPr/>
        </p:nvCxnSpPr>
        <p:spPr>
          <a:xfrm>
            <a:off x="32988496" y="27730620"/>
            <a:ext cx="297000" cy="327300"/>
          </a:xfrm>
          <a:prstGeom prst="straightConnector1">
            <a:avLst/>
          </a:prstGeom>
          <a:noFill/>
          <a:ln cap="flat" cmpd="sng" w="28575">
            <a:solidFill>
              <a:srgbClr val="CCFF99"/>
            </a:solidFill>
            <a:prstDash val="solid"/>
            <a:round/>
            <a:headEnd len="lg" w="lg" type="none"/>
            <a:tailEnd len="lg" w="lg" type="none"/>
          </a:ln>
        </p:spPr>
      </p:cxnSp>
      <p:pic>
        <p:nvPicPr>
          <p:cNvPr id="170" name="Shape 170"/>
          <p:cNvPicPr preferRelativeResize="0"/>
          <p:nvPr/>
        </p:nvPicPr>
        <p:blipFill>
          <a:blip r:embed="rId9">
            <a:alphaModFix/>
          </a:blip>
          <a:stretch>
            <a:fillRect/>
          </a:stretch>
        </p:blipFill>
        <p:spPr>
          <a:xfrm>
            <a:off x="7835061" y="20129373"/>
            <a:ext cx="4958700" cy="6611600"/>
          </a:xfrm>
          <a:prstGeom prst="rect">
            <a:avLst/>
          </a:prstGeom>
          <a:noFill/>
          <a:ln>
            <a:noFill/>
          </a:ln>
        </p:spPr>
      </p:pic>
      <p:pic>
        <p:nvPicPr>
          <p:cNvPr id="171" name="Shape 171"/>
          <p:cNvPicPr preferRelativeResize="0"/>
          <p:nvPr/>
        </p:nvPicPr>
        <p:blipFill>
          <a:blip r:embed="rId10">
            <a:alphaModFix/>
          </a:blip>
          <a:stretch>
            <a:fillRect/>
          </a:stretch>
        </p:blipFill>
        <p:spPr>
          <a:xfrm>
            <a:off x="1558524" y="28470176"/>
            <a:ext cx="4958700" cy="37204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