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F1F2E47-3EE9-4486-9C8C-0314017D301D}">
  <a:tblStyle styleId="{0F1F2E47-3EE9-4486-9C8C-0314017D301D}" styleName="Table_0"/>
  <a:tblStyle styleId="{676D4D9F-5BDE-4F95-9A74-3539A29177CC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9" name="Shape 1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7" name="Shape 20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5" name="Shape 21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4" name="Shape 22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714753" y="685800"/>
            <a:ext cx="342916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28650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28650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23887" y="1709738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23887" y="4589462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28650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29840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29840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29840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28650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29840" y="457200"/>
            <a:ext cx="294917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87390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629840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9840" y="457200"/>
            <a:ext cx="294917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/>
          <p:nvPr>
            <p:ph idx="2" type="pic"/>
          </p:nvPr>
        </p:nvSpPr>
        <p:spPr>
          <a:xfrm>
            <a:off x="3887390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9840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 rot="5400000">
            <a:off x="2396331" y="57944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4623593" y="2285206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623093" y="370681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8650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8650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6356350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381000" y="228600"/>
            <a:ext cx="838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24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	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Penetrating Radar</a:t>
            </a:r>
          </a:p>
        </p:txBody>
      </p:sp>
      <p:sp>
        <p:nvSpPr>
          <p:cNvPr id="164" name="Shape 164"/>
          <p:cNvSpPr/>
          <p:nvPr/>
        </p:nvSpPr>
        <p:spPr>
          <a:xfrm>
            <a:off x="3830900" y="2723500"/>
            <a:ext cx="1417800" cy="704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Control Unit</a:t>
            </a:r>
          </a:p>
        </p:txBody>
      </p:sp>
      <p:sp>
        <p:nvSpPr>
          <p:cNvPr id="165" name="Shape 165"/>
          <p:cNvSpPr/>
          <p:nvPr/>
        </p:nvSpPr>
        <p:spPr>
          <a:xfrm>
            <a:off x="2809595" y="4684198"/>
            <a:ext cx="3718800" cy="2173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132097" y="5986885"/>
            <a:ext cx="960600" cy="449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397022" y="4125578"/>
            <a:ext cx="712200" cy="279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042953" y="4125578"/>
            <a:ext cx="712200" cy="279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9" name="Shape 169"/>
          <p:cNvCxnSpPr>
            <a:stCxn id="170" idx="2"/>
            <a:endCxn id="166" idx="0"/>
          </p:cNvCxnSpPr>
          <p:nvPr/>
        </p:nvCxnSpPr>
        <p:spPr>
          <a:xfrm>
            <a:off x="3753125" y="4696412"/>
            <a:ext cx="859200" cy="129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stCxn id="166" idx="0"/>
            <a:endCxn id="172" idx="3"/>
          </p:cNvCxnSpPr>
          <p:nvPr/>
        </p:nvCxnSpPr>
        <p:spPr>
          <a:xfrm flipH="1" rot="10800000">
            <a:off x="4612397" y="4757785"/>
            <a:ext cx="960900" cy="122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67" idx="3"/>
            <a:endCxn id="168" idx="1"/>
          </p:cNvCxnSpPr>
          <p:nvPr/>
        </p:nvCxnSpPr>
        <p:spPr>
          <a:xfrm>
            <a:off x="4109222" y="4265228"/>
            <a:ext cx="93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stCxn id="164" idx="2"/>
            <a:endCxn id="167" idx="0"/>
          </p:cNvCxnSpPr>
          <p:nvPr/>
        </p:nvCxnSpPr>
        <p:spPr>
          <a:xfrm flipH="1">
            <a:off x="3753200" y="3427900"/>
            <a:ext cx="786600" cy="69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68" idx="0"/>
            <a:endCxn id="164" idx="2"/>
          </p:cNvCxnSpPr>
          <p:nvPr/>
        </p:nvCxnSpPr>
        <p:spPr>
          <a:xfrm rot="10800000">
            <a:off x="4539853" y="3427778"/>
            <a:ext cx="859200" cy="69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5802645" y="4337725"/>
            <a:ext cx="2014199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00FF"/>
                </a:solidFill>
              </a:rPr>
              <a:t>Receiver Antenna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585499" y="4185325"/>
            <a:ext cx="1905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Transmitter Antenna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359078" y="6170353"/>
            <a:ext cx="1130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Buried Object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156851" y="3605556"/>
            <a:ext cx="911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Direct Signal</a:t>
            </a:r>
          </a:p>
        </p:txBody>
      </p:sp>
      <p:sp>
        <p:nvSpPr>
          <p:cNvPr id="180" name="Shape 180"/>
          <p:cNvSpPr txBox="1"/>
          <p:nvPr/>
        </p:nvSpPr>
        <p:spPr>
          <a:xfrm rot="3393381">
            <a:off x="3152674" y="5272835"/>
            <a:ext cx="1431638" cy="269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Transmitted Pulse</a:t>
            </a:r>
          </a:p>
        </p:txBody>
      </p:sp>
      <p:sp>
        <p:nvSpPr>
          <p:cNvPr id="172" name="Shape 172"/>
          <p:cNvSpPr txBox="1"/>
          <p:nvPr/>
        </p:nvSpPr>
        <p:spPr>
          <a:xfrm rot="-3212401">
            <a:off x="4537008" y="5146547"/>
            <a:ext cx="1299933" cy="267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Reflected Pulse</a:t>
            </a:r>
          </a:p>
        </p:txBody>
      </p:sp>
      <p:sp>
        <p:nvSpPr>
          <p:cNvPr id="170" name="Shape 170"/>
          <p:cNvSpPr/>
          <p:nvPr/>
        </p:nvSpPr>
        <p:spPr>
          <a:xfrm>
            <a:off x="3518975" y="4417112"/>
            <a:ext cx="468300" cy="279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164900" y="4418550"/>
            <a:ext cx="468300" cy="279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585500" y="3669550"/>
            <a:ext cx="21678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Transmitter Circuit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248675" y="3771650"/>
            <a:ext cx="23202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Receiver Circuit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1327150" y="1303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{0F1F2E47-3EE9-4486-9C8C-0314017D301D}</a:tableStyleId>
              </a:tblPr>
              <a:tblGrid>
                <a:gridCol w="1296975"/>
                <a:gridCol w="1293800"/>
                <a:gridCol w="1295400"/>
                <a:gridCol w="1304925"/>
                <a:gridCol w="1298575"/>
              </a:tblGrid>
              <a:tr h="88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and simulate subsystems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 necessary hardware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Incorporate transmitter circuit and antenna  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Incorporate receiver circuit and antenna 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subsystems and testing with network analyzer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5" name="Shape 185"/>
          <p:cNvSpPr txBox="1"/>
          <p:nvPr/>
        </p:nvSpPr>
        <p:spPr>
          <a:xfrm>
            <a:off x="344200" y="834325"/>
            <a:ext cx="850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Members: Tyler Castro, Coy Coburn, Daniel Miller, and Michael Turner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Generation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Miller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685800" y="11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{0F1F2E47-3EE9-4486-9C8C-0314017D301D}</a:tableStyleId>
              </a:tblPr>
              <a:tblGrid>
                <a:gridCol w="4373575"/>
                <a:gridCol w="3398825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~35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2750"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Finished PCB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Needs decoupling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Tested Function Generated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MHz Bandwidth (80 mVpp)</a:t>
                      </a:r>
                    </a:p>
                    <a:p>
                      <a:pPr indent="-381000" lvl="2" marL="1371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Voltage divider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of ISM band (2V) </a:t>
                      </a:r>
                    </a:p>
                    <a:p>
                      <a:pPr indent="-381000" lvl="2" marL="1371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Op-Amp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Solder PCB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Prepare for Demo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Problem: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Excess Noise 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3" name="Shape 193"/>
          <p:cNvSpPr txBox="1"/>
          <p:nvPr/>
        </p:nvSpPr>
        <p:spPr>
          <a:xfrm>
            <a:off x="990375" y="4989325"/>
            <a:ext cx="6054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VCO frequency equation: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frequency = 68.065 (Voltage) + 2268.8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525" y="1490075"/>
            <a:ext cx="6535749" cy="4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065150" y="541925"/>
            <a:ext cx="6855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 u="sng"/>
              <a:t>Output from Op-Amp</a:t>
            </a:r>
          </a:p>
        </p:txBody>
      </p:sp>
      <p:sp>
        <p:nvSpPr>
          <p:cNvPr id="201" name="Shape 201"/>
          <p:cNvSpPr/>
          <p:nvPr/>
        </p:nvSpPr>
        <p:spPr>
          <a:xfrm>
            <a:off x="2105175" y="5263350"/>
            <a:ext cx="2314500" cy="1000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202" name="Shape 202"/>
          <p:cNvCxnSpPr/>
          <p:nvPr/>
        </p:nvCxnSpPr>
        <p:spPr>
          <a:xfrm flipH="1">
            <a:off x="4419675" y="5076825"/>
            <a:ext cx="1057200" cy="49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5695950" y="4895850"/>
            <a:ext cx="2314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Vpp = 88mV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Vp = 2.21 V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Shape 209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{0F1F2E47-3EE9-4486-9C8C-0314017D301D}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Tested antenna created by hand</a:t>
                      </a: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Solidworks to create files for having the antennas made with the mill</a:t>
                      </a: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Currently working to ensure antennas get cut</a:t>
                      </a: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parts for demo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antennas are created in order to begin immediate testing</a:t>
                      </a: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Prepare for demo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0" name="Shape 210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Antennas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Tyler Castro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" y="3942775"/>
            <a:ext cx="7515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Shape 217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{0F1F2E47-3EE9-4486-9C8C-0314017D301D}</a:tableStyleId>
              </a:tblPr>
              <a:tblGrid>
                <a:gridCol w="3875000"/>
                <a:gridCol w="38974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Finished ordering parts and SMA cables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Designed and received PCB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Assisted Coy with redesign of receiver conversion and PCB design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Solder PCB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Schottky diodes and LNA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with Coy with integrating the receiver together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Circuit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Turner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861450"/>
            <a:ext cx="41338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50" y="4253325"/>
            <a:ext cx="4564616" cy="19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Shape 226"/>
          <p:cNvGraphicFramePr/>
          <p:nvPr/>
        </p:nvGraphicFramePr>
        <p:xfrm>
          <a:off x="685800" y="10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{0F1F2E47-3EE9-4486-9C8C-0314017D301D}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Redesigned and simulating receiver schematic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Recalculated sampling rate data based on new bandwidth of 5MHz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Bought chips,eval boards, and  other hardware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Designed and received PCB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Found and bought power divider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necessary gain and corner freuencies for each LPF/AAF stage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Locate ADC eval board and test digitization with Analog Visual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ADC driver output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circuit with Michael’s LNA/Schottky circuit 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7" name="Shape 227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Conversion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Coy Coburn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21303" l="20796" r="29605" t="37940"/>
          <a:stretch/>
        </p:blipFill>
        <p:spPr>
          <a:xfrm rot="10800000">
            <a:off x="1774473" y="4273274"/>
            <a:ext cx="5595043" cy="25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844392" y="1631635"/>
            <a:ext cx="3632700" cy="2465999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Shape 234"/>
          <p:cNvCxnSpPr/>
          <p:nvPr/>
        </p:nvCxnSpPr>
        <p:spPr>
          <a:xfrm rot="10800000">
            <a:off x="531850" y="2963765"/>
            <a:ext cx="332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235" name="Shape 235"/>
          <p:cNvCxnSpPr/>
          <p:nvPr/>
        </p:nvCxnSpPr>
        <p:spPr>
          <a:xfrm flipH="1" rot="10800000">
            <a:off x="4217520" y="2963862"/>
            <a:ext cx="3223199" cy="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Shape 236"/>
          <p:cNvSpPr txBox="1"/>
          <p:nvPr/>
        </p:nvSpPr>
        <p:spPr>
          <a:xfrm>
            <a:off x="3256860" y="2302799"/>
            <a:ext cx="980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Rx MIXER</a:t>
            </a:r>
          </a:p>
        </p:txBody>
      </p:sp>
      <p:grpSp>
        <p:nvGrpSpPr>
          <p:cNvPr id="237" name="Shape 237"/>
          <p:cNvGrpSpPr/>
          <p:nvPr/>
        </p:nvGrpSpPr>
        <p:grpSpPr>
          <a:xfrm>
            <a:off x="3864392" y="2751030"/>
            <a:ext cx="359047" cy="470693"/>
            <a:chOff x="2732" y="1386"/>
            <a:chExt cx="181" cy="181"/>
          </a:xfrm>
        </p:grpSpPr>
        <p:sp>
          <p:nvSpPr>
            <p:cNvPr id="238" name="Shape 238"/>
            <p:cNvSpPr/>
            <p:nvPr/>
          </p:nvSpPr>
          <p:spPr>
            <a:xfrm>
              <a:off x="2732" y="1386"/>
              <a:ext cx="181" cy="181"/>
            </a:xfrm>
            <a:prstGeom prst="ellipse">
              <a:avLst/>
            </a:prstGeom>
            <a:solidFill>
              <a:srgbClr val="CCFF99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9" name="Shape 239"/>
            <p:cNvCxnSpPr/>
            <p:nvPr/>
          </p:nvCxnSpPr>
          <p:spPr>
            <a:xfrm>
              <a:off x="2779" y="1431"/>
              <a:ext cx="8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Shape 240"/>
            <p:cNvCxnSpPr/>
            <p:nvPr/>
          </p:nvCxnSpPr>
          <p:spPr>
            <a:xfrm flipH="1">
              <a:off x="2779" y="1431"/>
              <a:ext cx="8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1" name="Shape 241"/>
          <p:cNvSpPr txBox="1"/>
          <p:nvPr/>
        </p:nvSpPr>
        <p:spPr>
          <a:xfrm>
            <a:off x="4452911" y="1821657"/>
            <a:ext cx="10224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FILTER (LPF)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4718248" y="2729765"/>
            <a:ext cx="376802" cy="496555"/>
            <a:chOff x="2192" y="1698"/>
            <a:chExt cx="190" cy="191"/>
          </a:xfrm>
        </p:grpSpPr>
        <p:sp>
          <p:nvSpPr>
            <p:cNvPr id="243" name="Shape 243"/>
            <p:cNvSpPr/>
            <p:nvPr/>
          </p:nvSpPr>
          <p:spPr>
            <a:xfrm>
              <a:off x="2192" y="1698"/>
              <a:ext cx="190" cy="19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2222" y="1834"/>
              <a:ext cx="110" cy="3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13235" y="60000"/>
                    <a:pt x="26470" y="0"/>
                    <a:pt x="39705" y="0"/>
                  </a:cubicBezTo>
                  <a:cubicBezTo>
                    <a:pt x="52941" y="0"/>
                    <a:pt x="67058" y="120000"/>
                    <a:pt x="80294" y="120000"/>
                  </a:cubicBezTo>
                  <a:cubicBezTo>
                    <a:pt x="93529" y="120000"/>
                    <a:pt x="106764" y="60000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" name="Shape 245"/>
            <p:cNvGrpSpPr/>
            <p:nvPr/>
          </p:nvGrpSpPr>
          <p:grpSpPr>
            <a:xfrm>
              <a:off x="2227" y="1729"/>
              <a:ext cx="110" cy="37"/>
              <a:chOff x="611" y="1660"/>
              <a:chExt cx="136" cy="46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611" y="1661"/>
                <a:ext cx="136" cy="4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cubicBezTo>
                      <a:pt x="13235" y="60000"/>
                      <a:pt x="26470" y="0"/>
                      <a:pt x="39705" y="0"/>
                    </a:cubicBezTo>
                    <a:cubicBezTo>
                      <a:pt x="52941" y="0"/>
                      <a:pt x="67058" y="120000"/>
                      <a:pt x="80294" y="120000"/>
                    </a:cubicBezTo>
                    <a:cubicBezTo>
                      <a:pt x="93529" y="120000"/>
                      <a:pt x="106764" y="60000"/>
                      <a:pt x="12000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7" name="Shape 247"/>
              <p:cNvCxnSpPr/>
              <p:nvPr/>
            </p:nvCxnSpPr>
            <p:spPr>
              <a:xfrm flipH="1" rot="10800000">
                <a:off x="657" y="1660"/>
                <a:ext cx="45" cy="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8" name="Shape 248"/>
            <p:cNvGrpSpPr/>
            <p:nvPr/>
          </p:nvGrpSpPr>
          <p:grpSpPr>
            <a:xfrm>
              <a:off x="2225" y="1779"/>
              <a:ext cx="110" cy="38"/>
              <a:chOff x="611" y="1660"/>
              <a:chExt cx="136" cy="46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611" y="1661"/>
                <a:ext cx="136" cy="4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cubicBezTo>
                      <a:pt x="13235" y="60000"/>
                      <a:pt x="26470" y="0"/>
                      <a:pt x="39705" y="0"/>
                    </a:cubicBezTo>
                    <a:cubicBezTo>
                      <a:pt x="52941" y="0"/>
                      <a:pt x="67058" y="120000"/>
                      <a:pt x="80294" y="120000"/>
                    </a:cubicBezTo>
                    <a:cubicBezTo>
                      <a:pt x="93529" y="120000"/>
                      <a:pt x="106764" y="60000"/>
                      <a:pt x="12000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0" name="Shape 250"/>
              <p:cNvCxnSpPr/>
              <p:nvPr/>
            </p:nvCxnSpPr>
            <p:spPr>
              <a:xfrm flipH="1" rot="10800000">
                <a:off x="657" y="1660"/>
                <a:ext cx="45" cy="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1" name="Shape 251"/>
          <p:cNvSpPr/>
          <p:nvPr/>
        </p:nvSpPr>
        <p:spPr>
          <a:xfrm>
            <a:off x="2450073" y="2665522"/>
            <a:ext cx="325800" cy="58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60331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2137104" y="2291687"/>
            <a:ext cx="690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LNA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6245199" y="2764958"/>
            <a:ext cx="376802" cy="496555"/>
            <a:chOff x="3863" y="1092"/>
            <a:chExt cx="190" cy="191"/>
          </a:xfrm>
        </p:grpSpPr>
        <p:sp>
          <p:nvSpPr>
            <p:cNvPr id="254" name="Shape 254"/>
            <p:cNvSpPr/>
            <p:nvPr/>
          </p:nvSpPr>
          <p:spPr>
            <a:xfrm>
              <a:off x="3863" y="1092"/>
              <a:ext cx="190" cy="191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900" y="1218"/>
              <a:ext cx="110" cy="3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13235" y="60000"/>
                    <a:pt x="26470" y="0"/>
                    <a:pt x="39705" y="0"/>
                  </a:cubicBezTo>
                  <a:cubicBezTo>
                    <a:pt x="52941" y="0"/>
                    <a:pt x="67058" y="120000"/>
                    <a:pt x="80294" y="120000"/>
                  </a:cubicBezTo>
                  <a:cubicBezTo>
                    <a:pt x="93529" y="120000"/>
                    <a:pt x="106764" y="60000"/>
                    <a:pt x="120000" y="0"/>
                  </a:cubicBezTo>
                </a:path>
              </a:pathLst>
            </a:cu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6" name="Shape 256"/>
            <p:cNvGrpSpPr/>
            <p:nvPr/>
          </p:nvGrpSpPr>
          <p:grpSpPr>
            <a:xfrm>
              <a:off x="3899" y="1122"/>
              <a:ext cx="110" cy="37"/>
              <a:chOff x="611" y="1660"/>
              <a:chExt cx="136" cy="46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611" y="1661"/>
                <a:ext cx="136" cy="4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cubicBezTo>
                      <a:pt x="13235" y="60000"/>
                      <a:pt x="26470" y="0"/>
                      <a:pt x="39705" y="0"/>
                    </a:cubicBezTo>
                    <a:cubicBezTo>
                      <a:pt x="52941" y="0"/>
                      <a:pt x="67058" y="120000"/>
                      <a:pt x="80294" y="120000"/>
                    </a:cubicBezTo>
                    <a:cubicBezTo>
                      <a:pt x="93529" y="120000"/>
                      <a:pt x="106764" y="60000"/>
                      <a:pt x="120000" y="0"/>
                    </a:cubicBezTo>
                  </a:path>
                </a:pathLst>
              </a:custGeom>
              <a:solidFill>
                <a:srgbClr val="EAEAEA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8" name="Shape 258"/>
              <p:cNvCxnSpPr/>
              <p:nvPr/>
            </p:nvCxnSpPr>
            <p:spPr>
              <a:xfrm flipH="1" rot="10800000">
                <a:off x="657" y="1660"/>
                <a:ext cx="45" cy="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9" name="Shape 259"/>
            <p:cNvGrpSpPr/>
            <p:nvPr/>
          </p:nvGrpSpPr>
          <p:grpSpPr>
            <a:xfrm>
              <a:off x="3899" y="1172"/>
              <a:ext cx="110" cy="38"/>
              <a:chOff x="611" y="1660"/>
              <a:chExt cx="136" cy="46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611" y="1661"/>
                <a:ext cx="136" cy="4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cubicBezTo>
                      <a:pt x="13235" y="60000"/>
                      <a:pt x="26470" y="0"/>
                      <a:pt x="39705" y="0"/>
                    </a:cubicBezTo>
                    <a:cubicBezTo>
                      <a:pt x="52941" y="0"/>
                      <a:pt x="67058" y="120000"/>
                      <a:pt x="80294" y="120000"/>
                    </a:cubicBezTo>
                    <a:cubicBezTo>
                      <a:pt x="93529" y="120000"/>
                      <a:pt x="106764" y="60000"/>
                      <a:pt x="120000" y="0"/>
                    </a:cubicBezTo>
                  </a:path>
                </a:pathLst>
              </a:custGeom>
              <a:solidFill>
                <a:srgbClr val="EAEAEA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1" name="Shape 261"/>
              <p:cNvCxnSpPr/>
              <p:nvPr/>
            </p:nvCxnSpPr>
            <p:spPr>
              <a:xfrm flipH="1" rot="10800000">
                <a:off x="657" y="1660"/>
                <a:ext cx="45" cy="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2" name="Shape 262"/>
          <p:cNvSpPr/>
          <p:nvPr/>
        </p:nvSpPr>
        <p:spPr>
          <a:xfrm>
            <a:off x="5562615" y="2677026"/>
            <a:ext cx="351300" cy="623399"/>
          </a:xfrm>
          <a:prstGeom prst="homePlate">
            <a:avLst>
              <a:gd fmla="val 100000" name="adj"/>
            </a:avLst>
          </a:prstGeom>
          <a:solidFill>
            <a:srgbClr val="CCFF99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1" anchor="ctr" bIns="0" lIns="4570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237170" y="2302795"/>
            <a:ext cx="658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LPF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7440849" y="2867411"/>
            <a:ext cx="86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5" name="Shape 265"/>
          <p:cNvCxnSpPr/>
          <p:nvPr/>
        </p:nvCxnSpPr>
        <p:spPr>
          <a:xfrm>
            <a:off x="7444005" y="3053619"/>
            <a:ext cx="86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6" name="Shape 266"/>
          <p:cNvSpPr/>
          <p:nvPr/>
        </p:nvSpPr>
        <p:spPr>
          <a:xfrm>
            <a:off x="8310250" y="2630917"/>
            <a:ext cx="690600" cy="672600"/>
          </a:xfrm>
          <a:prstGeom prst="rect">
            <a:avLst/>
          </a:prstGeom>
          <a:solidFill>
            <a:srgbClr val="CCFF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 flipH="1">
            <a:off x="8371630" y="2716263"/>
            <a:ext cx="512700" cy="496500"/>
          </a:xfrm>
          <a:prstGeom prst="homePlate">
            <a:avLst>
              <a:gd fmla="val 541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</a:t>
            </a:r>
          </a:p>
        </p:txBody>
      </p:sp>
      <p:sp>
        <p:nvSpPr>
          <p:cNvPr id="268" name="Shape 268"/>
          <p:cNvSpPr/>
          <p:nvPr/>
        </p:nvSpPr>
        <p:spPr>
          <a:xfrm>
            <a:off x="7277572" y="2678624"/>
            <a:ext cx="325800" cy="58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60331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763936" y="2200282"/>
            <a:ext cx="950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ADC Driver</a:t>
            </a:r>
          </a:p>
        </p:txBody>
      </p:sp>
      <p:grpSp>
        <p:nvGrpSpPr>
          <p:cNvPr id="270" name="Shape 270"/>
          <p:cNvGrpSpPr/>
          <p:nvPr/>
        </p:nvGrpSpPr>
        <p:grpSpPr>
          <a:xfrm>
            <a:off x="7764419" y="2690030"/>
            <a:ext cx="376802" cy="496555"/>
            <a:chOff x="3863" y="1092"/>
            <a:chExt cx="190" cy="191"/>
          </a:xfrm>
        </p:grpSpPr>
        <p:sp>
          <p:nvSpPr>
            <p:cNvPr id="271" name="Shape 271"/>
            <p:cNvSpPr/>
            <p:nvPr/>
          </p:nvSpPr>
          <p:spPr>
            <a:xfrm>
              <a:off x="3863" y="1092"/>
              <a:ext cx="190" cy="191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3900" y="1218"/>
              <a:ext cx="110" cy="3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13235" y="60000"/>
                    <a:pt x="26470" y="0"/>
                    <a:pt x="39705" y="0"/>
                  </a:cubicBezTo>
                  <a:cubicBezTo>
                    <a:pt x="52941" y="0"/>
                    <a:pt x="67058" y="120000"/>
                    <a:pt x="80294" y="120000"/>
                  </a:cubicBezTo>
                  <a:cubicBezTo>
                    <a:pt x="93529" y="120000"/>
                    <a:pt x="106764" y="60000"/>
                    <a:pt x="120000" y="0"/>
                  </a:cubicBezTo>
                </a:path>
              </a:pathLst>
            </a:cu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3" name="Shape 273"/>
            <p:cNvGrpSpPr/>
            <p:nvPr/>
          </p:nvGrpSpPr>
          <p:grpSpPr>
            <a:xfrm>
              <a:off x="3899" y="1122"/>
              <a:ext cx="110" cy="37"/>
              <a:chOff x="611" y="1660"/>
              <a:chExt cx="136" cy="46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611" y="1661"/>
                <a:ext cx="136" cy="4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cubicBezTo>
                      <a:pt x="13235" y="60000"/>
                      <a:pt x="26470" y="0"/>
                      <a:pt x="39705" y="0"/>
                    </a:cubicBezTo>
                    <a:cubicBezTo>
                      <a:pt x="52941" y="0"/>
                      <a:pt x="67058" y="120000"/>
                      <a:pt x="80294" y="120000"/>
                    </a:cubicBezTo>
                    <a:cubicBezTo>
                      <a:pt x="93529" y="120000"/>
                      <a:pt x="106764" y="60000"/>
                      <a:pt x="120000" y="0"/>
                    </a:cubicBezTo>
                  </a:path>
                </a:pathLst>
              </a:custGeom>
              <a:solidFill>
                <a:srgbClr val="EAEAEA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5" name="Shape 275"/>
              <p:cNvCxnSpPr/>
              <p:nvPr/>
            </p:nvCxnSpPr>
            <p:spPr>
              <a:xfrm flipH="1" rot="10800000">
                <a:off x="657" y="1660"/>
                <a:ext cx="45" cy="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Shape 276"/>
            <p:cNvGrpSpPr/>
            <p:nvPr/>
          </p:nvGrpSpPr>
          <p:grpSpPr>
            <a:xfrm>
              <a:off x="3899" y="1172"/>
              <a:ext cx="110" cy="38"/>
              <a:chOff x="611" y="1660"/>
              <a:chExt cx="136" cy="46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611" y="1661"/>
                <a:ext cx="136" cy="4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cubicBezTo>
                      <a:pt x="13235" y="60000"/>
                      <a:pt x="26470" y="0"/>
                      <a:pt x="39705" y="0"/>
                    </a:cubicBezTo>
                    <a:cubicBezTo>
                      <a:pt x="52941" y="0"/>
                      <a:pt x="67058" y="120000"/>
                      <a:pt x="80294" y="120000"/>
                    </a:cubicBezTo>
                    <a:cubicBezTo>
                      <a:pt x="93529" y="120000"/>
                      <a:pt x="106764" y="60000"/>
                      <a:pt x="120000" y="0"/>
                    </a:cubicBezTo>
                  </a:path>
                </a:pathLst>
              </a:custGeom>
              <a:solidFill>
                <a:srgbClr val="EAEAEA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8" name="Shape 278"/>
              <p:cNvCxnSpPr/>
              <p:nvPr/>
            </p:nvCxnSpPr>
            <p:spPr>
              <a:xfrm flipH="1" rot="10800000">
                <a:off x="657" y="1660"/>
                <a:ext cx="45" cy="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9" name="Shape 279"/>
          <p:cNvSpPr txBox="1"/>
          <p:nvPr/>
        </p:nvSpPr>
        <p:spPr>
          <a:xfrm>
            <a:off x="7657826" y="2204270"/>
            <a:ext cx="1179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AAF/LPF</a:t>
            </a:r>
          </a:p>
        </p:txBody>
      </p:sp>
      <p:sp>
        <p:nvSpPr>
          <p:cNvPr id="280" name="Shape 280"/>
          <p:cNvSpPr/>
          <p:nvPr/>
        </p:nvSpPr>
        <p:spPr>
          <a:xfrm>
            <a:off x="109175" y="2024237"/>
            <a:ext cx="536400" cy="936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39705" y="48000"/>
                </a:lnTo>
                <a:lnTo>
                  <a:pt x="39705" y="0"/>
                </a:lnTo>
                <a:lnTo>
                  <a:pt x="39705" y="48000"/>
                </a:lnTo>
                <a:lnTo>
                  <a:pt x="79852" y="0"/>
                </a:lnTo>
                <a:lnTo>
                  <a:pt x="39705" y="48000"/>
                </a:lnTo>
                <a:lnTo>
                  <a:pt x="39705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Shape 281"/>
          <p:cNvCxnSpPr>
            <a:stCxn id="282" idx="1"/>
          </p:cNvCxnSpPr>
          <p:nvPr/>
        </p:nvCxnSpPr>
        <p:spPr>
          <a:xfrm flipH="1">
            <a:off x="4223496" y="1250200"/>
            <a:ext cx="547800" cy="33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4771296" y="949300"/>
            <a:ext cx="15153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SHIELD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305496" y="2302805"/>
            <a:ext cx="861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Amp</a:t>
            </a:r>
          </a:p>
        </p:txBody>
      </p:sp>
      <p:sp>
        <p:nvSpPr>
          <p:cNvPr id="284" name="Shape 284"/>
          <p:cNvSpPr/>
          <p:nvPr/>
        </p:nvSpPr>
        <p:spPr>
          <a:xfrm rot="-5400000">
            <a:off x="3813821" y="3572791"/>
            <a:ext cx="460200" cy="475200"/>
          </a:xfrm>
          <a:prstGeom prst="homePlate">
            <a:avLst>
              <a:gd fmla="val 100000" name="adj"/>
            </a:avLst>
          </a:prstGeom>
          <a:solidFill>
            <a:srgbClr val="CCFF99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1" anchor="ctr" bIns="0" lIns="4570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4443361" y="3491047"/>
            <a:ext cx="926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Gain Block</a:t>
            </a:r>
          </a:p>
        </p:txBody>
      </p:sp>
      <p:cxnSp>
        <p:nvCxnSpPr>
          <p:cNvPr id="286" name="Shape 286"/>
          <p:cNvCxnSpPr>
            <a:stCxn id="284" idx="3"/>
            <a:endCxn id="238" idx="4"/>
          </p:cNvCxnSpPr>
          <p:nvPr/>
        </p:nvCxnSpPr>
        <p:spPr>
          <a:xfrm rot="10800000">
            <a:off x="4043921" y="3221791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/>
          <p:nvPr/>
        </p:nvSpPr>
        <p:spPr>
          <a:xfrm>
            <a:off x="1035726" y="2669970"/>
            <a:ext cx="325800" cy="58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60331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Shape 288"/>
          <p:cNvCxnSpPr/>
          <p:nvPr/>
        </p:nvCxnSpPr>
        <p:spPr>
          <a:xfrm>
            <a:off x="1468035" y="2668160"/>
            <a:ext cx="13500" cy="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/>
          <p:nvPr/>
        </p:nvCxnSpPr>
        <p:spPr>
          <a:xfrm>
            <a:off x="1240279" y="2670794"/>
            <a:ext cx="241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/>
          <p:nvPr/>
        </p:nvCxnSpPr>
        <p:spPr>
          <a:xfrm>
            <a:off x="1481465" y="3244781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1" name="Shape 291"/>
          <p:cNvSpPr txBox="1"/>
          <p:nvPr/>
        </p:nvSpPr>
        <p:spPr>
          <a:xfrm>
            <a:off x="645574" y="2277472"/>
            <a:ext cx="9504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Schottky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095050" y="404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{676D4D9F-5BDE-4F95-9A74-3539A29177CC}</a:tableStyleId>
              </a:tblPr>
              <a:tblGrid>
                <a:gridCol w="2721575"/>
                <a:gridCol w="1284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Block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Part number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Rx Mixer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ADL5363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Gain block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ADL5611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 pass filter (LPF) op amps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LT1813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ADC Driver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AD8138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AD9280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Power Splitter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BP2U+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1695725" y="116000"/>
            <a:ext cx="5849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1800" u="sng"/>
              <a:t>Block Diagram and Parts Table</a:t>
            </a:r>
          </a:p>
        </p:txBody>
      </p:sp>
      <p:sp>
        <p:nvSpPr>
          <p:cNvPr id="294" name="Shape 294"/>
          <p:cNvSpPr/>
          <p:nvPr/>
        </p:nvSpPr>
        <p:spPr>
          <a:xfrm>
            <a:off x="3596950" y="4408050"/>
            <a:ext cx="1041600" cy="10530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178824" y="4496550"/>
            <a:ext cx="1596900" cy="13293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3870528" y="4620731"/>
            <a:ext cx="346800" cy="477000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64625" y="4498107"/>
            <a:ext cx="449400" cy="658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39705" y="48000"/>
                </a:lnTo>
                <a:lnTo>
                  <a:pt x="39705" y="0"/>
                </a:lnTo>
                <a:lnTo>
                  <a:pt x="39705" y="48000"/>
                </a:lnTo>
                <a:lnTo>
                  <a:pt x="79852" y="0"/>
                </a:lnTo>
                <a:lnTo>
                  <a:pt x="39705" y="48000"/>
                </a:lnTo>
                <a:lnTo>
                  <a:pt x="39705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>
            <a:stCxn id="296" idx="0"/>
            <a:endCxn id="284" idx="1"/>
          </p:cNvCxnSpPr>
          <p:nvPr/>
        </p:nvCxnSpPr>
        <p:spPr>
          <a:xfrm rot="10800000">
            <a:off x="4043928" y="4040531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299" name="Shape 299"/>
          <p:cNvGrpSpPr/>
          <p:nvPr/>
        </p:nvGrpSpPr>
        <p:grpSpPr>
          <a:xfrm>
            <a:off x="4225606" y="3962420"/>
            <a:ext cx="153744" cy="163615"/>
            <a:chOff x="1255" y="3454"/>
            <a:chExt cx="71" cy="71"/>
          </a:xfrm>
        </p:grpSpPr>
        <p:sp>
          <p:nvSpPr>
            <p:cNvPr id="300" name="Shape 300"/>
            <p:cNvSpPr/>
            <p:nvPr/>
          </p:nvSpPr>
          <p:spPr>
            <a:xfrm>
              <a:off x="1255" y="3454"/>
              <a:ext cx="0" cy="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1666" y="46250"/>
                  </a:lnTo>
                  <a:lnTo>
                    <a:pt x="5833" y="33750"/>
                  </a:lnTo>
                  <a:lnTo>
                    <a:pt x="12916" y="22500"/>
                  </a:lnTo>
                  <a:lnTo>
                    <a:pt x="22500" y="12916"/>
                  </a:lnTo>
                  <a:lnTo>
                    <a:pt x="33750" y="5833"/>
                  </a:lnTo>
                  <a:lnTo>
                    <a:pt x="46666" y="833"/>
                  </a:lnTo>
                  <a:lnTo>
                    <a:pt x="60000" y="0"/>
                  </a:lnTo>
                  <a:lnTo>
                    <a:pt x="73750" y="833"/>
                  </a:lnTo>
                  <a:lnTo>
                    <a:pt x="85833" y="5833"/>
                  </a:lnTo>
                  <a:lnTo>
                    <a:pt x="97916" y="12916"/>
                  </a:lnTo>
                  <a:lnTo>
                    <a:pt x="106666" y="22500"/>
                  </a:lnTo>
                  <a:lnTo>
                    <a:pt x="113750" y="33750"/>
                  </a:lnTo>
                  <a:lnTo>
                    <a:pt x="118333" y="46250"/>
                  </a:lnTo>
                  <a:lnTo>
                    <a:pt x="120000" y="60000"/>
                  </a:lnTo>
                  <a:lnTo>
                    <a:pt x="118333" y="72916"/>
                  </a:lnTo>
                  <a:lnTo>
                    <a:pt x="113750" y="85416"/>
                  </a:lnTo>
                  <a:lnTo>
                    <a:pt x="106666" y="96666"/>
                  </a:lnTo>
                  <a:lnTo>
                    <a:pt x="97916" y="106250"/>
                  </a:lnTo>
                  <a:lnTo>
                    <a:pt x="85833" y="113333"/>
                  </a:lnTo>
                  <a:lnTo>
                    <a:pt x="73750" y="118333"/>
                  </a:lnTo>
                  <a:lnTo>
                    <a:pt x="60000" y="120000"/>
                  </a:lnTo>
                  <a:lnTo>
                    <a:pt x="46666" y="118333"/>
                  </a:lnTo>
                  <a:lnTo>
                    <a:pt x="33750" y="113333"/>
                  </a:lnTo>
                  <a:lnTo>
                    <a:pt x="22500" y="106250"/>
                  </a:lnTo>
                  <a:lnTo>
                    <a:pt x="12916" y="96666"/>
                  </a:lnTo>
                  <a:lnTo>
                    <a:pt x="5833" y="85416"/>
                  </a:lnTo>
                  <a:lnTo>
                    <a:pt x="1666" y="72916"/>
                  </a:lnTo>
                  <a:lnTo>
                    <a:pt x="0" y="60000"/>
                  </a:lnTo>
                </a:path>
              </a:pathLst>
            </a:custGeom>
            <a:solidFill>
              <a:srgbClr val="CCFF99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255" y="3454"/>
              <a:ext cx="0" cy="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1666" y="46250"/>
                  </a:lnTo>
                  <a:lnTo>
                    <a:pt x="5833" y="33750"/>
                  </a:lnTo>
                  <a:lnTo>
                    <a:pt x="12916" y="22500"/>
                  </a:lnTo>
                  <a:lnTo>
                    <a:pt x="22500" y="12916"/>
                  </a:lnTo>
                  <a:lnTo>
                    <a:pt x="33750" y="5833"/>
                  </a:lnTo>
                  <a:lnTo>
                    <a:pt x="46666" y="833"/>
                  </a:lnTo>
                  <a:lnTo>
                    <a:pt x="60000" y="0"/>
                  </a:lnTo>
                  <a:lnTo>
                    <a:pt x="73750" y="833"/>
                  </a:lnTo>
                  <a:lnTo>
                    <a:pt x="85833" y="5833"/>
                  </a:lnTo>
                  <a:lnTo>
                    <a:pt x="97916" y="12916"/>
                  </a:lnTo>
                  <a:lnTo>
                    <a:pt x="106666" y="22500"/>
                  </a:lnTo>
                  <a:lnTo>
                    <a:pt x="113750" y="33750"/>
                  </a:lnTo>
                  <a:lnTo>
                    <a:pt x="118333" y="46250"/>
                  </a:lnTo>
                  <a:lnTo>
                    <a:pt x="120000" y="60000"/>
                  </a:lnTo>
                  <a:lnTo>
                    <a:pt x="118333" y="72916"/>
                  </a:lnTo>
                  <a:lnTo>
                    <a:pt x="113750" y="85416"/>
                  </a:lnTo>
                  <a:lnTo>
                    <a:pt x="106666" y="96666"/>
                  </a:lnTo>
                  <a:lnTo>
                    <a:pt x="97916" y="106250"/>
                  </a:lnTo>
                  <a:lnTo>
                    <a:pt x="85833" y="113333"/>
                  </a:lnTo>
                  <a:lnTo>
                    <a:pt x="73750" y="118333"/>
                  </a:lnTo>
                  <a:lnTo>
                    <a:pt x="60000" y="120000"/>
                  </a:lnTo>
                  <a:lnTo>
                    <a:pt x="46666" y="118333"/>
                  </a:lnTo>
                  <a:lnTo>
                    <a:pt x="33750" y="113333"/>
                  </a:lnTo>
                  <a:lnTo>
                    <a:pt x="22500" y="106250"/>
                  </a:lnTo>
                  <a:lnTo>
                    <a:pt x="12916" y="96666"/>
                  </a:lnTo>
                  <a:lnTo>
                    <a:pt x="5833" y="85416"/>
                  </a:lnTo>
                  <a:lnTo>
                    <a:pt x="1666" y="72916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CCFF99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Shape 302"/>
            <p:cNvGrpSpPr/>
            <p:nvPr/>
          </p:nvGrpSpPr>
          <p:grpSpPr>
            <a:xfrm>
              <a:off x="1279" y="3503"/>
              <a:ext cx="48" cy="23"/>
              <a:chOff x="1342" y="2835"/>
              <a:chExt cx="48" cy="23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x="1390" y="2859"/>
                <a:ext cx="0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5000" y="42500"/>
                    </a:lnTo>
                    <a:lnTo>
                      <a:pt x="17500" y="80000"/>
                    </a:lnTo>
                    <a:lnTo>
                      <a:pt x="36250" y="110000"/>
                    </a:lnTo>
                    <a:lnTo>
                      <a:pt x="60000" y="120000"/>
                    </a:lnTo>
                    <a:lnTo>
                      <a:pt x="82500" y="110000"/>
                    </a:lnTo>
                    <a:lnTo>
                      <a:pt x="103750" y="80000"/>
                    </a:lnTo>
                    <a:lnTo>
                      <a:pt x="115000" y="425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CCFF99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1342" y="2835"/>
                <a:ext cx="0" cy="0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5000" y="72500"/>
                    </a:lnTo>
                    <a:lnTo>
                      <a:pt x="17500" y="32500"/>
                    </a:lnTo>
                    <a:lnTo>
                      <a:pt x="36250" y="5000"/>
                    </a:lnTo>
                    <a:lnTo>
                      <a:pt x="60000" y="0"/>
                    </a:lnTo>
                    <a:lnTo>
                      <a:pt x="82500" y="5000"/>
                    </a:lnTo>
                    <a:lnTo>
                      <a:pt x="103750" y="32500"/>
                    </a:lnTo>
                    <a:lnTo>
                      <a:pt x="116250" y="72500"/>
                    </a:lnTo>
                    <a:lnTo>
                      <a:pt x="120000" y="120000"/>
                    </a:lnTo>
                  </a:path>
                </a:pathLst>
              </a:custGeom>
              <a:solidFill>
                <a:srgbClr val="CCFF99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05" name="Shape 305"/>
          <p:cNvCxnSpPr>
            <a:stCxn id="306" idx="2"/>
            <a:endCxn id="297" idx="7"/>
          </p:cNvCxnSpPr>
          <p:nvPr/>
        </p:nvCxnSpPr>
        <p:spPr>
          <a:xfrm rot="10800000">
            <a:off x="614440" y="5155978"/>
            <a:ext cx="2481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 flipH="1">
            <a:off x="1599859" y="4952287"/>
            <a:ext cx="272400" cy="409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60331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 rot="10800000">
            <a:off x="838200" y="5166875"/>
            <a:ext cx="255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9" name="Shape 309"/>
          <p:cNvSpPr txBox="1"/>
          <p:nvPr/>
        </p:nvSpPr>
        <p:spPr>
          <a:xfrm>
            <a:off x="1683996" y="4590386"/>
            <a:ext cx="776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Gain Block</a:t>
            </a:r>
          </a:p>
        </p:txBody>
      </p:sp>
      <p:cxnSp>
        <p:nvCxnSpPr>
          <p:cNvPr id="310" name="Shape 310"/>
          <p:cNvCxnSpPr/>
          <p:nvPr/>
        </p:nvCxnSpPr>
        <p:spPr>
          <a:xfrm rot="10800000">
            <a:off x="3993976" y="5380476"/>
            <a:ext cx="286800" cy="50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1" name="Shape 311"/>
          <p:cNvSpPr txBox="1"/>
          <p:nvPr/>
        </p:nvSpPr>
        <p:spPr>
          <a:xfrm>
            <a:off x="3695849" y="5771475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SHIELD</a:t>
            </a:r>
          </a:p>
        </p:txBody>
      </p:sp>
      <p:cxnSp>
        <p:nvCxnSpPr>
          <p:cNvPr id="312" name="Shape 312"/>
          <p:cNvCxnSpPr/>
          <p:nvPr/>
        </p:nvCxnSpPr>
        <p:spPr>
          <a:xfrm flipH="1" rot="10800000">
            <a:off x="4043774" y="4916911"/>
            <a:ext cx="187200" cy="16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4043924" y="4618555"/>
            <a:ext cx="186900" cy="1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4217520" y="4859233"/>
            <a:ext cx="39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5" name="Shape 315"/>
          <p:cNvSpPr txBox="1"/>
          <p:nvPr/>
        </p:nvSpPr>
        <p:spPr>
          <a:xfrm>
            <a:off x="2912726" y="4491250"/>
            <a:ext cx="1231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Power Splitter</a:t>
            </a:r>
          </a:p>
        </p:txBody>
      </p:sp>
      <p:cxnSp>
        <p:nvCxnSpPr>
          <p:cNvPr id="316" name="Shape 316"/>
          <p:cNvCxnSpPr/>
          <p:nvPr/>
        </p:nvCxnSpPr>
        <p:spPr>
          <a:xfrm rot="10800000">
            <a:off x="2075208" y="5884477"/>
            <a:ext cx="241500" cy="66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2365157" y="6357754"/>
            <a:ext cx="1231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SHIELD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4281516" y="4759835"/>
            <a:ext cx="73694" cy="88694"/>
            <a:chOff x="1255" y="3454"/>
            <a:chExt cx="71" cy="71"/>
          </a:xfrm>
        </p:grpSpPr>
        <p:sp>
          <p:nvSpPr>
            <p:cNvPr id="319" name="Shape 319"/>
            <p:cNvSpPr/>
            <p:nvPr/>
          </p:nvSpPr>
          <p:spPr>
            <a:xfrm>
              <a:off x="1255" y="3454"/>
              <a:ext cx="0" cy="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1666" y="46250"/>
                  </a:lnTo>
                  <a:lnTo>
                    <a:pt x="5833" y="33750"/>
                  </a:lnTo>
                  <a:lnTo>
                    <a:pt x="12916" y="22500"/>
                  </a:lnTo>
                  <a:lnTo>
                    <a:pt x="22500" y="12916"/>
                  </a:lnTo>
                  <a:lnTo>
                    <a:pt x="33750" y="5833"/>
                  </a:lnTo>
                  <a:lnTo>
                    <a:pt x="46666" y="833"/>
                  </a:lnTo>
                  <a:lnTo>
                    <a:pt x="60000" y="0"/>
                  </a:lnTo>
                  <a:lnTo>
                    <a:pt x="73750" y="833"/>
                  </a:lnTo>
                  <a:lnTo>
                    <a:pt x="85833" y="5833"/>
                  </a:lnTo>
                  <a:lnTo>
                    <a:pt x="97916" y="12916"/>
                  </a:lnTo>
                  <a:lnTo>
                    <a:pt x="106666" y="22500"/>
                  </a:lnTo>
                  <a:lnTo>
                    <a:pt x="113750" y="33750"/>
                  </a:lnTo>
                  <a:lnTo>
                    <a:pt x="118333" y="46250"/>
                  </a:lnTo>
                  <a:lnTo>
                    <a:pt x="120000" y="60000"/>
                  </a:lnTo>
                  <a:lnTo>
                    <a:pt x="118333" y="72916"/>
                  </a:lnTo>
                  <a:lnTo>
                    <a:pt x="113750" y="85416"/>
                  </a:lnTo>
                  <a:lnTo>
                    <a:pt x="106666" y="96666"/>
                  </a:lnTo>
                  <a:lnTo>
                    <a:pt x="97916" y="106250"/>
                  </a:lnTo>
                  <a:lnTo>
                    <a:pt x="85833" y="113333"/>
                  </a:lnTo>
                  <a:lnTo>
                    <a:pt x="73750" y="118333"/>
                  </a:lnTo>
                  <a:lnTo>
                    <a:pt x="60000" y="120000"/>
                  </a:lnTo>
                  <a:lnTo>
                    <a:pt x="46666" y="118333"/>
                  </a:lnTo>
                  <a:lnTo>
                    <a:pt x="33750" y="113333"/>
                  </a:lnTo>
                  <a:lnTo>
                    <a:pt x="22500" y="106250"/>
                  </a:lnTo>
                  <a:lnTo>
                    <a:pt x="12916" y="96666"/>
                  </a:lnTo>
                  <a:lnTo>
                    <a:pt x="5833" y="85416"/>
                  </a:lnTo>
                  <a:lnTo>
                    <a:pt x="1666" y="72916"/>
                  </a:lnTo>
                  <a:lnTo>
                    <a:pt x="0" y="60000"/>
                  </a:lnTo>
                </a:path>
              </a:pathLst>
            </a:custGeom>
            <a:solidFill>
              <a:srgbClr val="CCFF99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255" y="3454"/>
              <a:ext cx="0" cy="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1666" y="46250"/>
                  </a:lnTo>
                  <a:lnTo>
                    <a:pt x="5833" y="33750"/>
                  </a:lnTo>
                  <a:lnTo>
                    <a:pt x="12916" y="22500"/>
                  </a:lnTo>
                  <a:lnTo>
                    <a:pt x="22500" y="12916"/>
                  </a:lnTo>
                  <a:lnTo>
                    <a:pt x="33750" y="5833"/>
                  </a:lnTo>
                  <a:lnTo>
                    <a:pt x="46666" y="833"/>
                  </a:lnTo>
                  <a:lnTo>
                    <a:pt x="60000" y="0"/>
                  </a:lnTo>
                  <a:lnTo>
                    <a:pt x="73750" y="833"/>
                  </a:lnTo>
                  <a:lnTo>
                    <a:pt x="85833" y="5833"/>
                  </a:lnTo>
                  <a:lnTo>
                    <a:pt x="97916" y="12916"/>
                  </a:lnTo>
                  <a:lnTo>
                    <a:pt x="106666" y="22500"/>
                  </a:lnTo>
                  <a:lnTo>
                    <a:pt x="113750" y="33750"/>
                  </a:lnTo>
                  <a:lnTo>
                    <a:pt x="118333" y="46250"/>
                  </a:lnTo>
                  <a:lnTo>
                    <a:pt x="120000" y="60000"/>
                  </a:lnTo>
                  <a:lnTo>
                    <a:pt x="118333" y="72916"/>
                  </a:lnTo>
                  <a:lnTo>
                    <a:pt x="113750" y="85416"/>
                  </a:lnTo>
                  <a:lnTo>
                    <a:pt x="106666" y="96666"/>
                  </a:lnTo>
                  <a:lnTo>
                    <a:pt x="97916" y="106250"/>
                  </a:lnTo>
                  <a:lnTo>
                    <a:pt x="85833" y="113333"/>
                  </a:lnTo>
                  <a:lnTo>
                    <a:pt x="73750" y="118333"/>
                  </a:lnTo>
                  <a:lnTo>
                    <a:pt x="60000" y="120000"/>
                  </a:lnTo>
                  <a:lnTo>
                    <a:pt x="46666" y="118333"/>
                  </a:lnTo>
                  <a:lnTo>
                    <a:pt x="33750" y="113333"/>
                  </a:lnTo>
                  <a:lnTo>
                    <a:pt x="22500" y="106250"/>
                  </a:lnTo>
                  <a:lnTo>
                    <a:pt x="12916" y="96666"/>
                  </a:lnTo>
                  <a:lnTo>
                    <a:pt x="5833" y="85416"/>
                  </a:lnTo>
                  <a:lnTo>
                    <a:pt x="1666" y="72916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CCFF99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1" name="Shape 321"/>
            <p:cNvGrpSpPr/>
            <p:nvPr/>
          </p:nvGrpSpPr>
          <p:grpSpPr>
            <a:xfrm>
              <a:off x="1279" y="3503"/>
              <a:ext cx="48" cy="23"/>
              <a:chOff x="1342" y="2835"/>
              <a:chExt cx="48" cy="23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1390" y="2859"/>
                <a:ext cx="0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5000" y="42500"/>
                    </a:lnTo>
                    <a:lnTo>
                      <a:pt x="17500" y="80000"/>
                    </a:lnTo>
                    <a:lnTo>
                      <a:pt x="36250" y="110000"/>
                    </a:lnTo>
                    <a:lnTo>
                      <a:pt x="60000" y="120000"/>
                    </a:lnTo>
                    <a:lnTo>
                      <a:pt x="82500" y="110000"/>
                    </a:lnTo>
                    <a:lnTo>
                      <a:pt x="103750" y="80000"/>
                    </a:lnTo>
                    <a:lnTo>
                      <a:pt x="115000" y="425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CCFF99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342" y="2835"/>
                <a:ext cx="0" cy="0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5000" y="72500"/>
                    </a:lnTo>
                    <a:lnTo>
                      <a:pt x="17500" y="32500"/>
                    </a:lnTo>
                    <a:lnTo>
                      <a:pt x="36250" y="5000"/>
                    </a:lnTo>
                    <a:lnTo>
                      <a:pt x="60000" y="0"/>
                    </a:lnTo>
                    <a:lnTo>
                      <a:pt x="82500" y="5000"/>
                    </a:lnTo>
                    <a:lnTo>
                      <a:pt x="103750" y="32500"/>
                    </a:lnTo>
                    <a:lnTo>
                      <a:pt x="116250" y="72500"/>
                    </a:lnTo>
                    <a:lnTo>
                      <a:pt x="120000" y="120000"/>
                    </a:lnTo>
                  </a:path>
                </a:pathLst>
              </a:custGeom>
              <a:solidFill>
                <a:srgbClr val="CCFF99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24" name="Shape 324"/>
          <p:cNvCxnSpPr>
            <a:stCxn id="296" idx="2"/>
          </p:cNvCxnSpPr>
          <p:nvPr/>
        </p:nvCxnSpPr>
        <p:spPr>
          <a:xfrm flipH="1">
            <a:off x="3408528" y="5097731"/>
            <a:ext cx="635400" cy="9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ctrTitle"/>
          </p:nvPr>
        </p:nvSpPr>
        <p:spPr>
          <a:xfrm>
            <a:off x="1143000" y="1122362"/>
            <a:ext cx="6858000" cy="238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/>
              <a:t>Any Questions?</a:t>
            </a:r>
          </a:p>
        </p:txBody>
      </p:sp>
      <p:sp>
        <p:nvSpPr>
          <p:cNvPr id="331" name="Shape 331"/>
          <p:cNvSpPr txBox="1"/>
          <p:nvPr>
            <p:ph idx="1" type="subTitle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Thanks and Gig em’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