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78E082F-FB53-4D6C-B121-5657948F8E08}">
  <a:tblStyle styleId="{F78E082F-FB53-4D6C-B121-5657948F8E08}" styleName="Table_0"/>
  <a:tblStyle styleId="{DC2CCC49-22B6-4D54-8FD1-00C362AC8F33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3" name="Shape 11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9" name="Shape 13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7" name="Shape 14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0" name="Shape 16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Shape 88"/>
          <p:cNvGraphicFramePr/>
          <p:nvPr/>
        </p:nvGraphicFramePr>
        <p:xfrm>
          <a:off x="685800" y="985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{F78E082F-FB53-4D6C-B121-5657948F8E08}</a:tableStyleId>
              </a:tblPr>
              <a:tblGrid>
                <a:gridCol w="1296975"/>
                <a:gridCol w="1293800"/>
                <a:gridCol w="1295400"/>
                <a:gridCol w="1304925"/>
                <a:gridCol w="1298575"/>
                <a:gridCol w="1296975"/>
              </a:tblGrid>
              <a:tr h="8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and simulate subsystems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necessary hardware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 transmitter and phased array antenna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 receiver and phased array antenna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subsystems and testing with network analyzer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image processing system (if time)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9" name="Shape 89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Penetrating Radar</a:t>
            </a:r>
          </a:p>
        </p:txBody>
      </p:sp>
      <p:sp>
        <p:nvSpPr>
          <p:cNvPr id="90" name="Shape 90"/>
          <p:cNvSpPr/>
          <p:nvPr/>
        </p:nvSpPr>
        <p:spPr>
          <a:xfrm>
            <a:off x="3928530" y="2209799"/>
            <a:ext cx="1130100" cy="7043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Control Unit</a:t>
            </a:r>
          </a:p>
        </p:txBody>
      </p:sp>
      <p:sp>
        <p:nvSpPr>
          <p:cNvPr id="91" name="Shape 91"/>
          <p:cNvSpPr/>
          <p:nvPr/>
        </p:nvSpPr>
        <p:spPr>
          <a:xfrm>
            <a:off x="2825445" y="4322898"/>
            <a:ext cx="3718799" cy="21738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147947" y="5245860"/>
            <a:ext cx="960599" cy="449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412872" y="37642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058803" y="37642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>
            <a:endCxn id="92" idx="0"/>
          </p:cNvCxnSpPr>
          <p:nvPr/>
        </p:nvCxnSpPr>
        <p:spPr>
          <a:xfrm>
            <a:off x="3797547" y="4347360"/>
            <a:ext cx="830700" cy="89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stCxn id="92" idx="0"/>
            <a:endCxn id="97" idx="3"/>
          </p:cNvCxnSpPr>
          <p:nvPr/>
        </p:nvCxnSpPr>
        <p:spPr>
          <a:xfrm flipH="1" rot="10800000">
            <a:off x="4628247" y="4320060"/>
            <a:ext cx="808500" cy="925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3" idx="3"/>
            <a:endCxn id="94" idx="1"/>
          </p:cNvCxnSpPr>
          <p:nvPr/>
        </p:nvCxnSpPr>
        <p:spPr>
          <a:xfrm>
            <a:off x="4125072" y="3903928"/>
            <a:ext cx="93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0" idx="2"/>
            <a:endCxn id="93" idx="0"/>
          </p:cNvCxnSpPr>
          <p:nvPr/>
        </p:nvCxnSpPr>
        <p:spPr>
          <a:xfrm flipH="1">
            <a:off x="3769080" y="2914199"/>
            <a:ext cx="724500" cy="8501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4" idx="0"/>
            <a:endCxn id="90" idx="2"/>
          </p:cNvCxnSpPr>
          <p:nvPr/>
        </p:nvCxnSpPr>
        <p:spPr>
          <a:xfrm rot="10800000">
            <a:off x="4493603" y="2914078"/>
            <a:ext cx="921300" cy="85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5818503" y="3824026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Receiver Antenna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76175" y="3824025"/>
            <a:ext cx="1130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Transmitter Antenna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058803" y="5634453"/>
            <a:ext cx="1130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Buried Object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172701" y="3853856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Direct Signal</a:t>
            </a:r>
          </a:p>
        </p:txBody>
      </p:sp>
      <p:sp>
        <p:nvSpPr>
          <p:cNvPr id="105" name="Shape 105"/>
          <p:cNvSpPr txBox="1"/>
          <p:nvPr/>
        </p:nvSpPr>
        <p:spPr>
          <a:xfrm rot="2786933">
            <a:off x="3551143" y="4629793"/>
            <a:ext cx="1157762" cy="269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Transmitted Pulse</a:t>
            </a:r>
          </a:p>
        </p:txBody>
      </p:sp>
      <p:sp>
        <p:nvSpPr>
          <p:cNvPr id="97" name="Shape 97"/>
          <p:cNvSpPr txBox="1"/>
          <p:nvPr/>
        </p:nvSpPr>
        <p:spPr>
          <a:xfrm rot="-3212262">
            <a:off x="4677039" y="4569496"/>
            <a:ext cx="953064" cy="267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Reflected Pulse</a:t>
            </a:r>
          </a:p>
        </p:txBody>
      </p:sp>
      <p:sp>
        <p:nvSpPr>
          <p:cNvPr id="106" name="Shape 106"/>
          <p:cNvSpPr/>
          <p:nvPr/>
        </p:nvSpPr>
        <p:spPr>
          <a:xfrm>
            <a:off x="3534825" y="4055812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180750" y="4057250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113375" y="3427750"/>
            <a:ext cx="1655700" cy="1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Transmitter Circuit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374925" y="3427750"/>
            <a:ext cx="1655700" cy="1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Receiver Circuit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Power/Signal Generation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Miller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{F78E082F-FB53-4D6C-B121-5657948F8E08}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~20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Redefined requirements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loss through media (not good estimate)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Researched other ways to achieve bandwidth (DDS/NCO)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Professor Nevels 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Obtain antenna info (sensitivity/gain)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power needed at output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needed through system (PA)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7" name="Shape 117"/>
          <p:cNvSpPr/>
          <p:nvPr/>
        </p:nvSpPr>
        <p:spPr>
          <a:xfrm>
            <a:off x="2825445" y="4493423"/>
            <a:ext cx="3718799" cy="21738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147947" y="5416385"/>
            <a:ext cx="960599" cy="449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412872" y="3934803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058803" y="3934803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endCxn id="118" idx="0"/>
          </p:cNvCxnSpPr>
          <p:nvPr/>
        </p:nvCxnSpPr>
        <p:spPr>
          <a:xfrm>
            <a:off x="3797547" y="4517885"/>
            <a:ext cx="830700" cy="89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8" idx="0"/>
            <a:endCxn id="123" idx="3"/>
          </p:cNvCxnSpPr>
          <p:nvPr/>
        </p:nvCxnSpPr>
        <p:spPr>
          <a:xfrm flipH="1" rot="10800000">
            <a:off x="4628247" y="4490585"/>
            <a:ext cx="808500" cy="925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19" idx="3"/>
            <a:endCxn id="120" idx="1"/>
          </p:cNvCxnSpPr>
          <p:nvPr/>
        </p:nvCxnSpPr>
        <p:spPr>
          <a:xfrm>
            <a:off x="4125072" y="4074453"/>
            <a:ext cx="93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endCxn id="119" idx="0"/>
          </p:cNvCxnSpPr>
          <p:nvPr/>
        </p:nvCxnSpPr>
        <p:spPr>
          <a:xfrm flipH="1">
            <a:off x="3768972" y="3708903"/>
            <a:ext cx="28440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20" idx="0"/>
          </p:cNvCxnSpPr>
          <p:nvPr/>
        </p:nvCxnSpPr>
        <p:spPr>
          <a:xfrm rot="10800000">
            <a:off x="5098103" y="3724203"/>
            <a:ext cx="316800" cy="21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5818503" y="3994551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Receiver Antenna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76175" y="3994550"/>
            <a:ext cx="1130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Transmitter Antenna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058803" y="5804978"/>
            <a:ext cx="1130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Buried Object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172701" y="4024381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Direct Signal</a:t>
            </a:r>
          </a:p>
        </p:txBody>
      </p:sp>
      <p:sp>
        <p:nvSpPr>
          <p:cNvPr id="131" name="Shape 131"/>
          <p:cNvSpPr txBox="1"/>
          <p:nvPr/>
        </p:nvSpPr>
        <p:spPr>
          <a:xfrm rot="2786933">
            <a:off x="3551143" y="4800318"/>
            <a:ext cx="1157762" cy="269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Transmitted Pulse</a:t>
            </a:r>
          </a:p>
        </p:txBody>
      </p:sp>
      <p:sp>
        <p:nvSpPr>
          <p:cNvPr id="123" name="Shape 123"/>
          <p:cNvSpPr txBox="1"/>
          <p:nvPr/>
        </p:nvSpPr>
        <p:spPr>
          <a:xfrm rot="-3212262">
            <a:off x="4677039" y="4740021"/>
            <a:ext cx="953064" cy="267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Reflected Pulse</a:t>
            </a:r>
          </a:p>
        </p:txBody>
      </p:sp>
      <p:sp>
        <p:nvSpPr>
          <p:cNvPr id="132" name="Shape 132"/>
          <p:cNvSpPr/>
          <p:nvPr/>
        </p:nvSpPr>
        <p:spPr>
          <a:xfrm>
            <a:off x="3534825" y="4226337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180750" y="4227775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2113375" y="3598275"/>
            <a:ext cx="1655700" cy="1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Transmitter Circuit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374925" y="3598275"/>
            <a:ext cx="1655700" cy="1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Receiver Circuit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Shape 141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{F78E082F-FB53-4D6C-B121-5657948F8E08}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Redesigned Receiver circuit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LNAs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Found possible PIN Diodes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PIN Diode driver 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PIN Diode Driver</a:t>
                      </a:r>
                      <a:b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on PIN Diode and order all parts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Circuit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Turner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3718325"/>
            <a:ext cx="46005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{F78E082F-FB53-4D6C-B121-5657948F8E08}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Calculated/bought necessary coax cable to create phase shifters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Designing/simulating summing amp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Researching mixers and IQ demodulation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receiver schematic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Choose and order IQ demodulator and mixers (if needed)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2766375" y="3940175"/>
            <a:ext cx="4016699" cy="104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Belden 9258 specs: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Impedance: 50 Ω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Propagation Velocity: %82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Nominal Attenuation: 10.7 dB/100 ft @ 900 MHz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Price: $0.82 per ft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Antenna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Coy Coburn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422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2786800" y="5154575"/>
            <a:ext cx="3066299" cy="4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Length of coax:  d = (Vf*c/ƒ)*(Θ/360)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4" name="Shape 154"/>
          <p:cNvGraphicFramePr/>
          <p:nvPr/>
        </p:nvGraphicFramePr>
        <p:xfrm>
          <a:off x="1850900" y="5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{DC2CCC49-22B6-4D54-8FD1-00C362AC8F33}</a:tableStyleId>
              </a:tblPr>
              <a:tblGrid>
                <a:gridCol w="1360550"/>
                <a:gridCol w="1360550"/>
                <a:gridCol w="1360550"/>
                <a:gridCol w="1360550"/>
              </a:tblGrid>
              <a:tr h="371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30°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°</a:t>
                      </a:r>
                    </a:p>
                  </a:txBody>
                  <a:tcPr marT="91425" marB="91425" marR="91425" marL="91425"/>
                </a:tc>
              </a:tr>
              <a:tr h="371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2.24 cm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3.36 cm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5.04 cm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6.72 cm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7270500" y="581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{DC2CCC49-22B6-4D54-8FD1-00C362AC8F33}</a:tableStyleId>
              </a:tblPr>
              <a:tblGrid>
                <a:gridCol w="1566575"/>
              </a:tblGrid>
              <a:tr h="404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°</a:t>
                      </a:r>
                    </a:p>
                  </a:txBody>
                  <a:tcPr marT="91425" marB="91425" marR="91425" marL="91425"/>
                </a:tc>
              </a:tr>
              <a:tr h="374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13.44 cm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" name="Shape 156"/>
          <p:cNvGraphicFramePr/>
          <p:nvPr/>
        </p:nvGraphicFramePr>
        <p:xfrm>
          <a:off x="446325" y="5819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{DC2CCC49-22B6-4D54-8FD1-00C362AC8F33}</a:tableStyleId>
              </a:tblPr>
              <a:tblGrid>
                <a:gridCol w="1404575"/>
              </a:tblGrid>
              <a:tr h="393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Phase shift: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Length: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Shape 162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{F78E082F-FB53-4D6C-B121-5657948F8E08}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Decided on specific amplifiers for gain stages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Vivaldi antennas for directivity, simplicity and cost of construction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Calculated design parameters for Vivaldi antennas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components to begin construction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balun to prevent current from travelling along outside of coaxial cable at antenna connection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3" name="Shape 163"/>
          <p:cNvSpPr txBox="1"/>
          <p:nvPr/>
        </p:nvSpPr>
        <p:spPr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Transmitting Antenna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Tyler Castro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0176"/>
            <a:ext cx="5978480" cy="29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057400" y="4087625"/>
            <a:ext cx="308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Vivaldi Antenna, facing right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For 700 MHz: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H = 8.44 inches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L = 16.87 inches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Dsl = 2.48 inches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