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EC4090C-5FD7-4F15-A4F1-7A4AF3B5811B}">
  <a:tblStyle styleId="{0EC4090C-5FD7-4F15-A4F1-7A4AF3B5811B}" styleName="Table_0"/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3" name="Shape 11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1" name="Shape 12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9" name="Shape 12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8" name="Shape 138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Shape 88"/>
          <p:cNvGraphicFramePr/>
          <p:nvPr/>
        </p:nvGraphicFramePr>
        <p:xfrm>
          <a:off x="685800" y="985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{0EC4090C-5FD7-4F15-A4F1-7A4AF3B5811B}</a:tableStyleId>
              </a:tblPr>
              <a:tblGrid>
                <a:gridCol w="1296975"/>
                <a:gridCol w="1293800"/>
                <a:gridCol w="1295400"/>
                <a:gridCol w="1304925"/>
                <a:gridCol w="1298575"/>
                <a:gridCol w="1296975"/>
              </a:tblGrid>
              <a:tr h="884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and simulate subsystems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 necessary hardware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Install transmitter and phased array antenna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Install receiver and phased array antenna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subsystems and testing with network analyzer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image processing system (if time)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9" name="Shape 89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Penetrating Radar</a:t>
            </a:r>
          </a:p>
        </p:txBody>
      </p:sp>
      <p:sp>
        <p:nvSpPr>
          <p:cNvPr id="90" name="Shape 90"/>
          <p:cNvSpPr/>
          <p:nvPr/>
        </p:nvSpPr>
        <p:spPr>
          <a:xfrm>
            <a:off x="3846750" y="2362200"/>
            <a:ext cx="1417800" cy="704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Control Unit</a:t>
            </a:r>
          </a:p>
        </p:txBody>
      </p:sp>
      <p:sp>
        <p:nvSpPr>
          <p:cNvPr id="91" name="Shape 91"/>
          <p:cNvSpPr/>
          <p:nvPr/>
        </p:nvSpPr>
        <p:spPr>
          <a:xfrm>
            <a:off x="2825445" y="4322898"/>
            <a:ext cx="3718800" cy="2173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147947" y="5625585"/>
            <a:ext cx="960600" cy="449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412872" y="3764278"/>
            <a:ext cx="712199" cy="2792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058803" y="3764278"/>
            <a:ext cx="712199" cy="2792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" name="Shape 95"/>
          <p:cNvCxnSpPr>
            <a:stCxn id="96" idx="2"/>
            <a:endCxn id="92" idx="0"/>
          </p:cNvCxnSpPr>
          <p:nvPr/>
        </p:nvCxnSpPr>
        <p:spPr>
          <a:xfrm>
            <a:off x="3768975" y="4335112"/>
            <a:ext cx="859200" cy="129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>
            <a:stCxn id="92" idx="0"/>
            <a:endCxn id="98" idx="3"/>
          </p:cNvCxnSpPr>
          <p:nvPr/>
        </p:nvCxnSpPr>
        <p:spPr>
          <a:xfrm flipH="1" rot="10800000">
            <a:off x="4628247" y="4396485"/>
            <a:ext cx="960900" cy="1229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93" idx="3"/>
            <a:endCxn id="94" idx="1"/>
          </p:cNvCxnSpPr>
          <p:nvPr/>
        </p:nvCxnSpPr>
        <p:spPr>
          <a:xfrm>
            <a:off x="4125072" y="3903928"/>
            <a:ext cx="93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>
            <a:stCxn id="90" idx="2"/>
            <a:endCxn id="93" idx="0"/>
          </p:cNvCxnSpPr>
          <p:nvPr/>
        </p:nvCxnSpPr>
        <p:spPr>
          <a:xfrm flipH="1">
            <a:off x="3769050" y="3066600"/>
            <a:ext cx="786600" cy="69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" name="Shape 101"/>
          <p:cNvCxnSpPr>
            <a:stCxn id="94" idx="0"/>
            <a:endCxn id="90" idx="2"/>
          </p:cNvCxnSpPr>
          <p:nvPr/>
        </p:nvCxnSpPr>
        <p:spPr>
          <a:xfrm rot="10800000">
            <a:off x="4555703" y="3066478"/>
            <a:ext cx="859200" cy="69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5818495" y="3976425"/>
            <a:ext cx="2014199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0000FF"/>
                </a:solidFill>
              </a:rPr>
              <a:t>Receiver Antenna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601349" y="3824025"/>
            <a:ext cx="1905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Transmitter Antenna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374928" y="5809053"/>
            <a:ext cx="1130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/>
              <a:t>Buried Object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172701" y="3244256"/>
            <a:ext cx="9111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/>
              <a:t>Direct Signal</a:t>
            </a:r>
          </a:p>
        </p:txBody>
      </p:sp>
      <p:sp>
        <p:nvSpPr>
          <p:cNvPr id="106" name="Shape 106"/>
          <p:cNvSpPr txBox="1"/>
          <p:nvPr/>
        </p:nvSpPr>
        <p:spPr>
          <a:xfrm rot="3393381">
            <a:off x="3168524" y="4911535"/>
            <a:ext cx="1431638" cy="2697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/>
              <a:t>Transmitted Pulse</a:t>
            </a:r>
          </a:p>
        </p:txBody>
      </p:sp>
      <p:sp>
        <p:nvSpPr>
          <p:cNvPr id="98" name="Shape 98"/>
          <p:cNvSpPr txBox="1"/>
          <p:nvPr/>
        </p:nvSpPr>
        <p:spPr>
          <a:xfrm rot="-3212401">
            <a:off x="4552858" y="4785247"/>
            <a:ext cx="1299933" cy="267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/>
              <a:t>Reflected Pulse</a:t>
            </a:r>
          </a:p>
        </p:txBody>
      </p:sp>
      <p:sp>
        <p:nvSpPr>
          <p:cNvPr id="96" name="Shape 96"/>
          <p:cNvSpPr/>
          <p:nvPr/>
        </p:nvSpPr>
        <p:spPr>
          <a:xfrm>
            <a:off x="3534825" y="4055812"/>
            <a:ext cx="468300" cy="279299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180750" y="4057250"/>
            <a:ext cx="468300" cy="279299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601350" y="3308250"/>
            <a:ext cx="21678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Transmitter Circuit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264525" y="3410350"/>
            <a:ext cx="23202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Receiver Circuit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Shape 115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{0EC4090C-5FD7-4F15-A4F1-7A4AF3B5811B}</a:tableStyleId>
              </a:tblPr>
              <a:tblGrid>
                <a:gridCol w="3875000"/>
                <a:gridCol w="38974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Added schottky diodes to protect LNA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Ordered schottky diodes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on simulation for PIN Diode driver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PIN diode driver simulation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PCB board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with Coy to combine LNA and diode circuit with demodulator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6" name="Shape 116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Circuit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Turner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3809937"/>
            <a:ext cx="65151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Shape 123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{0EC4090C-5FD7-4F15-A4F1-7A4AF3B5811B}</a:tableStyleId>
              </a:tblPr>
              <a:tblGrid>
                <a:gridCol w="3886200"/>
                <a:gridCol w="38862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Redefined goals for GPR system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Helped set excel doc to calculate needed variables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Researching mixers and IQ demodulation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receiver schematic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Choose and order IQ demodulator and ADC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with Michael to combine LNA and diode circuit with demodulator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4" name="Shape 124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Antenna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Coy Coburn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32475" y="4091625"/>
            <a:ext cx="5345400" cy="22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Sample rate(Fs): 2 * BW = 150 MHz = 150 Msamples/sec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Slope (freq/time): BW / 4 * TOF = 1.9 E 15 Hz/s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Freq resolution(Δf): (2*spatial resolution/ Vs)* Slope = 2.4MHz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Δf = 1/T		T = #samples / Fs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#samples = 62.5 =&gt; 63 samples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Shape 131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{0EC4090C-5FD7-4F15-A4F1-7A4AF3B5811B}</a:tableStyleId>
              </a:tblPr>
              <a:tblGrid>
                <a:gridCol w="3886200"/>
                <a:gridCol w="38862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Purchased metal sheets and tools, began construction of prototype antenna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Ordered balun parts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construction, solder balun and begin running tests using network analyzer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data to improve design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2" name="Shape 132"/>
          <p:cNvSpPr txBox="1"/>
          <p:nvPr/>
        </p:nvSpPr>
        <p:spPr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Transmitting Antenna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Tyler Castro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77199" y="3367824"/>
            <a:ext cx="2789600" cy="37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Power/Signal Generation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Miller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{0EC4090C-5FD7-4F15-A4F1-7A4AF3B5811B}</a:tableStyleId>
              </a:tblPr>
              <a:tblGrid>
                <a:gridCol w="4373575"/>
                <a:gridCol w="3398825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~15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Ordered function generator </a:t>
                      </a:r>
                    </a:p>
                    <a:p>
                      <a:pPr indent="-3429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 to 1 MHz </a:t>
                      </a:r>
                    </a:p>
                    <a:p>
                      <a:pPr indent="-342900" lvl="2" marL="13716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■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meets pulse duration requirement (duty cycle)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Ordered VCO </a:t>
                      </a:r>
                    </a:p>
                    <a:p>
                      <a:pPr indent="-3429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ISM band</a:t>
                      </a:r>
                    </a:p>
                    <a:p>
                      <a:pPr indent="-3429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2-2.5V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Minimum of 50 mW output for antennas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outputs from VCO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Select/Order PA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Think about portable power supply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2196025" y="487375"/>
            <a:ext cx="52365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Function Generator circuit</a:t>
            </a:r>
            <a:r>
              <a:rPr lang="en-US" sz="2400"/>
              <a:t> 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50" y="1131475"/>
            <a:ext cx="7329475" cy="52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3514875" y="6388025"/>
            <a:ext cx="2732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Jameco XR-2206 Data sheet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