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57CD835-D684-4074-9E3B-4E408085C70D}">
  <a:tblStyle styleId="{B57CD835-D684-4074-9E3B-4E408085C70D}" styleName="Table_0"/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3" name="Shape 113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1" name="Shape 13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1" name="Shape 141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9" name="Shape 149"/>
          <p:cNvSpPr txBox="1"/>
          <p:nvPr/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Relationship Id="rId4" Type="http://schemas.openxmlformats.org/officeDocument/2006/relationships/image" Target="../media/image0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24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	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 Penetrating Radar</a:t>
            </a:r>
          </a:p>
        </p:txBody>
      </p:sp>
      <p:sp>
        <p:nvSpPr>
          <p:cNvPr id="89" name="Shape 89"/>
          <p:cNvSpPr/>
          <p:nvPr/>
        </p:nvSpPr>
        <p:spPr>
          <a:xfrm>
            <a:off x="3846750" y="2362200"/>
            <a:ext cx="1417800" cy="704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Control Unit</a:t>
            </a:r>
          </a:p>
        </p:txBody>
      </p:sp>
      <p:sp>
        <p:nvSpPr>
          <p:cNvPr id="90" name="Shape 90"/>
          <p:cNvSpPr/>
          <p:nvPr/>
        </p:nvSpPr>
        <p:spPr>
          <a:xfrm>
            <a:off x="2825445" y="4322898"/>
            <a:ext cx="3718800" cy="21738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4147947" y="5625585"/>
            <a:ext cx="960600" cy="449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3412872" y="3764278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5058803" y="3764278"/>
            <a:ext cx="712199" cy="279299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4" name="Shape 94"/>
          <p:cNvCxnSpPr>
            <a:stCxn id="95" idx="2"/>
            <a:endCxn id="91" idx="0"/>
          </p:cNvCxnSpPr>
          <p:nvPr/>
        </p:nvCxnSpPr>
        <p:spPr>
          <a:xfrm>
            <a:off x="3768975" y="4335112"/>
            <a:ext cx="859200" cy="129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stCxn id="91" idx="0"/>
            <a:endCxn id="97" idx="3"/>
          </p:cNvCxnSpPr>
          <p:nvPr/>
        </p:nvCxnSpPr>
        <p:spPr>
          <a:xfrm flipH="1" rot="10800000">
            <a:off x="4628247" y="4396485"/>
            <a:ext cx="960900" cy="1229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92" idx="3"/>
            <a:endCxn id="93" idx="1"/>
          </p:cNvCxnSpPr>
          <p:nvPr/>
        </p:nvCxnSpPr>
        <p:spPr>
          <a:xfrm>
            <a:off x="4125072" y="3903928"/>
            <a:ext cx="93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>
            <a:stCxn id="89" idx="2"/>
            <a:endCxn id="92" idx="0"/>
          </p:cNvCxnSpPr>
          <p:nvPr/>
        </p:nvCxnSpPr>
        <p:spPr>
          <a:xfrm flipH="1">
            <a:off x="3769050" y="3066600"/>
            <a:ext cx="786600" cy="69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0" name="Shape 100"/>
          <p:cNvCxnSpPr>
            <a:stCxn id="93" idx="0"/>
            <a:endCxn id="89" idx="2"/>
          </p:cNvCxnSpPr>
          <p:nvPr/>
        </p:nvCxnSpPr>
        <p:spPr>
          <a:xfrm rot="10800000">
            <a:off x="4555703" y="3066478"/>
            <a:ext cx="859200" cy="69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1" name="Shape 101"/>
          <p:cNvSpPr txBox="1"/>
          <p:nvPr/>
        </p:nvSpPr>
        <p:spPr>
          <a:xfrm>
            <a:off x="5818495" y="3976425"/>
            <a:ext cx="2014199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0000FF"/>
                </a:solidFill>
              </a:rPr>
              <a:t>Receiver Antenna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601349" y="3824025"/>
            <a:ext cx="1905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>
                <a:solidFill>
                  <a:srgbClr val="FF0000"/>
                </a:solidFill>
              </a:rPr>
              <a:t>Transmitter Antenna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374928" y="5809053"/>
            <a:ext cx="1130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Buried Object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4172701" y="3244256"/>
            <a:ext cx="911100" cy="279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Direct Signal</a:t>
            </a:r>
          </a:p>
        </p:txBody>
      </p:sp>
      <p:sp>
        <p:nvSpPr>
          <p:cNvPr id="105" name="Shape 105"/>
          <p:cNvSpPr txBox="1"/>
          <p:nvPr/>
        </p:nvSpPr>
        <p:spPr>
          <a:xfrm rot="3393381">
            <a:off x="3168524" y="4911535"/>
            <a:ext cx="1431638" cy="269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Transmitted Pulse</a:t>
            </a:r>
          </a:p>
        </p:txBody>
      </p:sp>
      <p:sp>
        <p:nvSpPr>
          <p:cNvPr id="97" name="Shape 97"/>
          <p:cNvSpPr txBox="1"/>
          <p:nvPr/>
        </p:nvSpPr>
        <p:spPr>
          <a:xfrm rot="-3212401">
            <a:off x="4552858" y="4785247"/>
            <a:ext cx="1299933" cy="267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 sz="1800"/>
              <a:t>Reflected Pulse</a:t>
            </a:r>
          </a:p>
        </p:txBody>
      </p:sp>
      <p:sp>
        <p:nvSpPr>
          <p:cNvPr id="95" name="Shape 95"/>
          <p:cNvSpPr/>
          <p:nvPr/>
        </p:nvSpPr>
        <p:spPr>
          <a:xfrm>
            <a:off x="3534825" y="4055812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180750" y="4057250"/>
            <a:ext cx="468300" cy="279299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1601350" y="3308250"/>
            <a:ext cx="21678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Transmitter Circuit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264525" y="3410350"/>
            <a:ext cx="23202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Receiver Circuit</a:t>
            </a:r>
          </a:p>
        </p:txBody>
      </p:sp>
      <p:graphicFrame>
        <p:nvGraphicFramePr>
          <p:cNvPr id="109" name="Shape 109"/>
          <p:cNvGraphicFramePr/>
          <p:nvPr/>
        </p:nvGraphicFramePr>
        <p:xfrm>
          <a:off x="685800" y="985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{B57CD835-D684-4074-9E3B-4E408085C70D}</a:tableStyleId>
              </a:tblPr>
              <a:tblGrid>
                <a:gridCol w="1296975"/>
                <a:gridCol w="1293800"/>
                <a:gridCol w="1295400"/>
                <a:gridCol w="1304925"/>
                <a:gridCol w="1298575"/>
                <a:gridCol w="1296975"/>
              </a:tblGrid>
              <a:tr h="884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and simulate subsystems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 necessary hardware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Incorporate transmitter circuit and antenna  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Incorporate receiver circuit and antenna 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subsystems and testing with network analyzer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image processing system (if time)</a:t>
                      </a:r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Power/Signal Generation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Daniel Miller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x="685800" y="119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{B57CD835-D684-4074-9E3B-4E408085C70D}</a:tableStyleId>
              </a:tblPr>
              <a:tblGrid>
                <a:gridCol w="4373575"/>
                <a:gridCol w="3398825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~18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782750"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PAs (Approx 1 W)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dB gain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+26dBm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Tested VCO (broken)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Soldered wires to inputs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Stripped coaxial to wire for testing 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Talked with manufacturer  to ship new part 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Started PCB design 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VCO</a:t>
                      </a:r>
                    </a:p>
                    <a:p>
                      <a:pPr indent="-3810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○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.5-5V  Vtune 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designing PCB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Function generator 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Think about portable power supply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75" y="674437"/>
            <a:ext cx="4131827" cy="550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525" y="668925"/>
            <a:ext cx="4131827" cy="550907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1884450" y="2855900"/>
            <a:ext cx="9327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600">
                <a:solidFill>
                  <a:srgbClr val="0000FF"/>
                </a:solidFill>
              </a:rPr>
              <a:t>GND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3186150" y="2583900"/>
            <a:ext cx="13404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Vtune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2020500" y="4079825"/>
            <a:ext cx="9327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>
                <a:solidFill>
                  <a:srgbClr val="FF0000"/>
                </a:solidFill>
              </a:rPr>
              <a:t>Vcc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465725" y="2467350"/>
            <a:ext cx="26034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SMA to wire termination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Shape 133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{B57CD835-D684-4074-9E3B-4E408085C70D}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Vivaldi antenna cut to proper curve shape</a:t>
                      </a: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Obtained SMA Female Cable, N-type/SMA Male Cable, Ferrite Toroidal Core</a:t>
                      </a: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 Cable soldered to gap of antenna and balun assembledy, ready for testing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testing using network analyzer</a:t>
                      </a: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Depending on the results of testing, either</a:t>
                      </a:r>
                    </a:p>
                    <a:p>
                      <a:pPr indent="-3302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lphaL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 current design to increase effectiveness</a:t>
                      </a:r>
                    </a:p>
                    <a:p>
                      <a:pPr indent="-330200" lvl="1" marL="9144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AutoNum type="alphaL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 toward developing a more compact balun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34" name="Shape 134"/>
          <p:cNvSpPr txBox="1"/>
          <p:nvPr/>
        </p:nvSpPr>
        <p:spPr>
          <a:xfrm>
            <a:off x="277225" y="3844825"/>
            <a:ext cx="87504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300"/>
              <a:t>Left:  Vivaldi antenna with SMA-cable soldered		          Right:  N type-SMA cable wrapped around ferrite core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Antennas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Tyler Castro</a:t>
            </a: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124" y="4131402"/>
            <a:ext cx="3373873" cy="2531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03349" y="3711725"/>
            <a:ext cx="2529175" cy="337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Shape 143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{B57CD835-D684-4074-9E3B-4E408085C70D}</a:tableStyleId>
              </a:tblPr>
              <a:tblGrid>
                <a:gridCol w="3875000"/>
                <a:gridCol w="38974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Removed PIN diode from receiver circuit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Ordered and received new LNA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Helped Coy with redesign of receiver conversion</a:t>
                      </a:r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Started PCB design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 PCB design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Schottky diodes and LNA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with Coy with integrating the receiver together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44" name="Shape 144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Circuit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Turner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3795025"/>
            <a:ext cx="413385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Shape 151"/>
          <p:cNvGraphicFramePr/>
          <p:nvPr/>
        </p:nvGraphicFramePr>
        <p:xfrm>
          <a:off x="6858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{B57CD835-D684-4074-9E3B-4E408085C70D}</a:tableStyleId>
              </a:tblPr>
              <a:tblGrid>
                <a:gridCol w="3886200"/>
                <a:gridCol w="3886200"/>
              </a:tblGrid>
              <a:tr h="639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Accomplishments since the last presentation     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hrs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Ongoing progress/problems and plans until the next presentation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735125"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Redesign schematic for subsystem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Calculating max bandwidth frequency and mixing spurs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Chosen frequency mixer, calculating specs needed for LPF and ADC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Finalize receiver schematic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Choose and order LPF and ADC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buffer to handle ADC driving impedance</a:t>
                      </a:r>
                    </a:p>
                    <a:p>
                      <a:pPr indent="-381000" lvl="0" marL="457200" marR="0" rtl="0" algn="l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Calibri"/>
                        <a:buChar char="●"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circuit with Michael’s LNA/Schottky circuit </a:t>
                      </a:r>
                    </a:p>
                  </a:txBody>
                  <a:tcPr marT="45750" marB="4575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2" name="Shape 152"/>
          <p:cNvSpPr txBox="1"/>
          <p:nvPr/>
        </p:nvSpPr>
        <p:spPr>
          <a:xfrm>
            <a:off x="381000" y="228600"/>
            <a:ext cx="8381999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Conversion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Coy Coburn</a:t>
            </a:r>
          </a:p>
        </p:txBody>
      </p:sp>
      <p:sp>
        <p:nvSpPr>
          <p:cNvPr id="153" name="Shape 153"/>
          <p:cNvSpPr/>
          <p:nvPr/>
        </p:nvSpPr>
        <p:spPr>
          <a:xfrm>
            <a:off x="733950" y="5215800"/>
            <a:ext cx="617700" cy="40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7430400" y="5624700"/>
            <a:ext cx="17136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 ADC</a:t>
            </a:r>
          </a:p>
        </p:txBody>
      </p:sp>
      <p:sp>
        <p:nvSpPr>
          <p:cNvPr id="155" name="Shape 155"/>
          <p:cNvSpPr/>
          <p:nvPr/>
        </p:nvSpPr>
        <p:spPr>
          <a:xfrm>
            <a:off x="5861150" y="5624700"/>
            <a:ext cx="7842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 Buffer</a:t>
            </a:r>
          </a:p>
        </p:txBody>
      </p:sp>
      <p:sp>
        <p:nvSpPr>
          <p:cNvPr id="156" name="Shape 156"/>
          <p:cNvSpPr/>
          <p:nvPr/>
        </p:nvSpPr>
        <p:spPr>
          <a:xfrm>
            <a:off x="2998700" y="5624700"/>
            <a:ext cx="20784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Low pass filter</a:t>
            </a:r>
          </a:p>
        </p:txBody>
      </p:sp>
      <p:sp>
        <p:nvSpPr>
          <p:cNvPr id="157" name="Shape 157"/>
          <p:cNvSpPr/>
          <p:nvPr/>
        </p:nvSpPr>
        <p:spPr>
          <a:xfrm>
            <a:off x="101200" y="5798525"/>
            <a:ext cx="617700" cy="77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RF</a:t>
            </a:r>
          </a:p>
        </p:txBody>
      </p:sp>
      <p:sp>
        <p:nvSpPr>
          <p:cNvPr id="158" name="Shape 158"/>
          <p:cNvSpPr/>
          <p:nvPr/>
        </p:nvSpPr>
        <p:spPr>
          <a:xfrm>
            <a:off x="2081600" y="5982425"/>
            <a:ext cx="917100" cy="4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/>
        </p:nvSpPr>
        <p:spPr>
          <a:xfrm>
            <a:off x="2214450" y="5767800"/>
            <a:ext cx="7842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   IF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351650" y="5231250"/>
            <a:ext cx="5982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</a:t>
            </a:r>
          </a:p>
        </p:txBody>
      </p:sp>
      <p:sp>
        <p:nvSpPr>
          <p:cNvPr id="161" name="Shape 161"/>
          <p:cNvSpPr/>
          <p:nvPr/>
        </p:nvSpPr>
        <p:spPr>
          <a:xfrm>
            <a:off x="5076950" y="5982425"/>
            <a:ext cx="784200" cy="4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645400" y="5982425"/>
            <a:ext cx="784200" cy="40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33950" y="5624700"/>
            <a:ext cx="1332600" cy="9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Mixer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892" y="5717041"/>
            <a:ext cx="784200" cy="7759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/>
          <p:nvPr/>
        </p:nvSpPr>
        <p:spPr>
          <a:xfrm>
            <a:off x="1396800" y="5829125"/>
            <a:ext cx="617700" cy="64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6" name="Shape 166"/>
          <p:cNvCxnSpPr>
            <a:stCxn id="165" idx="1"/>
            <a:endCxn id="165" idx="5"/>
          </p:cNvCxnSpPr>
          <p:nvPr/>
        </p:nvCxnSpPr>
        <p:spPr>
          <a:xfrm>
            <a:off x="1487260" y="5923758"/>
            <a:ext cx="4368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>
            <a:stCxn id="165" idx="7"/>
          </p:cNvCxnSpPr>
          <p:nvPr/>
        </p:nvCxnSpPr>
        <p:spPr>
          <a:xfrm flipH="1">
            <a:off x="1487239" y="5923758"/>
            <a:ext cx="436800" cy="4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/>
          <p:nvPr/>
        </p:nvSpPr>
        <p:spPr>
          <a:xfrm rot="5400000">
            <a:off x="8215362" y="5786700"/>
            <a:ext cx="633575" cy="636600"/>
          </a:xfrm>
          <a:prstGeom prst="flowChartOffpage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9" name="Shape 169"/>
          <p:cNvCxnSpPr>
            <a:stCxn id="168" idx="2"/>
            <a:endCxn id="168" idx="2"/>
          </p:cNvCxnSpPr>
          <p:nvPr/>
        </p:nvCxnSpPr>
        <p:spPr>
          <a:xfrm>
            <a:off x="8213850" y="6105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