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2" r:id="rId5"/>
    <p:sldId id="263" r:id="rId6"/>
    <p:sldId id="266" r:id="rId7"/>
    <p:sldId id="267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5800"/>
            <a:ext cx="100584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 err="1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 smtClean="0"/>
              <a:t>e</a:t>
            </a:r>
            <a:r>
              <a:rPr lang="en-US" sz="6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r>
              <a:rPr lang="en-US" sz="1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May 25, 2016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09712"/>
          </a:xfrm>
        </p:spPr>
        <p:txBody>
          <a:bodyPr numCol="2" anchor="ctr">
            <a:normAutofit/>
          </a:bodyPr>
          <a:lstStyle/>
          <a:p>
            <a:pPr lvl="0" algn="r">
              <a:spcBef>
                <a:spcPts val="1400"/>
              </a:spcBef>
              <a:spcAft>
                <a:spcPts val="0"/>
              </a:spcAft>
              <a:buSzPct val="25000"/>
            </a:pPr>
            <a:endParaRPr lang="en-US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16" y="3763245"/>
            <a:ext cx="3013624" cy="467377"/>
          </a:xfrm>
          <a:prstGeom prst="rect">
            <a:avLst/>
          </a:prstGeom>
        </p:spPr>
      </p:pic>
      <p:pic>
        <p:nvPicPr>
          <p:cNvPr id="8" name="Shape 200"/>
          <p:cNvPicPr preferRelativeResize="0"/>
          <p:nvPr/>
        </p:nvPicPr>
        <p:blipFill rotWithShape="1">
          <a:blip r:embed="rId5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1"/>
          <p:cNvSpPr txBox="1"/>
          <p:nvPr/>
        </p:nvSpPr>
        <p:spPr>
          <a:xfrm>
            <a:off x="7762837" y="4560403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Shape 198"/>
          <p:cNvSpPr txBox="1">
            <a:spLocks/>
          </p:cNvSpPr>
          <p:nvPr/>
        </p:nvSpPr>
        <p:spPr>
          <a:xfrm>
            <a:off x="1100050" y="4892765"/>
            <a:ext cx="264510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smtClean="0"/>
              <a:t>Samuel </a:t>
            </a:r>
            <a:r>
              <a:rPr lang="en-US" dirty="0" err="1" smtClean="0"/>
              <a:t>Fineberg</a:t>
            </a:r>
            <a:r>
              <a:rPr lang="en-US" dirty="0" smtClean="0"/>
              <a:t>, Ph.D., Distinguished Technologist, Storage Chief Technologist Office at Hewlett        Packard 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 Daniel </a:t>
            </a:r>
            <a:r>
              <a:rPr lang="en-US" dirty="0" err="1" smtClean="0"/>
              <a:t>Fava</a:t>
            </a:r>
            <a:r>
              <a:rPr lang="en-US" dirty="0" smtClean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 smtClean="0"/>
              <a:t> </a:t>
            </a:r>
            <a:r>
              <a:rPr lang="en-US" dirty="0" smtClean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822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1067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Problem Statement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grpSp>
        <p:nvGrpSpPr>
          <p:cNvPr id="3" name="Group 242"/>
          <p:cNvGrpSpPr/>
          <p:nvPr/>
        </p:nvGrpSpPr>
        <p:grpSpPr>
          <a:xfrm>
            <a:off x="1037229" y="1755611"/>
            <a:ext cx="9771801" cy="3675987"/>
            <a:chOff x="284496" y="1782907"/>
            <a:chExt cx="10767656" cy="4050611"/>
          </a:xfrm>
        </p:grpSpPr>
        <p:sp>
          <p:nvSpPr>
            <p:cNvPr id="195" name="Shape 208"/>
            <p:cNvSpPr/>
            <p:nvPr/>
          </p:nvSpPr>
          <p:spPr>
            <a:xfrm>
              <a:off x="1983452" y="1876518"/>
              <a:ext cx="9068700" cy="39570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210"/>
            <p:cNvSpPr/>
            <p:nvPr/>
          </p:nvSpPr>
          <p:spPr>
            <a:xfrm>
              <a:off x="8971152" y="2424482"/>
              <a:ext cx="1857600" cy="3180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211"/>
            <p:cNvSpPr/>
            <p:nvPr/>
          </p:nvSpPr>
          <p:spPr>
            <a:xfrm>
              <a:off x="9046202" y="31468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8" name="Shape 212"/>
            <p:cNvSpPr/>
            <p:nvPr/>
          </p:nvSpPr>
          <p:spPr>
            <a:xfrm>
              <a:off x="9046202" y="364640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9" name="Shape 213"/>
            <p:cNvSpPr/>
            <p:nvPr/>
          </p:nvSpPr>
          <p:spPr>
            <a:xfrm>
              <a:off x="9046202" y="414593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0" name="Shape 214"/>
            <p:cNvSpPr/>
            <p:nvPr/>
          </p:nvSpPr>
          <p:spPr>
            <a:xfrm>
              <a:off x="9046202" y="464545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1" name="Shape 215"/>
            <p:cNvSpPr/>
            <p:nvPr/>
          </p:nvSpPr>
          <p:spPr>
            <a:xfrm>
              <a:off x="9046202" y="51449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2" name="Shape 216"/>
            <p:cNvSpPr txBox="1"/>
            <p:nvPr/>
          </p:nvSpPr>
          <p:spPr>
            <a:xfrm>
              <a:off x="8751245" y="1816003"/>
              <a:ext cx="2210677" cy="4116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Storage Array</a:t>
              </a:r>
            </a:p>
          </p:txBody>
        </p:sp>
        <p:sp>
          <p:nvSpPr>
            <p:cNvPr id="203" name="Shape 217"/>
            <p:cNvSpPr/>
            <p:nvPr/>
          </p:nvSpPr>
          <p:spPr>
            <a:xfrm rot="-5400000">
              <a:off x="2818877" y="234611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18"/>
            <p:cNvSpPr txBox="1"/>
            <p:nvPr/>
          </p:nvSpPr>
          <p:spPr>
            <a:xfrm>
              <a:off x="2241577" y="1830944"/>
              <a:ext cx="26175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Compute Nodes (Servers)</a:t>
              </a:r>
            </a:p>
          </p:txBody>
        </p:sp>
        <p:sp>
          <p:nvSpPr>
            <p:cNvPr id="205" name="Shape 219"/>
            <p:cNvSpPr/>
            <p:nvPr/>
          </p:nvSpPr>
          <p:spPr>
            <a:xfrm rot="-5400000">
              <a:off x="2818877" y="335936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20"/>
            <p:cNvSpPr/>
            <p:nvPr/>
          </p:nvSpPr>
          <p:spPr>
            <a:xfrm rot="-5400000">
              <a:off x="2818877" y="4248044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07" name="Shape 221"/>
            <p:cNvCxnSpPr>
              <a:stCxn id="203" idx="3"/>
              <a:endCxn id="197" idx="1"/>
            </p:cNvCxnSpPr>
            <p:nvPr/>
          </p:nvCxnSpPr>
          <p:spPr>
            <a:xfrm>
              <a:off x="3925877" y="3288891"/>
              <a:ext cx="5120400" cy="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8" name="Shape 222"/>
            <p:cNvCxnSpPr>
              <a:stCxn id="205" idx="3"/>
              <a:endCxn id="198" idx="1"/>
            </p:cNvCxnSpPr>
            <p:nvPr/>
          </p:nvCxnSpPr>
          <p:spPr>
            <a:xfrm rot="10800000" flipH="1">
              <a:off x="3925877" y="3791841"/>
              <a:ext cx="5120400" cy="510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9" name="Shape 223"/>
            <p:cNvCxnSpPr>
              <a:stCxn id="206" idx="3"/>
              <a:endCxn id="199" idx="1"/>
            </p:cNvCxnSpPr>
            <p:nvPr/>
          </p:nvCxnSpPr>
          <p:spPr>
            <a:xfrm rot="10800000" flipH="1">
              <a:off x="3925877" y="4291416"/>
              <a:ext cx="5120400" cy="89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0" name="Shape 224"/>
            <p:cNvCxnSpPr>
              <a:stCxn id="203" idx="3"/>
              <a:endCxn id="199" idx="1"/>
            </p:cNvCxnSpPr>
            <p:nvPr/>
          </p:nvCxnSpPr>
          <p:spPr>
            <a:xfrm>
              <a:off x="3925877" y="3288891"/>
              <a:ext cx="5120400" cy="100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1" name="Shape 225"/>
            <p:cNvCxnSpPr>
              <a:stCxn id="205" idx="3"/>
              <a:endCxn id="200" idx="1"/>
            </p:cNvCxnSpPr>
            <p:nvPr/>
          </p:nvCxnSpPr>
          <p:spPr>
            <a:xfrm>
              <a:off x="3925877" y="4302141"/>
              <a:ext cx="5120400" cy="48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26"/>
            <p:cNvCxnSpPr>
              <a:stCxn id="206" idx="3"/>
              <a:endCxn id="201" idx="1"/>
            </p:cNvCxnSpPr>
            <p:nvPr/>
          </p:nvCxnSpPr>
          <p:spPr>
            <a:xfrm>
              <a:off x="3925877" y="5190816"/>
              <a:ext cx="51204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227"/>
            <p:cNvCxnSpPr>
              <a:stCxn id="206" idx="3"/>
              <a:endCxn id="198" idx="1"/>
            </p:cNvCxnSpPr>
            <p:nvPr/>
          </p:nvCxnSpPr>
          <p:spPr>
            <a:xfrm rot="10800000" flipH="1">
              <a:off x="3925877" y="3791916"/>
              <a:ext cx="5120400" cy="139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14" name="Shape 228"/>
            <p:cNvSpPr txBox="1"/>
            <p:nvPr/>
          </p:nvSpPr>
          <p:spPr>
            <a:xfrm>
              <a:off x="4405077" y="2667020"/>
              <a:ext cx="4301046" cy="3903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over Fabrics Protocol</a:t>
              </a:r>
            </a:p>
          </p:txBody>
        </p:sp>
        <p:sp>
          <p:nvSpPr>
            <p:cNvPr id="215" name="Shape 229"/>
            <p:cNvSpPr/>
            <p:nvPr/>
          </p:nvSpPr>
          <p:spPr>
            <a:xfrm>
              <a:off x="3784027" y="32495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30"/>
            <p:cNvSpPr/>
            <p:nvPr/>
          </p:nvSpPr>
          <p:spPr>
            <a:xfrm>
              <a:off x="3784027" y="42658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31"/>
            <p:cNvSpPr/>
            <p:nvPr/>
          </p:nvSpPr>
          <p:spPr>
            <a:xfrm>
              <a:off x="3784027" y="5164082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32"/>
            <p:cNvSpPr/>
            <p:nvPr/>
          </p:nvSpPr>
          <p:spPr>
            <a:xfrm>
              <a:off x="3674477" y="32477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33"/>
            <p:cNvSpPr/>
            <p:nvPr/>
          </p:nvSpPr>
          <p:spPr>
            <a:xfrm>
              <a:off x="3674477" y="4265857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34"/>
            <p:cNvSpPr/>
            <p:nvPr/>
          </p:nvSpPr>
          <p:spPr>
            <a:xfrm>
              <a:off x="3674477" y="51640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1" name="Shape 235"/>
            <p:cNvCxnSpPr>
              <a:stCxn id="203" idx="3"/>
              <a:endCxn id="201" idx="1"/>
            </p:cNvCxnSpPr>
            <p:nvPr/>
          </p:nvCxnSpPr>
          <p:spPr>
            <a:xfrm>
              <a:off x="3925877" y="3288891"/>
              <a:ext cx="5120400" cy="200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236"/>
            <p:cNvCxnSpPr>
              <a:stCxn id="205" idx="3"/>
              <a:endCxn id="201" idx="1"/>
            </p:cNvCxnSpPr>
            <p:nvPr/>
          </p:nvCxnSpPr>
          <p:spPr>
            <a:xfrm>
              <a:off x="3925877" y="4302141"/>
              <a:ext cx="5120400" cy="9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3" name="Shape 237"/>
            <p:cNvCxnSpPr>
              <a:stCxn id="206" idx="3"/>
              <a:endCxn id="197" idx="1"/>
            </p:cNvCxnSpPr>
            <p:nvPr/>
          </p:nvCxnSpPr>
          <p:spPr>
            <a:xfrm rot="10800000" flipH="1">
              <a:off x="3925877" y="3292416"/>
              <a:ext cx="5120400" cy="189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4" name="Shape 238"/>
            <p:cNvCxnSpPr>
              <a:stCxn id="205" idx="3"/>
              <a:endCxn id="197" idx="1"/>
            </p:cNvCxnSpPr>
            <p:nvPr/>
          </p:nvCxnSpPr>
          <p:spPr>
            <a:xfrm rot="10800000" flipH="1">
              <a:off x="3925877" y="3292341"/>
              <a:ext cx="5120400" cy="1009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39"/>
            <p:cNvCxnSpPr>
              <a:endCxn id="200" idx="1"/>
            </p:cNvCxnSpPr>
            <p:nvPr/>
          </p:nvCxnSpPr>
          <p:spPr>
            <a:xfrm>
              <a:off x="3925802" y="3282782"/>
              <a:ext cx="5120400" cy="15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6" name="Shape 241"/>
            <p:cNvSpPr txBox="1"/>
            <p:nvPr/>
          </p:nvSpPr>
          <p:spPr>
            <a:xfrm>
              <a:off x="1837477" y="1782907"/>
              <a:ext cx="9153600" cy="51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300" b="1" dirty="0">
                  <a:latin typeface="Arial" pitchFamily="34" charset="0"/>
                  <a:cs typeface="Arial" pitchFamily="34" charset="0"/>
                </a:rPr>
                <a:t>Data Center</a:t>
              </a:r>
            </a:p>
          </p:txBody>
        </p:sp>
        <p:sp>
          <p:nvSpPr>
            <p:cNvPr id="227" name="Shape 242"/>
            <p:cNvSpPr/>
            <p:nvPr/>
          </p:nvSpPr>
          <p:spPr>
            <a:xfrm>
              <a:off x="284496" y="3363276"/>
              <a:ext cx="1417381" cy="1103631"/>
            </a:xfrm>
            <a:prstGeom prst="clou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cxnSp>
          <p:nvCxnSpPr>
            <p:cNvPr id="228" name="Shape 243"/>
            <p:cNvCxnSpPr>
              <a:stCxn id="227" idx="0"/>
              <a:endCxn id="203" idx="0"/>
            </p:cNvCxnSpPr>
            <p:nvPr/>
          </p:nvCxnSpPr>
          <p:spPr>
            <a:xfrm flipV="1">
              <a:off x="1700695" y="3007448"/>
              <a:ext cx="621082" cy="90764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44"/>
            <p:cNvCxnSpPr>
              <a:stCxn id="227" idx="0"/>
              <a:endCxn id="205" idx="0"/>
            </p:cNvCxnSpPr>
            <p:nvPr/>
          </p:nvCxnSpPr>
          <p:spPr>
            <a:xfrm>
              <a:off x="1700695" y="3915092"/>
              <a:ext cx="621082" cy="10560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45"/>
            <p:cNvCxnSpPr>
              <a:stCxn id="227" idx="0"/>
              <a:endCxn id="206" idx="0"/>
            </p:cNvCxnSpPr>
            <p:nvPr/>
          </p:nvCxnSpPr>
          <p:spPr>
            <a:xfrm>
              <a:off x="1700695" y="3915092"/>
              <a:ext cx="621082" cy="99428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1" name="Shape 240"/>
          <p:cNvSpPr txBox="1"/>
          <p:nvPr/>
        </p:nvSpPr>
        <p:spPr>
          <a:xfrm>
            <a:off x="1202986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Goal: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(Pre-Spec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over Fabrics)</a:t>
            </a:r>
          </a:p>
        </p:txBody>
      </p:sp>
    </p:spTree>
    <p:extLst>
      <p:ext uri="{BB962C8B-B14F-4D97-AF65-F5344CB8AC3E}">
        <p14:creationId xmlns="" xmlns:p14="http://schemas.microsoft.com/office/powerpoint/2010/main" val="6754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" name="Shape 2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11684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None/>
            </a:pPr>
            <a:endParaRPr lang="en-US" sz="2400" dirty="0" smtClean="0"/>
          </a:p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endParaRPr lang="en-US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55"/>
          <p:cNvSpPr txBox="1"/>
          <p:nvPr/>
        </p:nvSpPr>
        <p:spPr>
          <a:xfrm>
            <a:off x="1089325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8" name="Shape 256"/>
          <p:cNvSpPr txBox="1"/>
          <p:nvPr/>
        </p:nvSpPr>
        <p:spPr>
          <a:xfrm>
            <a:off x="1097275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9" name="Shape 257"/>
          <p:cNvSpPr txBox="1"/>
          <p:nvPr/>
        </p:nvSpPr>
        <p:spPr>
          <a:xfrm>
            <a:off x="1097275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  <p:sp>
        <p:nvSpPr>
          <p:cNvPr id="12" name="Shape 255"/>
          <p:cNvSpPr txBox="1"/>
          <p:nvPr/>
        </p:nvSpPr>
        <p:spPr>
          <a:xfrm>
            <a:off x="1091597" y="1982063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Assemble protocol stack</a:t>
            </a:r>
            <a:endParaRPr lang="en-US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13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="" xmlns:p14="http://schemas.microsoft.com/office/powerpoint/2010/main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Shape 2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2975" y="5665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37" y="533225"/>
            <a:ext cx="9260125" cy="5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Shape 3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587100"/>
            <a:ext cx="9120324" cy="5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Summary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311"/>
          <p:cNvSpPr txBox="1">
            <a:spLocks/>
          </p:cNvSpPr>
          <p:nvPr/>
        </p:nvSpPr>
        <p:spPr>
          <a:xfrm>
            <a:off x="1097275" y="32282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Attached Storage Compared to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nbdX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Remote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Ramdisk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hape 314"/>
          <p:cNvSpPr txBox="1"/>
          <p:nvPr/>
        </p:nvSpPr>
        <p:spPr>
          <a:xfrm>
            <a:off x="1097275" y="1927075"/>
            <a:ext cx="10058400" cy="134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Latency within expected range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IOPS exceed current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attached drive capabilities</a:t>
            </a:r>
          </a:p>
        </p:txBody>
      </p:sp>
      <p:graphicFrame>
        <p:nvGraphicFramePr>
          <p:cNvPr id="13" name="Shape 312"/>
          <p:cNvGraphicFramePr/>
          <p:nvPr/>
        </p:nvGraphicFramePr>
        <p:xfrm>
          <a:off x="1464726" y="3744559"/>
          <a:ext cx="5184648" cy="1528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8216"/>
                <a:gridCol w="1728216"/>
                <a:gridCol w="1728216"/>
              </a:tblGrid>
              <a:tr h="66899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 dirty="0"/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Locally Attached Drives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nbdX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over Fabrics)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Ramdisk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771" marR="79771" marT="79771" marB="79771"/>
                </a:tc>
              </a:tr>
              <a:tr h="30750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Bandwidth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~8.0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~36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</a:tr>
              <a:tr h="486539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~100,000 4K 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n>
                            <a:noFill/>
                          </a:ln>
                          <a:latin typeface="Arial" pitchFamily="34" charset="0"/>
                          <a:cs typeface="Arial" pitchFamily="34" charset="0"/>
                        </a:rPr>
                        <a:t>&gt; 250,000 4K IOPS</a:t>
                      </a:r>
                    </a:p>
                  </a:txBody>
                  <a:tcPr marL="79771" marR="79771" marT="79771" marB="79771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31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Conclusion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321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over Fabrics is a viable solution for network attached storage arrays with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drives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948</TotalTime>
  <Words>267</Words>
  <Application>Microsoft Office PowerPoint</Application>
  <PresentationFormat>Custom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NVMe Over Fabrics   Senior Design Project  May 25, 2016</vt:lpstr>
      <vt:lpstr>Problem Statement</vt:lpstr>
      <vt:lpstr>Our Approach</vt:lpstr>
      <vt:lpstr>Slide 4</vt:lpstr>
      <vt:lpstr>Slide 5</vt:lpstr>
      <vt:lpstr>Slide 6</vt:lpstr>
      <vt:lpstr>Slide 7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Eric</cp:lastModifiedBy>
  <cp:revision>118</cp:revision>
  <dcterms:created xsi:type="dcterms:W3CDTF">2013-03-26T19:57:12Z</dcterms:created>
  <dcterms:modified xsi:type="dcterms:W3CDTF">2016-05-20T21:54:24Z</dcterms:modified>
</cp:coreProperties>
</file>