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  <p:sldMasterId id="2147483672" r:id="rId3"/>
  </p:sldMasterIdLst>
  <p:notesMasterIdLst>
    <p:notesMasterId r:id="rId21"/>
  </p:notesMasterIdLst>
  <p:sldIdLst>
    <p:sldId id="283" r:id="rId4"/>
    <p:sldId id="257" r:id="rId5"/>
    <p:sldId id="258" r:id="rId6"/>
    <p:sldId id="259" r:id="rId7"/>
    <p:sldId id="260" r:id="rId8"/>
    <p:sldId id="261" r:id="rId9"/>
    <p:sldId id="262" r:id="rId10"/>
    <p:sldId id="273" r:id="rId11"/>
    <p:sldId id="274" r:id="rId12"/>
    <p:sldId id="275" r:id="rId13"/>
    <p:sldId id="276" r:id="rId14"/>
    <p:sldId id="280" r:id="rId15"/>
    <p:sldId id="282" r:id="rId16"/>
    <p:sldId id="281" r:id="rId17"/>
    <p:sldId id="277" r:id="rId18"/>
    <p:sldId id="278" r:id="rId19"/>
    <p:sldId id="279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AF7BA3E7-2BDC-462A-BE5C-970A8BB4DAC9}">
  <a:tblStyle styleId="{AF7BA3E7-2BDC-462A-BE5C-970A8BB4DAC9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Coy</a:t>
            </a:r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Coy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Coy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Alice</a:t>
            </a:r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John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Remember to mention that nbdX is a pre-specification version of NVMe over Fabrics.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RoCE is the transport and the network layer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Converged Ethernet = link layer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Cards = physical layer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“40G QSFP+ Interface” instead of “Infiniband QSFP+ Interface”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For the new presentation: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nbdX on 1 slide with the other technologies on another (What is nbdX? Why nbdX?)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HPE presentation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Focus on nbdX and Accelio, since everyone on Sam’s team will alrady know what the other stuff is</a:t>
            </a:r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John</a:t>
            </a:r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John</a:t>
            </a:r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5" y="6334316"/>
            <a:ext cx="12191984" cy="664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 rot="5400000">
            <a:off x="4114799" y="-1171785"/>
            <a:ext cx="4023360" cy="1005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7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8"/>
            <a:ext cx="5759897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5" y="6334316"/>
            <a:ext cx="12191984" cy="664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ubTitle" idx="1"/>
          </p:nvPr>
        </p:nvSpPr>
        <p:spPr>
          <a:xfrm>
            <a:off x="1100050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Shape 116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Shape 11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5" y="6334316"/>
            <a:ext cx="12192000" cy="66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5" y="6334316"/>
            <a:ext cx="12192000" cy="66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097279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1097279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Shape 137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Shape 138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15" y="6334316"/>
            <a:ext cx="12192000" cy="66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097278" y="1845733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6217919" y="1845734"/>
            <a:ext cx="4937699" cy="40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097279" y="1846051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1097279" y="2582333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3"/>
          </p:nvPr>
        </p:nvSpPr>
        <p:spPr>
          <a:xfrm>
            <a:off x="6217919" y="1846051"/>
            <a:ext cx="4937699" cy="7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4"/>
          </p:nvPr>
        </p:nvSpPr>
        <p:spPr>
          <a:xfrm>
            <a:off x="6217919" y="2582333"/>
            <a:ext cx="4937699" cy="337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15" y="0"/>
            <a:ext cx="40509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4040071" y="0"/>
            <a:ext cx="639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594358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300" cy="525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4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0" y="4953000"/>
            <a:ext cx="12188700" cy="1905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15" y="4915076"/>
            <a:ext cx="12188700" cy="63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097279" y="5074919"/>
            <a:ext cx="10113600" cy="8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pic" idx="2"/>
          </p:nvPr>
        </p:nvSpPr>
        <p:spPr>
          <a:xfrm>
            <a:off x="15" y="0"/>
            <a:ext cx="12192000" cy="4915200"/>
          </a:xfrm>
          <a:prstGeom prst="rect">
            <a:avLst/>
          </a:prstGeom>
          <a:solidFill>
            <a:srgbClr val="D7D0C0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097279" y="5907023"/>
            <a:ext cx="10113300" cy="59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 rot="5400000">
            <a:off x="4114829" y="-1171816"/>
            <a:ext cx="4023300" cy="1005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 rot="5400000">
            <a:off x="7159350" y="1977852"/>
            <a:ext cx="5760000" cy="26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 rot="5400000">
            <a:off x="1825350" y="-574847"/>
            <a:ext cx="5760000" cy="773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15" y="6334316"/>
            <a:ext cx="12192000" cy="66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2B01-0A86-4233-A7D0-94F1921C1115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5DF-D197-4C5D-AB28-F2D90B88D94E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CEDE-6143-488F-956F-DAFB41F6608B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E444-A3B9-4CAD-A8CF-D39D35E44A6E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EE9B-93DC-4C05-B7AA-98128238E842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1D8B-1BBA-40B9-8DAD-F7E2036BF5A4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0E82-4816-4C96-9E1F-18B673F90B0E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15" y="6334316"/>
            <a:ext cx="12191984" cy="664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831D8F-BC61-440F-BA9A-E47BA4E0A8B9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CCBD-515E-4AA4-9B62-7FC0C014143F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FD82-CD7B-48D2-8F3A-D92AB9AE98A9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989F-9C15-4C6A-BD1D-3455DC7116F3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" name="Shape 4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15" y="6334316"/>
            <a:ext cx="12191984" cy="664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097278" y="1845733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09727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621791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5" y="0"/>
            <a:ext cx="4050791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39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399" cy="3379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097279" y="5074919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4" cy="4915076"/>
          </a:xfrm>
          <a:prstGeom prst="rect">
            <a:avLst/>
          </a:prstGeom>
          <a:solidFill>
            <a:srgbClr val="D7D0C0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15" y="6334316"/>
            <a:ext cx="12191984" cy="664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Shape 17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5" y="6334316"/>
            <a:ext cx="12192000" cy="66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Shape 109"/>
          <p:cNvCxnSpPr/>
          <p:nvPr/>
        </p:nvCxnSpPr>
        <p:spPr>
          <a:xfrm>
            <a:off x="1193532" y="1737844"/>
            <a:ext cx="99669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BC5A68-F83F-4F1C-BA73-E4FDDF22D19B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097279" y="685800"/>
            <a:ext cx="10058399" cy="228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US" sz="6000" b="0" i="0" u="none" strike="noStrike" cap="none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NVM</a:t>
            </a:r>
            <a:r>
              <a:rPr lang="en-US" sz="6000" dirty="0" err="1"/>
              <a:t>e</a:t>
            </a:r>
            <a:r>
              <a:rPr lang="en-US" sz="6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Over Fabrics</a:t>
            </a:r>
            <a:r>
              <a:rPr lang="en-US" sz="1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Senior Design Project</a:t>
            </a:r>
            <a:br>
              <a:rPr lang="en-US" sz="30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June 3,</a:t>
            </a:r>
            <a:r>
              <a:rPr lang="en-US" sz="3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2016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1"/>
          </p:nvPr>
        </p:nvSpPr>
        <p:spPr>
          <a:xfrm>
            <a:off x="1100050" y="4824525"/>
            <a:ext cx="3548150" cy="144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TEAM MEMBERS: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JOHN GEMIGNANI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COY HUMPHREY</a:t>
            </a:r>
          </a:p>
          <a:p>
            <a:pPr marL="0" marR="0" lvl="0" indent="0" algn="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endParaRPr sz="2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2315" y="3763244"/>
            <a:ext cx="3013623" cy="467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4">
            <a:alphaModFix/>
          </a:blip>
          <a:srcRect l="7362" t="25714" r="8981" b="27143"/>
          <a:stretch/>
        </p:blipFill>
        <p:spPr>
          <a:xfrm>
            <a:off x="1224624" y="3134585"/>
            <a:ext cx="2645229" cy="119252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7762837" y="4495800"/>
            <a:ext cx="3612600" cy="162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ERIC LITVINSKY</a:t>
            </a:r>
          </a:p>
          <a:p>
            <a:pPr lvl="0" algn="r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JAYDEN NAVARRO</a:t>
            </a:r>
          </a:p>
          <a:p>
            <a:pPr lvl="0" algn="r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ALICE YU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</a:t>
            </a:fld>
            <a:endParaRPr lang="en-US" sz="15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10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Shape 372"/>
          <p:cNvSpPr txBox="1"/>
          <p:nvPr/>
        </p:nvSpPr>
        <p:spPr>
          <a:xfrm>
            <a:off x="1791300" y="5753125"/>
            <a:ext cx="8388300" cy="7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</a:t>
            </a: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nbdX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was able to yield &gt;250,000 4K Read IOPS on 32, 64, and 128 IO depths.</a:t>
            </a:r>
          </a:p>
        </p:txBody>
      </p:sp>
      <p:pic>
        <p:nvPicPr>
          <p:cNvPr id="8" name="Shape 3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65925" y="304625"/>
            <a:ext cx="9260125" cy="5337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11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Shape 3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3425" y="358500"/>
            <a:ext cx="9120324" cy="52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381"/>
          <p:cNvSpPr txBox="1"/>
          <p:nvPr/>
        </p:nvSpPr>
        <p:spPr>
          <a:xfrm>
            <a:off x="38687" y="5776925"/>
            <a:ext cx="11962200" cy="7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 3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For the tested block sizes and IO depths, nbdX performed within the expected latency range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12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Shape 388"/>
          <p:cNvSpPr txBox="1"/>
          <p:nvPr/>
        </p:nvSpPr>
        <p:spPr>
          <a:xfrm>
            <a:off x="38687" y="5776925"/>
            <a:ext cx="11962200" cy="7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 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Overall CPU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utilization f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the tested block sizes and IO depths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7" name="Shape 38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3425" y="358500"/>
            <a:ext cx="9120325" cy="5298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95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/>
              <a:pPr lvl="0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13</a:t>
            </a:fld>
            <a:endParaRPr lang="en-US" sz="1500"/>
          </a:p>
        </p:txBody>
      </p:sp>
      <p:sp>
        <p:nvSpPr>
          <p:cNvPr id="6" name="Shape 396"/>
          <p:cNvSpPr txBox="1"/>
          <p:nvPr/>
        </p:nvSpPr>
        <p:spPr>
          <a:xfrm>
            <a:off x="-240212" y="5795275"/>
            <a:ext cx="11962200" cy="7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 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System (kernel) and user usage for 4K blocks versus IO Depth</a:t>
            </a:r>
          </a:p>
        </p:txBody>
      </p:sp>
      <p:pic>
        <p:nvPicPr>
          <p:cNvPr id="7" name="Shape 3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3425" y="358500"/>
            <a:ext cx="9120325" cy="52979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algn="r" defTabSz="457200">
              <a:buClr>
                <a:srgbClr val="000000"/>
              </a:buClr>
              <a:buSzPct val="25000"/>
              <a:defRPr/>
            </a:pPr>
            <a:fld id="{00000000-1234-1234-1234-123412341234}" type="slidenum">
              <a:rPr lang="en-US" sz="1500" smtClean="0">
                <a:solidFill>
                  <a:srgbClr val="FFFFFF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hape 404"/>
          <p:cNvSpPr txBox="1"/>
          <p:nvPr/>
        </p:nvSpPr>
        <p:spPr>
          <a:xfrm>
            <a:off x="-240212" y="5795275"/>
            <a:ext cx="11962200" cy="7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 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System (kernel) and user usage for 64K blocks versus IO Depth</a:t>
            </a:r>
          </a:p>
        </p:txBody>
      </p:sp>
      <p:pic>
        <p:nvPicPr>
          <p:cNvPr id="7" name="Shape 40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3425" y="358500"/>
            <a:ext cx="9120325" cy="529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1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Summary</a:t>
            </a:r>
          </a:p>
        </p:txBody>
      </p:sp>
      <p:sp>
        <p:nvSpPr>
          <p:cNvPr id="10" name="Shape 412"/>
          <p:cNvSpPr txBox="1">
            <a:spLocks/>
          </p:cNvSpPr>
          <p:nvPr/>
        </p:nvSpPr>
        <p:spPr>
          <a:xfrm>
            <a:off x="1097275" y="1932853"/>
            <a:ext cx="10058400" cy="22749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 NVMe Attached Storage Compared to nbdX Remote Ramdisk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Shape 413"/>
          <p:cNvGraphicFramePr/>
          <p:nvPr/>
        </p:nvGraphicFramePr>
        <p:xfrm>
          <a:off x="1464725" y="2677760"/>
          <a:ext cx="7261575" cy="16458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20525"/>
                <a:gridCol w="2420525"/>
                <a:gridCol w="2420525"/>
              </a:tblGrid>
              <a:tr h="6320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NVMe Locally Attached Drives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nbdX (NVMe over Fabrics) Ramdisk</a:t>
                      </a:r>
                    </a:p>
                  </a:txBody>
                  <a:tcPr marL="91425" marR="91425" marT="91425" marB="91425"/>
                </a:tc>
              </a:tr>
              <a:tr h="4160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Bandwidth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~8.0 Gb/s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~36 Gb/s</a:t>
                      </a:r>
                    </a:p>
                  </a:txBody>
                  <a:tcPr marL="91425" marR="91425" marT="91425" marB="91425"/>
                </a:tc>
              </a:tr>
              <a:tr h="4120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IOPS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~100,000 4K IOPS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&gt;250,000 4K IOPS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2" name="Shape 41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15</a:t>
            </a:fld>
            <a:endParaRPr lang="en-US" sz="1500" dirty="0"/>
          </a:p>
        </p:txBody>
      </p:sp>
      <p:sp>
        <p:nvSpPr>
          <p:cNvPr id="14" name="Shape 415"/>
          <p:cNvSpPr txBox="1"/>
          <p:nvPr/>
        </p:nvSpPr>
        <p:spPr>
          <a:xfrm>
            <a:off x="1277725" y="4442625"/>
            <a:ext cx="8425200" cy="130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▪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 Bandwidth reached near maximum link speed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▪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 Latency within expected range of NVMe over Fabrics spec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▪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IOPS exceed current NVMe attached drive capabilities</a:t>
            </a:r>
          </a:p>
        </p:txBody>
      </p:sp>
    </p:spTree>
    <p:extLst>
      <p:ext uri="{BB962C8B-B14F-4D97-AF65-F5344CB8AC3E}">
        <p14:creationId xmlns:p14="http://schemas.microsoft.com/office/powerpoint/2010/main" xmlns="" val="3212934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42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Conclusion</a:t>
            </a:r>
          </a:p>
        </p:txBody>
      </p:sp>
      <p:sp>
        <p:nvSpPr>
          <p:cNvPr id="12" name="Shape 422"/>
          <p:cNvSpPr txBox="1">
            <a:spLocks/>
          </p:cNvSpPr>
          <p:nvPr/>
        </p:nvSpPr>
        <p:spPr>
          <a:xfrm>
            <a:off x="1097250" y="2352300"/>
            <a:ext cx="10058400" cy="1086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NVMe over Fabrics is a viable solution for network attached storage arrays with NVMe drives</a:t>
            </a:r>
            <a:endParaRPr kumimoji="0" lang="en-US" sz="30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hape 42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/>
              <a:pPr lvl="0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16</a:t>
            </a:fld>
            <a:endParaRPr lang="en-US" sz="1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Thanks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/>
              <a:t>Samuel </a:t>
            </a:r>
            <a:r>
              <a:rPr lang="en-US" dirty="0" err="1"/>
              <a:t>Fineberg</a:t>
            </a:r>
            <a:r>
              <a:rPr lang="en-US" dirty="0"/>
              <a:t>, Ph.D., Distinguished Technologist, Storage Chief Technologist Office at Hewlett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Packard </a:t>
            </a:r>
            <a:r>
              <a:rPr lang="en-US" dirty="0"/>
              <a:t>Enterprise</a:t>
            </a:r>
          </a:p>
          <a:p>
            <a:pPr marL="0" lv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 Dr. Linda Werner, Ph.D., Faculty Advisor, UCSC</a:t>
            </a:r>
          </a:p>
          <a:p>
            <a:pPr mar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 Daniel </a:t>
            </a:r>
            <a:r>
              <a:rPr lang="en-US" dirty="0" err="1"/>
              <a:t>Fava</a:t>
            </a:r>
            <a:r>
              <a:rPr lang="en-US" dirty="0"/>
              <a:t>, Graduate Teaching Assistant, UCSC</a:t>
            </a:r>
          </a:p>
          <a:p>
            <a:pPr marL="0" lv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 Kevin Cheng for participating in the first half of the project</a:t>
            </a:r>
          </a:p>
          <a:p>
            <a:pPr marL="0" lv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sz="1800" dirty="0"/>
              <a:t> </a:t>
            </a:r>
            <a:r>
              <a:rPr lang="en-US" dirty="0"/>
              <a:t>Hewlett Packard Enterprise for the hardware and support provided</a:t>
            </a:r>
          </a:p>
          <a:p>
            <a:pPr marL="0" indent="0">
              <a:buClr>
                <a:srgbClr val="FFC000"/>
              </a:buClr>
              <a:buFont typeface="Wingdings" pitchFamily="2" charset="2"/>
              <a:buChar char="§"/>
            </a:pPr>
            <a:endParaRPr lang="en-US" dirty="0"/>
          </a:p>
          <a:p>
            <a:pPr marL="0" indent="0">
              <a:buClr>
                <a:srgbClr val="FFC000"/>
              </a:buCl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500" dirty="0" smtClean="0"/>
              <a:t>17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xmlns="" val="182266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1997100" y="1316950"/>
            <a:ext cx="9068700" cy="3957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sz="quarter" idx="12"/>
          </p:nvPr>
        </p:nvSpPr>
        <p:spPr>
          <a:xfrm>
            <a:off x="9906000" y="6477000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smtClean="0"/>
              <a:pPr lvl="0" algn="r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</a:t>
            </a:fld>
            <a:endParaRPr lang="en-US" sz="1500" dirty="0"/>
          </a:p>
        </p:txBody>
      </p:sp>
      <p:sp>
        <p:nvSpPr>
          <p:cNvPr id="246" name="Shape 246"/>
          <p:cNvSpPr txBox="1">
            <a:spLocks noGrp="1"/>
          </p:cNvSpPr>
          <p:nvPr>
            <p:ph type="title" idx="4294967295"/>
          </p:nvPr>
        </p:nvSpPr>
        <p:spPr>
          <a:xfrm>
            <a:off x="917575" y="212725"/>
            <a:ext cx="11274425" cy="8985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Problem Statement</a:t>
            </a:r>
          </a:p>
        </p:txBody>
      </p:sp>
      <p:sp>
        <p:nvSpPr>
          <p:cNvPr id="210" name="Shape 210"/>
          <p:cNvSpPr/>
          <p:nvPr/>
        </p:nvSpPr>
        <p:spPr>
          <a:xfrm>
            <a:off x="8984800" y="1960450"/>
            <a:ext cx="1857600" cy="31803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9059850" y="2682850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SCSI Drive</a:t>
            </a:r>
          </a:p>
        </p:txBody>
      </p:sp>
      <p:sp>
        <p:nvSpPr>
          <p:cNvPr id="212" name="Shape 212"/>
          <p:cNvSpPr/>
          <p:nvPr/>
        </p:nvSpPr>
        <p:spPr>
          <a:xfrm>
            <a:off x="9059850" y="3182375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SCSI Drive</a:t>
            </a:r>
          </a:p>
        </p:txBody>
      </p:sp>
      <p:sp>
        <p:nvSpPr>
          <p:cNvPr id="213" name="Shape 213"/>
          <p:cNvSpPr/>
          <p:nvPr/>
        </p:nvSpPr>
        <p:spPr>
          <a:xfrm>
            <a:off x="9059850" y="3681900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SCSI Drive</a:t>
            </a:r>
          </a:p>
        </p:txBody>
      </p:sp>
      <p:sp>
        <p:nvSpPr>
          <p:cNvPr id="214" name="Shape 214"/>
          <p:cNvSpPr/>
          <p:nvPr/>
        </p:nvSpPr>
        <p:spPr>
          <a:xfrm>
            <a:off x="9059850" y="4181425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SCSI Drive</a:t>
            </a:r>
          </a:p>
        </p:txBody>
      </p:sp>
      <p:sp>
        <p:nvSpPr>
          <p:cNvPr id="215" name="Shape 215"/>
          <p:cNvSpPr/>
          <p:nvPr/>
        </p:nvSpPr>
        <p:spPr>
          <a:xfrm>
            <a:off x="9059850" y="4680950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SCSI Drive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8894201" y="1397087"/>
            <a:ext cx="2038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/>
              <a:t>Storage Array</a:t>
            </a:r>
          </a:p>
        </p:txBody>
      </p:sp>
      <p:sp>
        <p:nvSpPr>
          <p:cNvPr id="217" name="Shape 217"/>
          <p:cNvSpPr/>
          <p:nvPr/>
        </p:nvSpPr>
        <p:spPr>
          <a:xfrm rot="-5400000">
            <a:off x="2832525" y="1882087"/>
            <a:ext cx="609900" cy="1604100"/>
          </a:xfrm>
          <a:prstGeom prst="cube">
            <a:avLst>
              <a:gd name="adj" fmla="val 461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2255225" y="1366912"/>
            <a:ext cx="2617500" cy="48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/>
              <a:t>Compute Nodes (Servers)</a:t>
            </a:r>
          </a:p>
        </p:txBody>
      </p:sp>
      <p:sp>
        <p:nvSpPr>
          <p:cNvPr id="219" name="Shape 219"/>
          <p:cNvSpPr/>
          <p:nvPr/>
        </p:nvSpPr>
        <p:spPr>
          <a:xfrm rot="-5400000">
            <a:off x="2832525" y="2895337"/>
            <a:ext cx="609900" cy="1604100"/>
          </a:xfrm>
          <a:prstGeom prst="cube">
            <a:avLst>
              <a:gd name="adj" fmla="val 461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/>
          <p:nvPr/>
        </p:nvSpPr>
        <p:spPr>
          <a:xfrm rot="-5400000">
            <a:off x="2832525" y="3784012"/>
            <a:ext cx="609900" cy="1604100"/>
          </a:xfrm>
          <a:prstGeom prst="cube">
            <a:avLst>
              <a:gd name="adj" fmla="val 461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21" name="Shape 221"/>
          <p:cNvCxnSpPr>
            <a:stCxn id="217" idx="3"/>
            <a:endCxn id="211" idx="1"/>
          </p:cNvCxnSpPr>
          <p:nvPr/>
        </p:nvCxnSpPr>
        <p:spPr>
          <a:xfrm>
            <a:off x="3939525" y="2824859"/>
            <a:ext cx="5120400" cy="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2" name="Shape 222"/>
          <p:cNvCxnSpPr>
            <a:stCxn id="219" idx="3"/>
            <a:endCxn id="212" idx="1"/>
          </p:cNvCxnSpPr>
          <p:nvPr/>
        </p:nvCxnSpPr>
        <p:spPr>
          <a:xfrm rot="10800000" flipH="1">
            <a:off x="3939525" y="3327809"/>
            <a:ext cx="5120400" cy="510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3" name="Shape 223"/>
          <p:cNvCxnSpPr>
            <a:stCxn id="220" idx="3"/>
            <a:endCxn id="213" idx="1"/>
          </p:cNvCxnSpPr>
          <p:nvPr/>
        </p:nvCxnSpPr>
        <p:spPr>
          <a:xfrm rot="10800000" flipH="1">
            <a:off x="3939525" y="3827384"/>
            <a:ext cx="5120400" cy="89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4" name="Shape 224"/>
          <p:cNvCxnSpPr>
            <a:stCxn id="217" idx="3"/>
            <a:endCxn id="213" idx="1"/>
          </p:cNvCxnSpPr>
          <p:nvPr/>
        </p:nvCxnSpPr>
        <p:spPr>
          <a:xfrm>
            <a:off x="3939525" y="2824859"/>
            <a:ext cx="5120400" cy="100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5" name="Shape 225"/>
          <p:cNvCxnSpPr>
            <a:stCxn id="219" idx="3"/>
            <a:endCxn id="214" idx="1"/>
          </p:cNvCxnSpPr>
          <p:nvPr/>
        </p:nvCxnSpPr>
        <p:spPr>
          <a:xfrm>
            <a:off x="3939525" y="3838109"/>
            <a:ext cx="5120400" cy="48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6" name="Shape 226"/>
          <p:cNvCxnSpPr>
            <a:stCxn id="220" idx="3"/>
            <a:endCxn id="215" idx="1"/>
          </p:cNvCxnSpPr>
          <p:nvPr/>
        </p:nvCxnSpPr>
        <p:spPr>
          <a:xfrm>
            <a:off x="3939525" y="4726784"/>
            <a:ext cx="5120400" cy="9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7" name="Shape 227"/>
          <p:cNvCxnSpPr>
            <a:stCxn id="220" idx="3"/>
            <a:endCxn id="212" idx="1"/>
          </p:cNvCxnSpPr>
          <p:nvPr/>
        </p:nvCxnSpPr>
        <p:spPr>
          <a:xfrm rot="10800000" flipH="1">
            <a:off x="3939525" y="3327884"/>
            <a:ext cx="5120400" cy="139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8" name="Shape 228"/>
          <p:cNvSpPr txBox="1"/>
          <p:nvPr/>
        </p:nvSpPr>
        <p:spPr>
          <a:xfrm>
            <a:off x="4314425" y="2242550"/>
            <a:ext cx="4351200" cy="5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/>
              <a:t>  Storage Area Network (SAN)</a:t>
            </a:r>
          </a:p>
        </p:txBody>
      </p:sp>
      <p:sp>
        <p:nvSpPr>
          <p:cNvPr id="229" name="Shape 229"/>
          <p:cNvSpPr/>
          <p:nvPr/>
        </p:nvSpPr>
        <p:spPr>
          <a:xfrm>
            <a:off x="3797675" y="2785525"/>
            <a:ext cx="57600" cy="8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3797675" y="3801825"/>
            <a:ext cx="57600" cy="8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3797675" y="4700050"/>
            <a:ext cx="57600" cy="8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3688125" y="2783750"/>
            <a:ext cx="57600" cy="85500"/>
          </a:xfrm>
          <a:prstGeom prst="ellipse">
            <a:avLst/>
          </a:prstGeom>
          <a:solidFill>
            <a:srgbClr val="42D93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3688125" y="3801825"/>
            <a:ext cx="57600" cy="85500"/>
          </a:xfrm>
          <a:prstGeom prst="ellipse">
            <a:avLst/>
          </a:prstGeom>
          <a:solidFill>
            <a:srgbClr val="42D93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3688125" y="4700050"/>
            <a:ext cx="57600" cy="85500"/>
          </a:xfrm>
          <a:prstGeom prst="ellipse">
            <a:avLst/>
          </a:prstGeom>
          <a:solidFill>
            <a:srgbClr val="42D93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5" name="Shape 235"/>
          <p:cNvCxnSpPr>
            <a:stCxn id="217" idx="3"/>
            <a:endCxn id="215" idx="1"/>
          </p:cNvCxnSpPr>
          <p:nvPr/>
        </p:nvCxnSpPr>
        <p:spPr>
          <a:xfrm>
            <a:off x="3939525" y="2824859"/>
            <a:ext cx="5120400" cy="200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6" name="Shape 236"/>
          <p:cNvCxnSpPr>
            <a:stCxn id="219" idx="3"/>
            <a:endCxn id="215" idx="1"/>
          </p:cNvCxnSpPr>
          <p:nvPr/>
        </p:nvCxnSpPr>
        <p:spPr>
          <a:xfrm>
            <a:off x="3939525" y="3838109"/>
            <a:ext cx="5120400" cy="98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7" name="Shape 237"/>
          <p:cNvCxnSpPr>
            <a:stCxn id="220" idx="3"/>
            <a:endCxn id="211" idx="1"/>
          </p:cNvCxnSpPr>
          <p:nvPr/>
        </p:nvCxnSpPr>
        <p:spPr>
          <a:xfrm rot="10800000" flipH="1">
            <a:off x="3939525" y="2828384"/>
            <a:ext cx="5120400" cy="189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8" name="Shape 238"/>
          <p:cNvCxnSpPr>
            <a:stCxn id="219" idx="3"/>
            <a:endCxn id="211" idx="1"/>
          </p:cNvCxnSpPr>
          <p:nvPr/>
        </p:nvCxnSpPr>
        <p:spPr>
          <a:xfrm rot="10800000" flipH="1">
            <a:off x="3939525" y="2828309"/>
            <a:ext cx="5120400" cy="100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9" name="Shape 239"/>
          <p:cNvCxnSpPr>
            <a:endCxn id="214" idx="1"/>
          </p:cNvCxnSpPr>
          <p:nvPr/>
        </p:nvCxnSpPr>
        <p:spPr>
          <a:xfrm>
            <a:off x="3939450" y="2818750"/>
            <a:ext cx="5120400" cy="150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0" name="Shape 240"/>
          <p:cNvSpPr txBox="1"/>
          <p:nvPr/>
        </p:nvSpPr>
        <p:spPr>
          <a:xfrm>
            <a:off x="1107450" y="5562650"/>
            <a:ext cx="9977100" cy="7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/>
              <a:t>Current Data Center Technology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851125" y="1318875"/>
            <a:ext cx="9153600" cy="5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300" b="1"/>
              <a:t>Data Center</a:t>
            </a:r>
          </a:p>
        </p:txBody>
      </p:sp>
      <p:sp>
        <p:nvSpPr>
          <p:cNvPr id="242" name="Shape 242"/>
          <p:cNvSpPr/>
          <p:nvPr/>
        </p:nvSpPr>
        <p:spPr>
          <a:xfrm>
            <a:off x="403649" y="2899244"/>
            <a:ext cx="1311875" cy="1302696"/>
          </a:xfrm>
          <a:prstGeom prst="cloud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/>
              <a:t>Internet</a:t>
            </a:r>
          </a:p>
        </p:txBody>
      </p:sp>
      <p:cxnSp>
        <p:nvCxnSpPr>
          <p:cNvPr id="243" name="Shape 243"/>
          <p:cNvCxnSpPr>
            <a:stCxn id="242" idx="0"/>
            <a:endCxn id="217" idx="0"/>
          </p:cNvCxnSpPr>
          <p:nvPr/>
        </p:nvCxnSpPr>
        <p:spPr>
          <a:xfrm rot="10800000" flipH="1">
            <a:off x="1714432" y="2543492"/>
            <a:ext cx="621000" cy="100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4" name="Shape 244"/>
          <p:cNvCxnSpPr>
            <a:stCxn id="242" idx="0"/>
            <a:endCxn id="219" idx="0"/>
          </p:cNvCxnSpPr>
          <p:nvPr/>
        </p:nvCxnSpPr>
        <p:spPr>
          <a:xfrm>
            <a:off x="1714432" y="3550592"/>
            <a:ext cx="621000" cy="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5" name="Shape 245"/>
          <p:cNvCxnSpPr>
            <a:stCxn id="242" idx="0"/>
            <a:endCxn id="220" idx="0"/>
          </p:cNvCxnSpPr>
          <p:nvPr/>
        </p:nvCxnSpPr>
        <p:spPr>
          <a:xfrm>
            <a:off x="1714432" y="3550592"/>
            <a:ext cx="621000" cy="894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7" name="Shape 247"/>
          <p:cNvCxnSpPr/>
          <p:nvPr/>
        </p:nvCxnSpPr>
        <p:spPr>
          <a:xfrm>
            <a:off x="741400" y="1050175"/>
            <a:ext cx="1079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1997100" y="1316950"/>
            <a:ext cx="9068700" cy="3957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>
                <a:solidFill>
                  <a:srgbClr val="FFFFFF"/>
                </a:solidFill>
              </a:rPr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</a:t>
            </a:fld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8984800" y="1960450"/>
            <a:ext cx="1857600" cy="31803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9059850" y="2682850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NVMe Drive</a:t>
            </a:r>
          </a:p>
        </p:txBody>
      </p:sp>
      <p:sp>
        <p:nvSpPr>
          <p:cNvPr id="257" name="Shape 257"/>
          <p:cNvSpPr/>
          <p:nvPr/>
        </p:nvSpPr>
        <p:spPr>
          <a:xfrm>
            <a:off x="9059850" y="3182375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NVMe Drive</a:t>
            </a:r>
          </a:p>
        </p:txBody>
      </p:sp>
      <p:sp>
        <p:nvSpPr>
          <p:cNvPr id="258" name="Shape 258"/>
          <p:cNvSpPr/>
          <p:nvPr/>
        </p:nvSpPr>
        <p:spPr>
          <a:xfrm>
            <a:off x="9059850" y="3681900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NVMe Drive</a:t>
            </a:r>
          </a:p>
        </p:txBody>
      </p:sp>
      <p:sp>
        <p:nvSpPr>
          <p:cNvPr id="259" name="Shape 259"/>
          <p:cNvSpPr/>
          <p:nvPr/>
        </p:nvSpPr>
        <p:spPr>
          <a:xfrm>
            <a:off x="9059850" y="4181425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NVMe Drive</a:t>
            </a:r>
          </a:p>
        </p:txBody>
      </p:sp>
      <p:sp>
        <p:nvSpPr>
          <p:cNvPr id="260" name="Shape 260"/>
          <p:cNvSpPr/>
          <p:nvPr/>
        </p:nvSpPr>
        <p:spPr>
          <a:xfrm>
            <a:off x="9059850" y="4680950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NVMe Drive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8894201" y="1397087"/>
            <a:ext cx="2038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/>
              <a:t>Storage Array</a:t>
            </a:r>
          </a:p>
        </p:txBody>
      </p:sp>
      <p:sp>
        <p:nvSpPr>
          <p:cNvPr id="262" name="Shape 262"/>
          <p:cNvSpPr/>
          <p:nvPr/>
        </p:nvSpPr>
        <p:spPr>
          <a:xfrm rot="-5400000">
            <a:off x="2832525" y="1882087"/>
            <a:ext cx="609900" cy="1604100"/>
          </a:xfrm>
          <a:prstGeom prst="cube">
            <a:avLst>
              <a:gd name="adj" fmla="val 461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 txBox="1"/>
          <p:nvPr/>
        </p:nvSpPr>
        <p:spPr>
          <a:xfrm>
            <a:off x="2255225" y="1366912"/>
            <a:ext cx="2617500" cy="48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/>
              <a:t>Compute Nodes (Servers)</a:t>
            </a:r>
          </a:p>
        </p:txBody>
      </p:sp>
      <p:sp>
        <p:nvSpPr>
          <p:cNvPr id="264" name="Shape 264"/>
          <p:cNvSpPr/>
          <p:nvPr/>
        </p:nvSpPr>
        <p:spPr>
          <a:xfrm rot="-5400000">
            <a:off x="2832525" y="2895337"/>
            <a:ext cx="609900" cy="1604100"/>
          </a:xfrm>
          <a:prstGeom prst="cube">
            <a:avLst>
              <a:gd name="adj" fmla="val 461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 rot="-5400000">
            <a:off x="2832525" y="3784012"/>
            <a:ext cx="609900" cy="1604100"/>
          </a:xfrm>
          <a:prstGeom prst="cube">
            <a:avLst>
              <a:gd name="adj" fmla="val 461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6" name="Shape 266"/>
          <p:cNvCxnSpPr>
            <a:stCxn id="262" idx="3"/>
            <a:endCxn id="256" idx="1"/>
          </p:cNvCxnSpPr>
          <p:nvPr/>
        </p:nvCxnSpPr>
        <p:spPr>
          <a:xfrm>
            <a:off x="3939525" y="2824859"/>
            <a:ext cx="5120400" cy="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7" name="Shape 267"/>
          <p:cNvCxnSpPr>
            <a:stCxn id="264" idx="3"/>
            <a:endCxn id="257" idx="1"/>
          </p:cNvCxnSpPr>
          <p:nvPr/>
        </p:nvCxnSpPr>
        <p:spPr>
          <a:xfrm rot="10800000" flipH="1">
            <a:off x="3939525" y="3327809"/>
            <a:ext cx="5120400" cy="510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8" name="Shape 268"/>
          <p:cNvCxnSpPr>
            <a:stCxn id="265" idx="3"/>
            <a:endCxn id="258" idx="1"/>
          </p:cNvCxnSpPr>
          <p:nvPr/>
        </p:nvCxnSpPr>
        <p:spPr>
          <a:xfrm rot="10800000" flipH="1">
            <a:off x="3939525" y="3827384"/>
            <a:ext cx="5120400" cy="89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9" name="Shape 269"/>
          <p:cNvCxnSpPr>
            <a:stCxn id="262" idx="3"/>
            <a:endCxn id="258" idx="1"/>
          </p:cNvCxnSpPr>
          <p:nvPr/>
        </p:nvCxnSpPr>
        <p:spPr>
          <a:xfrm>
            <a:off x="3939525" y="2824859"/>
            <a:ext cx="5120400" cy="100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0" name="Shape 270"/>
          <p:cNvCxnSpPr>
            <a:stCxn id="264" idx="3"/>
            <a:endCxn id="259" idx="1"/>
          </p:cNvCxnSpPr>
          <p:nvPr/>
        </p:nvCxnSpPr>
        <p:spPr>
          <a:xfrm>
            <a:off x="3939525" y="3838109"/>
            <a:ext cx="5120400" cy="48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1" name="Shape 271"/>
          <p:cNvCxnSpPr>
            <a:stCxn id="265" idx="3"/>
            <a:endCxn id="260" idx="1"/>
          </p:cNvCxnSpPr>
          <p:nvPr/>
        </p:nvCxnSpPr>
        <p:spPr>
          <a:xfrm>
            <a:off x="3939525" y="4726784"/>
            <a:ext cx="5120400" cy="9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2" name="Shape 272"/>
          <p:cNvCxnSpPr>
            <a:stCxn id="265" idx="3"/>
            <a:endCxn id="257" idx="1"/>
          </p:cNvCxnSpPr>
          <p:nvPr/>
        </p:nvCxnSpPr>
        <p:spPr>
          <a:xfrm rot="10800000" flipH="1">
            <a:off x="3939525" y="3327884"/>
            <a:ext cx="5120400" cy="139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3" name="Shape 273"/>
          <p:cNvSpPr txBox="1"/>
          <p:nvPr/>
        </p:nvSpPr>
        <p:spPr>
          <a:xfrm>
            <a:off x="4585950" y="2258350"/>
            <a:ext cx="37467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/>
              <a:t>NVMe over Fabrics Protocol</a:t>
            </a:r>
          </a:p>
        </p:txBody>
      </p:sp>
      <p:sp>
        <p:nvSpPr>
          <p:cNvPr id="274" name="Shape 274"/>
          <p:cNvSpPr/>
          <p:nvPr/>
        </p:nvSpPr>
        <p:spPr>
          <a:xfrm>
            <a:off x="3797675" y="2785525"/>
            <a:ext cx="57600" cy="8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3797675" y="3801825"/>
            <a:ext cx="57600" cy="8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3797675" y="4700050"/>
            <a:ext cx="57600" cy="8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3688125" y="2783750"/>
            <a:ext cx="57600" cy="85500"/>
          </a:xfrm>
          <a:prstGeom prst="ellipse">
            <a:avLst/>
          </a:prstGeom>
          <a:solidFill>
            <a:srgbClr val="42D93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3688125" y="3801825"/>
            <a:ext cx="57600" cy="85500"/>
          </a:xfrm>
          <a:prstGeom prst="ellipse">
            <a:avLst/>
          </a:prstGeom>
          <a:solidFill>
            <a:srgbClr val="42D93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3688125" y="4700050"/>
            <a:ext cx="57600" cy="85500"/>
          </a:xfrm>
          <a:prstGeom prst="ellipse">
            <a:avLst/>
          </a:prstGeom>
          <a:solidFill>
            <a:srgbClr val="42D93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0" name="Shape 280"/>
          <p:cNvCxnSpPr>
            <a:stCxn id="262" idx="3"/>
            <a:endCxn id="260" idx="1"/>
          </p:cNvCxnSpPr>
          <p:nvPr/>
        </p:nvCxnSpPr>
        <p:spPr>
          <a:xfrm>
            <a:off x="3939525" y="2824859"/>
            <a:ext cx="5120400" cy="200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1" name="Shape 281"/>
          <p:cNvCxnSpPr>
            <a:stCxn id="264" idx="3"/>
            <a:endCxn id="260" idx="1"/>
          </p:cNvCxnSpPr>
          <p:nvPr/>
        </p:nvCxnSpPr>
        <p:spPr>
          <a:xfrm>
            <a:off x="3939525" y="3838109"/>
            <a:ext cx="5120400" cy="98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2" name="Shape 282"/>
          <p:cNvCxnSpPr>
            <a:stCxn id="265" idx="3"/>
            <a:endCxn id="256" idx="1"/>
          </p:cNvCxnSpPr>
          <p:nvPr/>
        </p:nvCxnSpPr>
        <p:spPr>
          <a:xfrm rot="10800000" flipH="1">
            <a:off x="3939525" y="2828384"/>
            <a:ext cx="5120400" cy="189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3" name="Shape 283"/>
          <p:cNvCxnSpPr>
            <a:stCxn id="264" idx="3"/>
            <a:endCxn id="256" idx="1"/>
          </p:cNvCxnSpPr>
          <p:nvPr/>
        </p:nvCxnSpPr>
        <p:spPr>
          <a:xfrm rot="10800000" flipH="1">
            <a:off x="3939525" y="2828309"/>
            <a:ext cx="5120400" cy="100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4" name="Shape 284"/>
          <p:cNvCxnSpPr>
            <a:endCxn id="259" idx="1"/>
          </p:cNvCxnSpPr>
          <p:nvPr/>
        </p:nvCxnSpPr>
        <p:spPr>
          <a:xfrm>
            <a:off x="3939450" y="2818750"/>
            <a:ext cx="5120400" cy="150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85" name="Shape 285"/>
          <p:cNvSpPr txBox="1"/>
          <p:nvPr/>
        </p:nvSpPr>
        <p:spPr>
          <a:xfrm>
            <a:off x="1107450" y="5562650"/>
            <a:ext cx="9977100" cy="7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/>
              <a:t>Goal: </a:t>
            </a: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Benchmark and assess viability of nbdX (Pre-Spec NVMe over Fabrics)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851125" y="1318875"/>
            <a:ext cx="9153600" cy="5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300" b="1"/>
              <a:t>Data Center</a:t>
            </a:r>
          </a:p>
        </p:txBody>
      </p:sp>
      <p:sp>
        <p:nvSpPr>
          <p:cNvPr id="287" name="Shape 287"/>
          <p:cNvSpPr/>
          <p:nvPr/>
        </p:nvSpPr>
        <p:spPr>
          <a:xfrm>
            <a:off x="403649" y="2899244"/>
            <a:ext cx="1311875" cy="1302696"/>
          </a:xfrm>
          <a:prstGeom prst="cloud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/>
              <a:t>Internet</a:t>
            </a:r>
          </a:p>
        </p:txBody>
      </p:sp>
      <p:cxnSp>
        <p:nvCxnSpPr>
          <p:cNvPr id="288" name="Shape 288"/>
          <p:cNvCxnSpPr>
            <a:stCxn id="287" idx="0"/>
            <a:endCxn id="262" idx="0"/>
          </p:cNvCxnSpPr>
          <p:nvPr/>
        </p:nvCxnSpPr>
        <p:spPr>
          <a:xfrm rot="10800000" flipH="1">
            <a:off x="1714432" y="2543492"/>
            <a:ext cx="621000" cy="100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9" name="Shape 289"/>
          <p:cNvCxnSpPr>
            <a:stCxn id="287" idx="0"/>
            <a:endCxn id="264" idx="0"/>
          </p:cNvCxnSpPr>
          <p:nvPr/>
        </p:nvCxnSpPr>
        <p:spPr>
          <a:xfrm>
            <a:off x="1714432" y="3550592"/>
            <a:ext cx="621000" cy="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0" name="Shape 290"/>
          <p:cNvCxnSpPr>
            <a:stCxn id="287" idx="0"/>
            <a:endCxn id="265" idx="0"/>
          </p:cNvCxnSpPr>
          <p:nvPr/>
        </p:nvCxnSpPr>
        <p:spPr>
          <a:xfrm>
            <a:off x="1714432" y="3550592"/>
            <a:ext cx="621000" cy="894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1" name="Shape 291"/>
          <p:cNvSpPr txBox="1">
            <a:spLocks noGrp="1"/>
          </p:cNvSpPr>
          <p:nvPr>
            <p:ph type="title" idx="4294967295"/>
          </p:nvPr>
        </p:nvSpPr>
        <p:spPr>
          <a:xfrm>
            <a:off x="687150" y="212000"/>
            <a:ext cx="11274900" cy="89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Problem Statement</a:t>
            </a:r>
          </a:p>
        </p:txBody>
      </p:sp>
      <p:cxnSp>
        <p:nvCxnSpPr>
          <p:cNvPr id="292" name="Shape 292"/>
          <p:cNvCxnSpPr/>
          <p:nvPr/>
        </p:nvCxnSpPr>
        <p:spPr>
          <a:xfrm>
            <a:off x="741400" y="1050175"/>
            <a:ext cx="1079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Project Goals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1169575" y="2020175"/>
            <a:ext cx="9978000" cy="6132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</a:pPr>
            <a:r>
              <a:rPr lang="en-US" sz="2400"/>
              <a:t>  Assemble protocol stack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>
                <a:solidFill>
                  <a:schemeClr val="bg1"/>
                </a:solidFill>
              </a:rPr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4</a:t>
            </a:fld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1089325" y="2771375"/>
            <a:ext cx="100584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Fix stability issues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097275" y="3536975"/>
            <a:ext cx="100503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Build benchmarking suite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1097275" y="4302575"/>
            <a:ext cx="100503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Gather and analyze benchmarking results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>
                <a:solidFill>
                  <a:schemeClr val="bg1"/>
                </a:solidFill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5</a:t>
            </a:fld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1143000" y="0"/>
            <a:ext cx="6400800" cy="20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Calibri"/>
              <a:buNone/>
            </a:pPr>
            <a:endParaRPr sz="24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Calibri"/>
              <a:buNone/>
            </a:pPr>
            <a:r>
              <a:rPr lang="en-US" sz="2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Protocol Stack</a:t>
            </a:r>
          </a:p>
          <a:p>
            <a: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 txBox="1"/>
          <p:nvPr/>
        </p:nvSpPr>
        <p:spPr>
          <a:xfrm>
            <a:off x="4904675" y="807300"/>
            <a:ext cx="6293400" cy="94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Network block device over Accelio framework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Presented as a regular storage block device on the local system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Pre-specification version of NVMe over Fabrics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4904675" y="1993400"/>
            <a:ext cx="6293400" cy="94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Library for high-performance asynchronous IO using RDMA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Provides Zero-copy data delivery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Designed for multi-core CPUs and multi-threaded applications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4918950" y="3179500"/>
            <a:ext cx="6293400" cy="684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Remote Direct Memory Access (RDMA) is capable of allowing server to server data movement management with minimal CPU involvement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918950" y="4053650"/>
            <a:ext cx="6293400" cy="112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Provides a lossless connection on top of the Ethernet protocol by implementing 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the Data center bridging enhancements (DCB) to the Ethernet standard.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Bridges, converges, and controls the flow of multiple classes of 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traffic over an Ethernet network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4933200" y="5356025"/>
            <a:ext cx="6293400" cy="88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Hardware support for RDMA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Interconnect system for the I/O ports that supports 40Gb/s Ethernet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Mellanox OFED driver</a:t>
            </a:r>
          </a:p>
        </p:txBody>
      </p:sp>
      <p:cxnSp>
        <p:nvCxnSpPr>
          <p:cNvPr id="314" name="Shape 314"/>
          <p:cNvCxnSpPr/>
          <p:nvPr/>
        </p:nvCxnSpPr>
        <p:spPr>
          <a:xfrm>
            <a:off x="3572375" y="1279950"/>
            <a:ext cx="1332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5" name="Shape 315"/>
          <p:cNvCxnSpPr/>
          <p:nvPr/>
        </p:nvCxnSpPr>
        <p:spPr>
          <a:xfrm>
            <a:off x="3656975" y="2345425"/>
            <a:ext cx="1247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6" name="Shape 316"/>
          <p:cNvCxnSpPr/>
          <p:nvPr/>
        </p:nvCxnSpPr>
        <p:spPr>
          <a:xfrm>
            <a:off x="3656975" y="3429000"/>
            <a:ext cx="1247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7" name="Shape 317"/>
          <p:cNvCxnSpPr/>
          <p:nvPr/>
        </p:nvCxnSpPr>
        <p:spPr>
          <a:xfrm>
            <a:off x="3656975" y="4498400"/>
            <a:ext cx="1247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8" name="Shape 318"/>
          <p:cNvCxnSpPr/>
          <p:nvPr/>
        </p:nvCxnSpPr>
        <p:spPr>
          <a:xfrm>
            <a:off x="3656975" y="5560850"/>
            <a:ext cx="1247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650" y="1047750"/>
            <a:ext cx="33909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What is nbdX?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nbdX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/>
              <a:t>Network block device over Accelio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/>
              <a:t>Pre-specification release of NVMe Over Fabrics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/>
              <a:t>Built to utilize high speed network fabrics through Accelio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>
                <a:solidFill>
                  <a:srgbClr val="434343"/>
                </a:solidFill>
              </a:rPr>
              <a:t>Presents remote storage as locally attached storage 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Benefits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/>
              <a:t>Maximized performance for remote attached NVMe storage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/>
              <a:t>Minimized CPU utilization of the host system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>
                <a:solidFill>
                  <a:schemeClr val="bg1"/>
                </a:solidFill>
              </a:rPr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6</a:t>
            </a:fld>
            <a:endParaRPr lang="en-US" sz="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What is Accelio?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Accelio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/>
              <a:t>Open source, high-performance, acceleration library for fabrics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/>
              <a:t>Built to fully utilize high speed network fabrics and the protocols they support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Provides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/>
              <a:t>Designed for multi-core CPUs and multi-threaded applications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/>
              <a:t>Supports multiple network transport layers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Benefits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/>
              <a:t>High throughput and low CPU utilization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>
                <a:solidFill>
                  <a:schemeClr val="bg1"/>
                </a:solidFill>
              </a:rPr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7</a:t>
            </a:fld>
            <a:endParaRPr lang="en-US" sz="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500" dirty="0" smtClean="0"/>
              <a:t>8</a:t>
            </a:r>
            <a:endParaRPr lang="en-US" sz="1500" dirty="0"/>
          </a:p>
        </p:txBody>
      </p:sp>
      <p:sp>
        <p:nvSpPr>
          <p:cNvPr id="50" name="Shape 262"/>
          <p:cNvSpPr txBox="1"/>
          <p:nvPr/>
        </p:nvSpPr>
        <p:spPr>
          <a:xfrm>
            <a:off x="771075" y="667100"/>
            <a:ext cx="6400800" cy="20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Calibri"/>
              <a:buNone/>
            </a:pPr>
            <a:r>
              <a:rPr lang="en-US" sz="26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Benchmarking Suite</a:t>
            </a:r>
          </a:p>
          <a:p>
            <a:pPr marL="91440" lvl="0" indent="-91440" rtl="0">
              <a:spcBef>
                <a:spcPts val="400"/>
              </a:spcBef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Python automated framework</a:t>
            </a:r>
          </a:p>
          <a:p>
            <a:pPr marL="91440" marR="0" lvl="0" indent="-9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Python scripts for benchmarking tools</a:t>
            </a:r>
          </a:p>
          <a:p>
            <a:pPr marL="91440" marR="0" lvl="0" indent="-9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‘</a:t>
            </a:r>
            <a:r>
              <a:rPr lang="en-US" sz="20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Run_All</a:t>
            </a: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’ Bash script with error report handling</a:t>
            </a:r>
          </a:p>
          <a:p>
            <a:pPr marL="91440" marR="0" lvl="0" indent="-9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Results parsed and outputted to CSV format</a:t>
            </a:r>
          </a:p>
        </p:txBody>
      </p:sp>
      <p:sp>
        <p:nvSpPr>
          <p:cNvPr id="51" name="Shape 263"/>
          <p:cNvSpPr/>
          <p:nvPr/>
        </p:nvSpPr>
        <p:spPr>
          <a:xfrm>
            <a:off x="9447150" y="3228512"/>
            <a:ext cx="1311900" cy="8370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Custom Framework</a:t>
            </a:r>
          </a:p>
        </p:txBody>
      </p:sp>
      <p:sp>
        <p:nvSpPr>
          <p:cNvPr id="52" name="Shape 264"/>
          <p:cNvSpPr/>
          <p:nvPr/>
        </p:nvSpPr>
        <p:spPr>
          <a:xfrm>
            <a:off x="7020987" y="5293950"/>
            <a:ext cx="1421172" cy="837000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sp>
        <p:nvSpPr>
          <p:cNvPr id="53" name="Shape 265"/>
          <p:cNvSpPr/>
          <p:nvPr/>
        </p:nvSpPr>
        <p:spPr>
          <a:xfrm>
            <a:off x="8618912" y="1784487"/>
            <a:ext cx="1311900" cy="8370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I/O Benchmark</a:t>
            </a:r>
          </a:p>
        </p:txBody>
      </p:sp>
      <p:sp>
        <p:nvSpPr>
          <p:cNvPr id="54" name="Shape 266"/>
          <p:cNvSpPr/>
          <p:nvPr/>
        </p:nvSpPr>
        <p:spPr>
          <a:xfrm>
            <a:off x="10304675" y="1784487"/>
            <a:ext cx="1311900" cy="8370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Network Benchmark</a:t>
            </a:r>
          </a:p>
        </p:txBody>
      </p:sp>
      <p:sp>
        <p:nvSpPr>
          <p:cNvPr id="55" name="Shape 267"/>
          <p:cNvSpPr/>
          <p:nvPr/>
        </p:nvSpPr>
        <p:spPr>
          <a:xfrm>
            <a:off x="9387600" y="396262"/>
            <a:ext cx="1421100" cy="7812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 err="1">
                <a:latin typeface="Arial" pitchFamily="34" charset="0"/>
                <a:cs typeface="Arial" pitchFamily="34" charset="0"/>
              </a:rPr>
              <a:t>Run_All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Script</a:t>
            </a:r>
          </a:p>
        </p:txBody>
      </p:sp>
      <p:sp>
        <p:nvSpPr>
          <p:cNvPr id="56" name="Shape 268"/>
          <p:cNvSpPr/>
          <p:nvPr/>
        </p:nvSpPr>
        <p:spPr>
          <a:xfrm>
            <a:off x="6753912" y="2129500"/>
            <a:ext cx="1421172" cy="837000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Error Log</a:t>
            </a:r>
          </a:p>
        </p:txBody>
      </p:sp>
      <p:sp>
        <p:nvSpPr>
          <p:cNvPr id="57" name="Shape 269"/>
          <p:cNvSpPr/>
          <p:nvPr/>
        </p:nvSpPr>
        <p:spPr>
          <a:xfrm>
            <a:off x="7171875" y="3711712"/>
            <a:ext cx="752100" cy="837000"/>
          </a:xfrm>
          <a:prstGeom prst="flowChartMagneticDisk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 err="1">
                <a:latin typeface="Arial" pitchFamily="34" charset="0"/>
                <a:cs typeface="Arial" pitchFamily="34" charset="0"/>
              </a:rPr>
              <a:t>Git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Shape 270"/>
          <p:cNvCxnSpPr>
            <a:stCxn id="51" idx="2"/>
            <a:endCxn id="52" idx="3"/>
          </p:cNvCxnSpPr>
          <p:nvPr/>
        </p:nvCxnSpPr>
        <p:spPr>
          <a:xfrm rot="5400000">
            <a:off x="8449200" y="4058612"/>
            <a:ext cx="1647000" cy="16608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" name="Shape 271"/>
          <p:cNvCxnSpPr>
            <a:stCxn id="57" idx="3"/>
            <a:endCxn id="52" idx="0"/>
          </p:cNvCxnSpPr>
          <p:nvPr/>
        </p:nvCxnSpPr>
        <p:spPr>
          <a:xfrm>
            <a:off x="7547925" y="4548712"/>
            <a:ext cx="281400" cy="74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60" name="Shape 272"/>
          <p:cNvCxnSpPr>
            <a:stCxn id="55" idx="2"/>
            <a:endCxn id="54" idx="0"/>
          </p:cNvCxnSpPr>
          <p:nvPr/>
        </p:nvCxnSpPr>
        <p:spPr>
          <a:xfrm>
            <a:off x="10098150" y="1177462"/>
            <a:ext cx="8625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" name="Shape 273"/>
          <p:cNvCxnSpPr>
            <a:stCxn id="55" idx="2"/>
            <a:endCxn id="53" idx="0"/>
          </p:cNvCxnSpPr>
          <p:nvPr/>
        </p:nvCxnSpPr>
        <p:spPr>
          <a:xfrm flipH="1">
            <a:off x="9274950" y="1177462"/>
            <a:ext cx="8232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74"/>
          <p:cNvCxnSpPr>
            <a:stCxn id="54" idx="2"/>
            <a:endCxn id="51" idx="0"/>
          </p:cNvCxnSpPr>
          <p:nvPr/>
        </p:nvCxnSpPr>
        <p:spPr>
          <a:xfrm flipH="1">
            <a:off x="10103225" y="2621487"/>
            <a:ext cx="8574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" name="Shape 275"/>
          <p:cNvCxnSpPr>
            <a:stCxn id="55" idx="1"/>
            <a:endCxn id="56" idx="0"/>
          </p:cNvCxnSpPr>
          <p:nvPr/>
        </p:nvCxnSpPr>
        <p:spPr>
          <a:xfrm flipH="1">
            <a:off x="7562400" y="786862"/>
            <a:ext cx="1825200" cy="13425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276"/>
          <p:cNvCxnSpPr>
            <a:stCxn id="53" idx="2"/>
            <a:endCxn id="51" idx="0"/>
          </p:cNvCxnSpPr>
          <p:nvPr/>
        </p:nvCxnSpPr>
        <p:spPr>
          <a:xfrm>
            <a:off x="9274862" y="2621487"/>
            <a:ext cx="8283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77"/>
          <p:cNvCxnSpPr>
            <a:stCxn id="56" idx="2"/>
            <a:endCxn id="57" idx="1"/>
          </p:cNvCxnSpPr>
          <p:nvPr/>
        </p:nvCxnSpPr>
        <p:spPr>
          <a:xfrm>
            <a:off x="7365674" y="2934803"/>
            <a:ext cx="182400" cy="777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Shape 279"/>
          <p:cNvSpPr/>
          <p:nvPr/>
        </p:nvSpPr>
        <p:spPr>
          <a:xfrm>
            <a:off x="4384825" y="3559775"/>
            <a:ext cx="974400" cy="11409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Reports/Graphs</a:t>
            </a:r>
          </a:p>
        </p:txBody>
      </p:sp>
      <p:cxnSp>
        <p:nvCxnSpPr>
          <p:cNvPr id="68" name="Shape 280"/>
          <p:cNvCxnSpPr>
            <a:stCxn id="57" idx="2"/>
            <a:endCxn id="67" idx="3"/>
          </p:cNvCxnSpPr>
          <p:nvPr/>
        </p:nvCxnSpPr>
        <p:spPr>
          <a:xfrm rot="10800000">
            <a:off x="5359275" y="4130212"/>
            <a:ext cx="1812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xmlns="" val="137121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9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hape 363"/>
          <p:cNvSpPr txBox="1"/>
          <p:nvPr/>
        </p:nvSpPr>
        <p:spPr>
          <a:xfrm>
            <a:off x="38700" y="5780150"/>
            <a:ext cx="11962200" cy="7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On large block sizes, nbdX performed close to our maximum measured link speed (37 Gb/s) </a:t>
            </a:r>
          </a:p>
        </p:txBody>
      </p:sp>
      <p:pic>
        <p:nvPicPr>
          <p:cNvPr id="5" name="Shape 3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46775" y="414150"/>
            <a:ext cx="9119300" cy="5244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2605434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racl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FF0000"/>
      </a:accent1>
      <a:accent2>
        <a:srgbClr val="8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Oracl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FF0000"/>
      </a:accent1>
      <a:accent2>
        <a:srgbClr val="8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Retrospect">
  <a:themeElements>
    <a:clrScheme name="Oracl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FF0000"/>
      </a:accent1>
      <a:accent2>
        <a:srgbClr val="8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02006FA4-1611-4B07-AF7F-85CF6D20EB3E}"/>
    </a:ext>
  </a:extLst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acl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FF0000"/>
    </a:accent1>
    <a:accent2>
      <a:srgbClr val="800000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671</Words>
  <PresentationFormat>Custom</PresentationFormat>
  <Paragraphs>150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Retrospect</vt:lpstr>
      <vt:lpstr>Retrospect</vt:lpstr>
      <vt:lpstr>1_Retrospect</vt:lpstr>
      <vt:lpstr>NVMe Over Fabrics   Senior Design Project  June 3, 2016</vt:lpstr>
      <vt:lpstr>Problem Statement</vt:lpstr>
      <vt:lpstr>Problem Statement</vt:lpstr>
      <vt:lpstr>Project Goals</vt:lpstr>
      <vt:lpstr>Slide 5</vt:lpstr>
      <vt:lpstr>What is nbdX?</vt:lpstr>
      <vt:lpstr>What is Accelio?</vt:lpstr>
      <vt:lpstr>Slide 8</vt:lpstr>
      <vt:lpstr>Slide 9</vt:lpstr>
      <vt:lpstr>Slide 10</vt:lpstr>
      <vt:lpstr>Slide 11</vt:lpstr>
      <vt:lpstr>Slide 12</vt:lpstr>
      <vt:lpstr>Slide 13</vt:lpstr>
      <vt:lpstr>Slide 14</vt:lpstr>
      <vt:lpstr>Summary</vt:lpstr>
      <vt:lpstr>Conclusion</vt:lpstr>
      <vt:lpstr>Thanks 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NVMe Over Fabrics   Senior Design Project  June 3, 2016</dc:title>
  <dc:creator>Alice</dc:creator>
  <cp:lastModifiedBy>Alice</cp:lastModifiedBy>
  <cp:revision>8</cp:revision>
  <dcterms:modified xsi:type="dcterms:W3CDTF">2016-06-03T17:54:44Z</dcterms:modified>
</cp:coreProperties>
</file>