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2232" y="-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4000"/>
            </a:pPr>
            <a:r>
              <a:rPr lang="en-US" sz="4000"/>
              <a:t>IOPS</a:t>
            </a:r>
          </a:p>
        </c:rich>
      </c:tx>
      <c:layout>
        <c:manualLayout>
          <c:xMode val="edge"/>
          <c:yMode val="edge"/>
          <c:x val="0.47233101233903202"/>
          <c:y val="8.9531680440771297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Graphs!$N$3</c:f>
              <c:strCache>
                <c:ptCount val="1"/>
                <c:pt idx="0">
                  <c:v>1 IO Depth</c:v>
                </c:pt>
              </c:strCache>
            </c:strRef>
          </c:tx>
          <c:invertIfNegative val="0"/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Graphs!$O$3:$R$3</c:f>
              <c:numCache>
                <c:formatCode>General</c:formatCode>
                <c:ptCount val="4"/>
                <c:pt idx="0">
                  <c:v>10240</c:v>
                </c:pt>
                <c:pt idx="1">
                  <c:v>9962</c:v>
                </c:pt>
                <c:pt idx="2">
                  <c:v>9726</c:v>
                </c:pt>
                <c:pt idx="3">
                  <c:v>8221</c:v>
                </c:pt>
              </c:numCache>
            </c:numRef>
          </c:val>
        </c:ser>
        <c:ser>
          <c:idx val="1"/>
          <c:order val="1"/>
          <c:tx>
            <c:strRef>
              <c:f>Graphs!$N$4</c:f>
              <c:strCache>
                <c:ptCount val="1"/>
                <c:pt idx="0">
                  <c:v>32 IO Depth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Graphs!$O$4:$R$4</c:f>
              <c:numCache>
                <c:formatCode>General</c:formatCode>
                <c:ptCount val="4"/>
                <c:pt idx="0">
                  <c:v>268537</c:v>
                </c:pt>
                <c:pt idx="1">
                  <c:v>94786</c:v>
                </c:pt>
                <c:pt idx="2">
                  <c:v>62302</c:v>
                </c:pt>
                <c:pt idx="3">
                  <c:v>34687</c:v>
                </c:pt>
              </c:numCache>
            </c:numRef>
          </c:val>
        </c:ser>
        <c:ser>
          <c:idx val="2"/>
          <c:order val="2"/>
          <c:tx>
            <c:strRef>
              <c:f>Graphs!$N$5</c:f>
              <c:strCache>
                <c:ptCount val="1"/>
                <c:pt idx="0">
                  <c:v>64 IO Depth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Graphs!$O$5:$R$5</c:f>
              <c:numCache>
                <c:formatCode>General</c:formatCode>
                <c:ptCount val="4"/>
                <c:pt idx="0">
                  <c:v>297702</c:v>
                </c:pt>
                <c:pt idx="1">
                  <c:v>128480</c:v>
                </c:pt>
                <c:pt idx="2">
                  <c:v>64880</c:v>
                </c:pt>
                <c:pt idx="3">
                  <c:v>35200</c:v>
                </c:pt>
              </c:numCache>
            </c:numRef>
          </c:val>
        </c:ser>
        <c:ser>
          <c:idx val="3"/>
          <c:order val="3"/>
          <c:tx>
            <c:strRef>
              <c:f>Graphs!$N$6</c:f>
              <c:strCache>
                <c:ptCount val="1"/>
                <c:pt idx="0">
                  <c:v>128 IO Depth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Graphs!$O$6:$R$6</c:f>
              <c:numCache>
                <c:formatCode>General</c:formatCode>
                <c:ptCount val="4"/>
                <c:pt idx="0">
                  <c:v>264118</c:v>
                </c:pt>
                <c:pt idx="1">
                  <c:v>129275</c:v>
                </c:pt>
                <c:pt idx="2">
                  <c:v>69481</c:v>
                </c:pt>
                <c:pt idx="3">
                  <c:v>35209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32064"/>
        <c:axId val="44628608"/>
      </c:barChart>
      <c:catAx>
        <c:axId val="44232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44628608"/>
        <c:crosses val="autoZero"/>
        <c:auto val="1"/>
        <c:lblAlgn val="ctr"/>
        <c:lblOffset val="100"/>
        <c:noMultiLvlLbl val="0"/>
      </c:catAx>
      <c:valAx>
        <c:axId val="44628608"/>
        <c:scaling>
          <c:orientation val="minMax"/>
          <c:max val="33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dirty="0"/>
                  <a:t>IOPS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442320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4000"/>
            </a:pPr>
            <a:r>
              <a:rPr lang="en-US" sz="4000" dirty="0"/>
              <a:t>Bandwidth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Graphs!$B$3</c:f>
              <c:strCache>
                <c:ptCount val="1"/>
                <c:pt idx="0">
                  <c:v>1 IO Depth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Graphs!$C$3:$F$3</c:f>
              <c:numCache>
                <c:formatCode>General</c:formatCode>
                <c:ptCount val="4"/>
                <c:pt idx="0">
                  <c:v>0.32768800000000009</c:v>
                </c:pt>
                <c:pt idx="1">
                  <c:v>2.5503999999999998</c:v>
                </c:pt>
                <c:pt idx="2">
                  <c:v>4.9801839999999986</c:v>
                </c:pt>
                <c:pt idx="3">
                  <c:v>8.4189679999999996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Graphs!$B$4</c:f>
              <c:strCache>
                <c:ptCount val="1"/>
                <c:pt idx="0">
                  <c:v>32 IO Depth</c:v>
                </c:pt>
              </c:strCache>
            </c:strRef>
          </c:tx>
          <c:spPr>
            <a:ln w="76200">
              <a:solidFill>
                <a:srgbClr val="92D050"/>
              </a:solidFill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Graphs!$C$4:$F$4</c:f>
              <c:numCache>
                <c:formatCode>General</c:formatCode>
                <c:ptCount val="4"/>
                <c:pt idx="0">
                  <c:v>8.5931840000000008</c:v>
                </c:pt>
                <c:pt idx="1">
                  <c:v>24.265447999999985</c:v>
                </c:pt>
                <c:pt idx="2">
                  <c:v>31.898791999999986</c:v>
                </c:pt>
                <c:pt idx="3">
                  <c:v>35.520056000000011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Graphs!$B$5</c:f>
              <c:strCache>
                <c:ptCount val="1"/>
                <c:pt idx="0">
                  <c:v>64 IO Depth</c:v>
                </c:pt>
              </c:strCache>
            </c:strRef>
          </c:tx>
          <c:spPr>
            <a:ln w="76200">
              <a:solidFill>
                <a:srgbClr val="FF6600"/>
              </a:solidFill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Graphs!$C$5:$F$5</c:f>
              <c:numCache>
                <c:formatCode>General</c:formatCode>
                <c:ptCount val="4"/>
                <c:pt idx="0">
                  <c:v>9.5264880000000023</c:v>
                </c:pt>
                <c:pt idx="1">
                  <c:v>32.891072000000001</c:v>
                </c:pt>
                <c:pt idx="2">
                  <c:v>33.219000000000001</c:v>
                </c:pt>
                <c:pt idx="3">
                  <c:v>36.044879999999999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Graphs!$B$6</c:f>
              <c:strCache>
                <c:ptCount val="1"/>
                <c:pt idx="0">
                  <c:v>128 IO Depth</c:v>
                </c:pt>
              </c:strCache>
            </c:strRef>
          </c:tx>
          <c:spPr>
            <a:ln w="76200">
              <a:solidFill>
                <a:srgbClr val="FFFFFF">
                  <a:lumMod val="65000"/>
                </a:srgbClr>
              </a:solidFill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Graphs!$C$6:$F$6</c:f>
              <c:numCache>
                <c:formatCode>General</c:formatCode>
                <c:ptCount val="4"/>
                <c:pt idx="0">
                  <c:v>8.4517840000000053</c:v>
                </c:pt>
                <c:pt idx="1">
                  <c:v>33.094576000000011</c:v>
                </c:pt>
                <c:pt idx="2">
                  <c:v>35.574704000000004</c:v>
                </c:pt>
                <c:pt idx="3">
                  <c:v>36.05424799999998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Graphs!$B$7</c:f>
              <c:strCache>
                <c:ptCount val="1"/>
                <c:pt idx="0">
                  <c:v>Link Speed</c:v>
                </c:pt>
              </c:strCache>
            </c:strRef>
          </c:tx>
          <c:spPr>
            <a:ln w="76200">
              <a:solidFill>
                <a:srgbClr val="000000"/>
              </a:solidFill>
              <a:prstDash val="dash"/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Graphs!$C$7:$F$7</c:f>
              <c:numCache>
                <c:formatCode>General</c:formatCode>
                <c:ptCount val="4"/>
                <c:pt idx="0">
                  <c:v>37</c:v>
                </c:pt>
                <c:pt idx="1">
                  <c:v>37</c:v>
                </c:pt>
                <c:pt idx="2">
                  <c:v>37</c:v>
                </c:pt>
                <c:pt idx="3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06944"/>
        <c:axId val="45508480"/>
      </c:lineChart>
      <c:catAx>
        <c:axId val="4550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45508480"/>
        <c:crosses val="autoZero"/>
        <c:auto val="1"/>
        <c:lblAlgn val="ctr"/>
        <c:lblOffset val="100"/>
        <c:noMultiLvlLbl val="0"/>
      </c:catAx>
      <c:valAx>
        <c:axId val="45508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dirty="0"/>
                  <a:t>Read</a:t>
                </a:r>
                <a:r>
                  <a:rPr lang="en-US" sz="3200" baseline="0" dirty="0"/>
                  <a:t> Bandwidth (in </a:t>
                </a:r>
                <a:r>
                  <a:rPr lang="en-US" sz="3200" baseline="0" dirty="0" err="1"/>
                  <a:t>Gb</a:t>
                </a:r>
                <a:r>
                  <a:rPr lang="en-US" sz="3200" baseline="0" dirty="0"/>
                  <a:t>/s)</a:t>
                </a:r>
                <a:endParaRPr lang="en-US" sz="3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455069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4000"/>
            </a:pPr>
            <a:r>
              <a:rPr lang="en-US" sz="4000"/>
              <a:t>Latency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Graphs!$N$37</c:f>
              <c:strCache>
                <c:ptCount val="1"/>
                <c:pt idx="0">
                  <c:v>1 IO Depth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Graphs!$O$37:$R$37</c:f>
              <c:numCache>
                <c:formatCode>General</c:formatCode>
                <c:ptCount val="4"/>
                <c:pt idx="0">
                  <c:v>387.72349800000001</c:v>
                </c:pt>
                <c:pt idx="1">
                  <c:v>398.72160400000001</c:v>
                </c:pt>
                <c:pt idx="2">
                  <c:v>408.24832700000002</c:v>
                </c:pt>
                <c:pt idx="3">
                  <c:v>483.15613000000002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Graphs!$N$38</c:f>
              <c:strCache>
                <c:ptCount val="1"/>
                <c:pt idx="0">
                  <c:v>32 IO Depth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Graphs!$O$38:$R$38</c:f>
              <c:numCache>
                <c:formatCode>General</c:formatCode>
                <c:ptCount val="4"/>
                <c:pt idx="0">
                  <c:v>476.11998299999999</c:v>
                </c:pt>
                <c:pt idx="1">
                  <c:v>1349.8129739999999</c:v>
                </c:pt>
                <c:pt idx="2">
                  <c:v>2053.7391579999999</c:v>
                </c:pt>
                <c:pt idx="3">
                  <c:v>3687.8857389999998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Graphs!$N$39</c:f>
              <c:strCache>
                <c:ptCount val="1"/>
                <c:pt idx="0">
                  <c:v>64 IO Depth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Graphs!$O$39:$R$39</c:f>
              <c:numCache>
                <c:formatCode>General</c:formatCode>
                <c:ptCount val="4"/>
                <c:pt idx="0">
                  <c:v>859.33318299999996</c:v>
                </c:pt>
                <c:pt idx="1">
                  <c:v>1991.5095550000001</c:v>
                </c:pt>
                <c:pt idx="2">
                  <c:v>3943.362658</c:v>
                </c:pt>
                <c:pt idx="3">
                  <c:v>7269.1727279999996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Graphs!$N$40</c:f>
              <c:strCache>
                <c:ptCount val="1"/>
                <c:pt idx="0">
                  <c:v>128 IO Depth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Graphs!$O$40:$R$40</c:f>
              <c:numCache>
                <c:formatCode>General</c:formatCode>
                <c:ptCount val="4"/>
                <c:pt idx="0">
                  <c:v>1937.5683750000001</c:v>
                </c:pt>
                <c:pt idx="1">
                  <c:v>3958.7059749999999</c:v>
                </c:pt>
                <c:pt idx="2">
                  <c:v>7364.4767449999999</c:v>
                </c:pt>
                <c:pt idx="3">
                  <c:v>14528.414701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10048"/>
        <c:axId val="82599296"/>
      </c:lineChart>
      <c:catAx>
        <c:axId val="79010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82599296"/>
        <c:crosses val="autoZero"/>
        <c:auto val="1"/>
        <c:lblAlgn val="ctr"/>
        <c:lblOffset val="100"/>
        <c:noMultiLvlLbl val="0"/>
      </c:catAx>
      <c:valAx>
        <c:axId val="82599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dirty="0"/>
                  <a:t>Read Latency </a:t>
                </a:r>
                <a:r>
                  <a:rPr lang="en-US" sz="3200" dirty="0" err="1"/>
                  <a:t>Avg</a:t>
                </a:r>
                <a:r>
                  <a:rPr lang="en-US" sz="3200" dirty="0"/>
                  <a:t> (</a:t>
                </a:r>
                <a:r>
                  <a:rPr lang="el-GR" sz="3200" dirty="0">
                    <a:latin typeface="+mn-lt"/>
                    <a:cs typeface="Arial"/>
                  </a:rPr>
                  <a:t>μ</a:t>
                </a:r>
                <a:r>
                  <a:rPr lang="en-US" sz="3200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79010048"/>
        <c:crosses val="autoZero"/>
        <c:crossBetween val="between"/>
        <c:dispUnits>
          <c:builtInUnit val="thousands"/>
        </c:dispUnits>
      </c:valAx>
    </c:plotArea>
    <c:legend>
      <c:legendPos val="r"/>
      <c:layout/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691114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The </a:t>
            </a:r>
            <a:r>
              <a:rPr lang="en-US" sz="3200" dirty="0"/>
              <a:t>objectives of this project are to assemble and benchmark a functional RDMA </a:t>
            </a:r>
            <a:r>
              <a:rPr lang="en-US" sz="3200" dirty="0" smtClean="0"/>
              <a:t>based network </a:t>
            </a:r>
            <a:r>
              <a:rPr lang="en-US" sz="3200" dirty="0"/>
              <a:t>protocol stack for implementing </a:t>
            </a:r>
            <a:r>
              <a:rPr lang="en-US" sz="3200" dirty="0" err="1"/>
              <a:t>NVMe</a:t>
            </a:r>
            <a:r>
              <a:rPr lang="en-US" sz="3200" dirty="0"/>
              <a:t> over Fabrics. </a:t>
            </a:r>
            <a:r>
              <a:rPr lang="en-US" sz="3200" dirty="0" err="1"/>
              <a:t>NVMe</a:t>
            </a:r>
            <a:r>
              <a:rPr lang="en-US" sz="3200" dirty="0"/>
              <a:t> over Fabrics is a standardized solution for efficient access to fabric attached non-volatile </a:t>
            </a:r>
            <a:r>
              <a:rPr lang="en-US" sz="3200" dirty="0" smtClean="0"/>
              <a:t>memory</a:t>
            </a:r>
            <a:r>
              <a:rPr lang="en-US" sz="3200" dirty="0"/>
              <a:t> </a:t>
            </a:r>
            <a:r>
              <a:rPr lang="en-US" sz="3200" dirty="0" smtClean="0"/>
              <a:t>[1]. </a:t>
            </a:r>
            <a:r>
              <a:rPr lang="en-US" sz="3200" dirty="0"/>
              <a:t>The stack provides high throughput transfers with low CPU utilization to be ported to Hewlett Packard Enterprise’s 3Par storage systems. To benchmark the servers, we created a custom test suite that determined read and write performance. From the results, we conclude this will eliminate the network stack as a bottleneck in accessing remote </a:t>
            </a:r>
            <a:r>
              <a:rPr lang="en-US" sz="3200" dirty="0" err="1"/>
              <a:t>NVMe</a:t>
            </a:r>
            <a:r>
              <a:rPr lang="en-US" sz="3200" dirty="0"/>
              <a:t> storage.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99293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5" y="1326524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Functional Protocol Stack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601515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Results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601515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Testing Methodology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6866686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Test suite</a:t>
            </a:r>
            <a:r>
              <a:rPr lang="en-US" sz="3200" dirty="0" smtClean="0"/>
              <a:t>:</a:t>
            </a:r>
          </a:p>
          <a:p>
            <a:pPr fontAlgn="base"/>
            <a:r>
              <a:rPr lang="en-US" sz="3200" dirty="0" smtClean="0"/>
              <a:t>FIO and the </a:t>
            </a:r>
            <a:r>
              <a:rPr lang="en-US" sz="3200" dirty="0" err="1" smtClean="0"/>
              <a:t>ib_send</a:t>
            </a:r>
            <a:r>
              <a:rPr lang="en-US" sz="3200" dirty="0" smtClean="0"/>
              <a:t>_* family of commands run by Python benchmarking framework</a:t>
            </a:r>
          </a:p>
          <a:p>
            <a:pPr fontAlgn="base"/>
            <a:r>
              <a:rPr lang="en-US" sz="3200" dirty="0" smtClean="0"/>
              <a:t>Data results were automatically parsed and output to CSV files, allowing for easy graph creation.</a:t>
            </a:r>
          </a:p>
          <a:p>
            <a:pPr fontAlgn="base"/>
            <a:r>
              <a:rPr lang="en-US" sz="3200" dirty="0" smtClean="0"/>
              <a:t>FIO was used to test </a:t>
            </a:r>
            <a:r>
              <a:rPr lang="en-US" sz="3200" dirty="0" err="1" smtClean="0"/>
              <a:t>nbdX</a:t>
            </a:r>
            <a:r>
              <a:rPr lang="en-US" sz="3200" dirty="0" smtClean="0"/>
              <a:t> and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sequential and random read/write speeds, collected in the form of IOPS, bandwidth, and transfer latency.</a:t>
            </a:r>
          </a:p>
          <a:p>
            <a:pPr fontAlgn="base"/>
            <a:r>
              <a:rPr lang="en-US" sz="3200" dirty="0" smtClean="0"/>
              <a:t>A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was used on the server to emulate a fast storage device because we did not have access to a suitable </a:t>
            </a:r>
            <a:r>
              <a:rPr lang="en-US" sz="3200" dirty="0" err="1" smtClean="0"/>
              <a:t>NVMe</a:t>
            </a:r>
            <a:r>
              <a:rPr lang="en-US" sz="3200" dirty="0" smtClean="0"/>
              <a:t> SSD.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Data gathered:</a:t>
            </a:r>
            <a:endParaRPr lang="en-US" sz="3200" dirty="0" smtClean="0"/>
          </a:p>
          <a:p>
            <a:pPr fontAlgn="base"/>
            <a:r>
              <a:rPr lang="en-US" sz="3200" dirty="0" smtClean="0"/>
              <a:t>Bandwidth/Latency of </a:t>
            </a:r>
            <a:r>
              <a:rPr lang="en-US" sz="3200" dirty="0" err="1" smtClean="0"/>
              <a:t>RoCE</a:t>
            </a:r>
            <a:r>
              <a:rPr lang="en-US" sz="3200" dirty="0" smtClean="0"/>
              <a:t> connection</a:t>
            </a:r>
          </a:p>
          <a:p>
            <a:pPr fontAlgn="base"/>
            <a:r>
              <a:rPr lang="en-US" sz="3200" dirty="0" smtClean="0"/>
              <a:t>Bandwidth/Latency/IOPS of </a:t>
            </a:r>
            <a:r>
              <a:rPr lang="en-US" sz="3200" dirty="0" err="1" smtClean="0"/>
              <a:t>nbdX</a:t>
            </a:r>
            <a:r>
              <a:rPr lang="en-US" sz="3200" dirty="0" smtClean="0"/>
              <a:t> device and local </a:t>
            </a:r>
            <a:r>
              <a:rPr lang="en-US" sz="3200" dirty="0" err="1" smtClean="0"/>
              <a:t>ramdisk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 smtClean="0"/>
              <a:t>NVMe</a:t>
            </a:r>
            <a:r>
              <a:rPr lang="en-US" dirty="0" smtClean="0"/>
              <a:t> Over Fabrics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John </a:t>
            </a:r>
            <a:r>
              <a:rPr lang="en-US" dirty="0" err="1" smtClean="0"/>
              <a:t>Gemignani</a:t>
            </a:r>
            <a:r>
              <a:rPr lang="en-US" dirty="0" smtClean="0"/>
              <a:t>, Coy Humphrey, Eric </a:t>
            </a:r>
            <a:r>
              <a:rPr lang="en-US" dirty="0" err="1" smtClean="0"/>
              <a:t>Litvinsky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Jayden Navarro, Alice Yu, Kevin Cheng⃰</a:t>
            </a:r>
            <a:endParaRPr lang="en-US" dirty="0"/>
          </a:p>
        </p:txBody>
      </p:sp>
      <p:pic>
        <p:nvPicPr>
          <p:cNvPr id="2056" name="Picture 8" descr="http://microplus.com.mx/wp-content/uploads/2015/11/asociados_hp-enterprise.png"/>
          <p:cNvPicPr>
            <a:picLocks noChangeAspect="1" noChangeArrowheads="1"/>
          </p:cNvPicPr>
          <p:nvPr/>
        </p:nvPicPr>
        <p:blipFill>
          <a:blip r:embed="rId3"/>
          <a:srcRect t="21532" b="23526"/>
          <a:stretch>
            <a:fillRect/>
          </a:stretch>
        </p:blipFill>
        <p:spPr bwMode="auto">
          <a:xfrm>
            <a:off x="33207157" y="673773"/>
            <a:ext cx="8863431" cy="3561348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 bwMode="ltGray">
          <a:xfrm>
            <a:off x="1114426" y="1449704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nbdX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Down Arrow 57"/>
          <p:cNvSpPr/>
          <p:nvPr/>
        </p:nvSpPr>
        <p:spPr bwMode="ltGray">
          <a:xfrm>
            <a:off x="971551" y="1615440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ltGray">
          <a:xfrm>
            <a:off x="1123951" y="1849754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Accelio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1133476" y="2204084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1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RoCE</a:t>
            </a: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 v2 (RDMA over Converged Ethernet)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1143001" y="2510789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Converged Ethernet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1152526" y="29670375"/>
            <a:ext cx="9572624" cy="771525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HP FDR Ethernet Card/</a:t>
            </a:r>
            <a:r>
              <a:rPr lang="en-US" sz="31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 QSFP+ Interface</a:t>
            </a:r>
          </a:p>
        </p:txBody>
      </p:sp>
      <p:sp>
        <p:nvSpPr>
          <p:cNvPr id="73" name="Down Arrow 72"/>
          <p:cNvSpPr/>
          <p:nvPr/>
        </p:nvSpPr>
        <p:spPr bwMode="ltGray">
          <a:xfrm>
            <a:off x="1009651" y="19916775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Down Arrow 73"/>
          <p:cNvSpPr/>
          <p:nvPr/>
        </p:nvSpPr>
        <p:spPr bwMode="ltGray">
          <a:xfrm>
            <a:off x="990601" y="23307675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 bwMode="ltGray">
          <a:xfrm>
            <a:off x="1000126" y="2693670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Shape 34"/>
          <p:cNvSpPr txBox="1">
            <a:spLocks noGrp="1"/>
          </p:cNvSpPr>
          <p:nvPr>
            <p:ph type="body" idx="7"/>
          </p:nvPr>
        </p:nvSpPr>
        <p:spPr>
          <a:xfrm>
            <a:off x="32694565" y="24360240"/>
            <a:ext cx="10510835" cy="43004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We would like to thank:</a:t>
            </a:r>
          </a:p>
          <a:p>
            <a:pPr fontAlgn="base"/>
            <a:r>
              <a:rPr lang="en-US" sz="3200" dirty="0" smtClean="0"/>
              <a:t>Samuel </a:t>
            </a:r>
            <a:r>
              <a:rPr lang="en-US" sz="3200" dirty="0" err="1" smtClean="0"/>
              <a:t>Fineberg</a:t>
            </a:r>
            <a:r>
              <a:rPr lang="en-US" sz="3200" dirty="0" smtClean="0"/>
              <a:t>, Ph.D., Distinguished Technologist, Storage Chief Technologist Office at Hewlett Packard Enterprise</a:t>
            </a:r>
          </a:p>
          <a:p>
            <a:pPr fontAlgn="base"/>
            <a:r>
              <a:rPr lang="en-US" sz="3200" dirty="0" smtClean="0"/>
              <a:t>Dr. Linda Werner, Ph.D., Faculty Advisor, UCSC</a:t>
            </a:r>
          </a:p>
          <a:p>
            <a:pPr fontAlgn="base"/>
            <a:r>
              <a:rPr lang="en-US" sz="3200" dirty="0" smtClean="0"/>
              <a:t>Daniel </a:t>
            </a:r>
            <a:r>
              <a:rPr lang="en-US" sz="3200" dirty="0" err="1" smtClean="0"/>
              <a:t>Fava</a:t>
            </a:r>
            <a:r>
              <a:rPr lang="en-US" sz="3200" dirty="0" smtClean="0"/>
              <a:t>, Graduate Teaching Assistant, UCSC</a:t>
            </a:r>
          </a:p>
          <a:p>
            <a:pPr fontAlgn="base"/>
            <a:r>
              <a:rPr lang="en-US" sz="3200" dirty="0" smtClean="0"/>
              <a:t>Hewlett Packard Enterprise for the hardware and support provided</a:t>
            </a:r>
            <a:br>
              <a:rPr lang="en-US" sz="3200" dirty="0" smtClean="0"/>
            </a:br>
            <a:r>
              <a:rPr lang="en-US" sz="3200" dirty="0" smtClean="0"/>
              <a:t>⃰  Participated in the first half of the project</a:t>
            </a:r>
            <a:endParaRPr lang="en-US" sz="3200" dirty="0"/>
          </a:p>
        </p:txBody>
      </p:sp>
      <p:sp>
        <p:nvSpPr>
          <p:cNvPr id="48" name="Shape 35"/>
          <p:cNvSpPr txBox="1">
            <a:spLocks noGrp="1"/>
          </p:cNvSpPr>
          <p:nvPr>
            <p:ph type="body" idx="8"/>
          </p:nvPr>
        </p:nvSpPr>
        <p:spPr>
          <a:xfrm>
            <a:off x="32751715" y="23402925"/>
            <a:ext cx="10453685" cy="131444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49" name="Shape 40"/>
          <p:cNvSpPr txBox="1">
            <a:spLocks noGrp="1"/>
          </p:cNvSpPr>
          <p:nvPr>
            <p:ph type="body" idx="16"/>
          </p:nvPr>
        </p:nvSpPr>
        <p:spPr>
          <a:xfrm>
            <a:off x="32712600" y="14340888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50" name="Shape 41"/>
          <p:cNvSpPr txBox="1">
            <a:spLocks noGrp="1"/>
          </p:cNvSpPr>
          <p:nvPr>
            <p:ph type="body" idx="17"/>
          </p:nvPr>
        </p:nvSpPr>
        <p:spPr>
          <a:xfrm>
            <a:off x="32712600" y="15198886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   Through our benchmarking, we have found that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technology was able to perform well compared to a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in terms of IOPS, </a:t>
            </a:r>
            <a:br>
              <a:rPr lang="en-US" sz="3200" dirty="0" smtClean="0"/>
            </a:br>
            <a:r>
              <a:rPr lang="en-US" sz="3200" dirty="0" smtClean="0"/>
              <a:t>throughput, and latency. In terms of overall use, we found </a:t>
            </a:r>
            <a:r>
              <a:rPr lang="en-US" sz="3200" dirty="0" err="1" smtClean="0"/>
              <a:t>nbdX</a:t>
            </a:r>
            <a:r>
              <a:rPr lang="en-US" sz="3200" dirty="0" smtClean="0"/>
              <a:t> to suffer from many of the pitfalls that are commonly seen in emerging technologies, such as stability issues and a lack of edge case handling. A new driver is due to be released in the coming months by the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 Consortium, and is foreseen to replace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software. The new driver is expected to improve the reliability of the technology. With increased stability from the new driver;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supported networks should benefit from lower CPU utilization, faster data transfers, and lower latency compared to their non-RDMA equivalent infrastructures.</a:t>
            </a:r>
          </a:p>
        </p:txBody>
      </p:sp>
      <p:sp>
        <p:nvSpPr>
          <p:cNvPr id="76" name="Shape 34"/>
          <p:cNvSpPr txBox="1">
            <a:spLocks noGrp="1"/>
          </p:cNvSpPr>
          <p:nvPr>
            <p:ph type="body" idx="7"/>
          </p:nvPr>
        </p:nvSpPr>
        <p:spPr>
          <a:xfrm>
            <a:off x="11811000" y="29951415"/>
            <a:ext cx="20307299" cy="22811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   We believe that the current technology showed promise in terms of its ideal benchmarking results. We were impressed by the achieved IOPS, bandwidth, and consistently low CPU utilization (&lt; 25%). With the advent of faster </a:t>
            </a:r>
            <a:r>
              <a:rPr lang="en-US" sz="3200" dirty="0" err="1" smtClean="0"/>
              <a:t>NVMe</a:t>
            </a:r>
            <a:r>
              <a:rPr lang="en-US" sz="3200" dirty="0" smtClean="0"/>
              <a:t> attached SSD;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based data-center network technologies should be able to support transfers at near local </a:t>
            </a:r>
            <a:r>
              <a:rPr lang="en-US" sz="3200" dirty="0" err="1" smtClean="0"/>
              <a:t>PCIe</a:t>
            </a:r>
            <a:r>
              <a:rPr lang="en-US" sz="3200" dirty="0" smtClean="0"/>
              <a:t> throughput and latency, eliminating the current network bottleneck.</a:t>
            </a:r>
            <a:endParaRPr lang="en-US" sz="3200" dirty="0"/>
          </a:p>
        </p:txBody>
      </p:sp>
      <p:sp>
        <p:nvSpPr>
          <p:cNvPr id="77" name="Shape 35"/>
          <p:cNvSpPr txBox="1">
            <a:spLocks noGrp="1"/>
          </p:cNvSpPr>
          <p:nvPr>
            <p:ph type="body" idx="8"/>
          </p:nvPr>
        </p:nvSpPr>
        <p:spPr>
          <a:xfrm>
            <a:off x="12215815" y="28879800"/>
            <a:ext cx="19434288" cy="131444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Analysis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78" name="Shape 34"/>
          <p:cNvSpPr txBox="1">
            <a:spLocks noGrp="1"/>
          </p:cNvSpPr>
          <p:nvPr>
            <p:ph type="body" idx="7"/>
          </p:nvPr>
        </p:nvSpPr>
        <p:spPr>
          <a:xfrm>
            <a:off x="12158665" y="11920590"/>
            <a:ext cx="19540535" cy="11000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   Graph 1</a:t>
            </a:r>
            <a:r>
              <a:rPr lang="en-US" sz="3200" dirty="0" smtClean="0"/>
              <a:t>: </a:t>
            </a:r>
            <a:r>
              <a:rPr lang="en-US" sz="3200" dirty="0" err="1" smtClean="0"/>
              <a:t>nbdX</a:t>
            </a:r>
            <a:r>
              <a:rPr lang="en-US" sz="3200" dirty="0" smtClean="0"/>
              <a:t> was able to yield &gt; 250,000 4K IOPS on 32, 64, and 128 IO depths. Compared to the ~100,000 4K IOPS of </a:t>
            </a:r>
            <a:r>
              <a:rPr lang="en-US" sz="3200" dirty="0" err="1" smtClean="0"/>
              <a:t>NVMe</a:t>
            </a:r>
            <a:r>
              <a:rPr lang="en-US" sz="3200" dirty="0" smtClean="0"/>
              <a:t> attached drives, the network stack will not be the IOPS bottleneck for remote transfers.</a:t>
            </a:r>
            <a:endParaRPr lang="en-US" sz="3200" b="1" dirty="0"/>
          </a:p>
        </p:txBody>
      </p:sp>
      <p:sp>
        <p:nvSpPr>
          <p:cNvPr id="79" name="Shape 34"/>
          <p:cNvSpPr txBox="1">
            <a:spLocks noGrp="1"/>
          </p:cNvSpPr>
          <p:nvPr>
            <p:ph type="body" idx="7"/>
          </p:nvPr>
        </p:nvSpPr>
        <p:spPr>
          <a:xfrm>
            <a:off x="12272965" y="20129654"/>
            <a:ext cx="19540535" cy="11000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   Graph 2</a:t>
            </a:r>
            <a:r>
              <a:rPr lang="en-US" sz="3200" dirty="0" smtClean="0"/>
              <a:t>: On large block sizes, </a:t>
            </a:r>
            <a:r>
              <a:rPr lang="en-US" sz="3200" dirty="0" err="1" smtClean="0"/>
              <a:t>nbdX</a:t>
            </a:r>
            <a:r>
              <a:rPr lang="en-US" sz="3200" dirty="0" smtClean="0"/>
              <a:t> performed close to our maximum link speed (37 </a:t>
            </a:r>
            <a:r>
              <a:rPr lang="en-US" sz="3200" dirty="0" err="1" smtClean="0"/>
              <a:t>Gb</a:t>
            </a:r>
            <a:r>
              <a:rPr lang="en-US" sz="3200" dirty="0" smtClean="0"/>
              <a:t>/s). Compared to the ~8.0 Gb/s transfer speeds of </a:t>
            </a:r>
            <a:r>
              <a:rPr lang="en-US" sz="3200" dirty="0" err="1" smtClean="0"/>
              <a:t>NVMe</a:t>
            </a:r>
            <a:r>
              <a:rPr lang="en-US" sz="3200" dirty="0" smtClean="0"/>
              <a:t> attached drives, the network stack will not be the throughput bottleneck for remote transfers.</a:t>
            </a:r>
            <a:endParaRPr lang="en-US" sz="3200" b="1" dirty="0"/>
          </a:p>
        </p:txBody>
      </p:sp>
      <p:sp>
        <p:nvSpPr>
          <p:cNvPr id="80" name="Shape 34"/>
          <p:cNvSpPr txBox="1">
            <a:spLocks noGrp="1"/>
          </p:cNvSpPr>
          <p:nvPr>
            <p:ph type="body" idx="7"/>
          </p:nvPr>
        </p:nvSpPr>
        <p:spPr>
          <a:xfrm>
            <a:off x="12158665" y="27741615"/>
            <a:ext cx="19540535" cy="11000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   Graph 3</a:t>
            </a:r>
            <a:r>
              <a:rPr lang="en-US" sz="3200" dirty="0" smtClean="0"/>
              <a:t>: Latency was higher than we were expecting. If we continued on with this project, this would be a primary point of investigation.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90600" y="15392400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Network block device over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framework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Presented as a regular storage block device on the local system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Pre-specification version of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4900" y="19402425"/>
            <a:ext cx="9474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Library for high-performance asynchronous IO using RDMA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Provides Zero-copy data delivery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Designed for multi-core CPUs and multi-threaded applications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9200" y="22936200"/>
            <a:ext cx="9563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Remote Direct Memory Access (RDMA) is capable of allowing server to server data movement management with minimal CPU involvement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200" y="26022300"/>
            <a:ext cx="9639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Provides a lossless connection on top of the Ethernet protocol by implementing the Data center bridging enhancements (DCB) to the Ethernet standard.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Bridges, converges, and controls the flow of multiple classes of traffic over an Ethernet network</a:t>
            </a:r>
            <a:endParaRPr lang="en-US" sz="40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333500" y="30527625"/>
            <a:ext cx="956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Hardware support for RDMA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Interconnect system for the I/O ports that supports 40Gb Ethernet</a:t>
            </a:r>
          </a:p>
        </p:txBody>
      </p:sp>
      <p:sp>
        <p:nvSpPr>
          <p:cNvPr id="44" name="Shape 34"/>
          <p:cNvSpPr txBox="1">
            <a:spLocks noGrp="1"/>
          </p:cNvSpPr>
          <p:nvPr>
            <p:ph type="body" idx="7"/>
          </p:nvPr>
        </p:nvSpPr>
        <p:spPr>
          <a:xfrm>
            <a:off x="32732665" y="30132390"/>
            <a:ext cx="10510835" cy="283363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[1] SNIA Ethernet Storage Forum     	</a:t>
            </a:r>
            <a:br>
              <a:rPr lang="en-US" sz="3200" dirty="0" smtClean="0"/>
            </a:br>
            <a:r>
              <a:rPr lang="en-US" sz="3200" dirty="0" smtClean="0"/>
              <a:t>  http://www.snia.org/sites/default/files/ESF/</a:t>
            </a:r>
            <a:r>
              <a:rPr lang="en-US" sz="3200" dirty="0" err="1" smtClean="0"/>
              <a:t>NVMe</a:t>
            </a:r>
            <a:r>
              <a:rPr lang="en-US" sz="3200" dirty="0" smtClean="0"/>
              <a:t>_  </a:t>
            </a:r>
            <a:br>
              <a:rPr lang="en-US" sz="3200" dirty="0" smtClean="0"/>
            </a:br>
            <a:r>
              <a:rPr lang="en-US" sz="3200" dirty="0" smtClean="0"/>
              <a:t>  Under_Hood_12_15_Final2.pdf</a:t>
            </a:r>
            <a:endParaRPr lang="en-US" sz="3200" dirty="0"/>
          </a:p>
        </p:txBody>
      </p:sp>
      <p:sp>
        <p:nvSpPr>
          <p:cNvPr id="45" name="Shape 35"/>
          <p:cNvSpPr txBox="1">
            <a:spLocks noGrp="1"/>
          </p:cNvSpPr>
          <p:nvPr>
            <p:ph type="body" idx="8"/>
          </p:nvPr>
        </p:nvSpPr>
        <p:spPr>
          <a:xfrm>
            <a:off x="32789815" y="29432250"/>
            <a:ext cx="10453685" cy="904875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References</a:t>
            </a:r>
            <a:endParaRPr lang="en-US" sz="6600" b="1" dirty="0">
              <a:solidFill>
                <a:schemeClr val="dk1"/>
              </a:solidFill>
            </a:endParaRPr>
          </a:p>
        </p:txBody>
      </p:sp>
      <p:graphicFrame>
        <p:nvGraphicFramePr>
          <p:cNvPr id="54" name="Chart 53"/>
          <p:cNvGraphicFramePr/>
          <p:nvPr/>
        </p:nvGraphicFramePr>
        <p:xfrm>
          <a:off x="12336556" y="6627159"/>
          <a:ext cx="19257264" cy="553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769751356"/>
              </p:ext>
            </p:extLst>
          </p:nvPr>
        </p:nvGraphicFramePr>
        <p:xfrm>
          <a:off x="11915775" y="13412724"/>
          <a:ext cx="19889837" cy="693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/>
          <p:cNvGraphicFramePr/>
          <p:nvPr/>
        </p:nvGraphicFramePr>
        <p:xfrm>
          <a:off x="12279404" y="21587010"/>
          <a:ext cx="19257264" cy="633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656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NVMe Over Fabrics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Learning Technologies</cp:lastModifiedBy>
  <cp:revision>116</cp:revision>
  <dcterms:modified xsi:type="dcterms:W3CDTF">2016-05-08T20:44:01Z</dcterms:modified>
</cp:coreProperties>
</file>