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822D"/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3288" y="232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ce\Documents\Junior%20Year%20(2015-2016)\Spring%20Quarter\CMPS%20117\Sample%20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ce\Documents\Junior%20Year%20(2015-2016)\Spring%20Quarter\CMPS%20117\Sample%20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ce\Documents\Junior%20Year%20(2015-2016)\Spring%20Quarter\CMPS%20117\Sampl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3000"/>
            </a:pPr>
            <a:r>
              <a:rPr lang="en-US" sz="3000" dirty="0"/>
              <a:t>IOPS</a:t>
            </a:r>
          </a:p>
        </c:rich>
      </c:tx>
      <c:layout/>
    </c:title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Sheet1!$C$3</c:f>
              <c:strCache>
                <c:ptCount val="1"/>
                <c:pt idx="0">
                  <c:v>4K Block Size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Sheet1!$B$4:$B$6</c:f>
              <c:strCache>
                <c:ptCount val="3"/>
                <c:pt idx="0">
                  <c:v>1 IO Depth</c:v>
                </c:pt>
                <c:pt idx="1">
                  <c:v>32 IO Depth</c:v>
                </c:pt>
                <c:pt idx="2">
                  <c:v>64 IO Depth</c:v>
                </c:pt>
              </c:strCache>
            </c:strRef>
          </c:cat>
          <c:val>
            <c:numRef>
              <c:f>Sheet1!$C$4:$C$6</c:f>
              <c:numCache>
                <c:formatCode>General</c:formatCode>
                <c:ptCount val="3"/>
                <c:pt idx="0">
                  <c:v>4646</c:v>
                </c:pt>
                <c:pt idx="1">
                  <c:v>143513</c:v>
                </c:pt>
                <c:pt idx="2">
                  <c:v>134475</c:v>
                </c:pt>
              </c:numCache>
            </c:numRef>
          </c:val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32K Block Size</c:v>
                </c:pt>
              </c:strCache>
            </c:strRef>
          </c:tx>
          <c:spPr>
            <a:solidFill>
              <a:srgbClr val="FF822D"/>
            </a:solidFill>
          </c:spPr>
          <c:dPt>
            <c:idx val="0"/>
            <c:spPr>
              <a:solidFill>
                <a:srgbClr val="FF822D"/>
              </a:solidFill>
            </c:spPr>
          </c:dPt>
          <c:dPt>
            <c:idx val="1"/>
            <c:spPr>
              <a:solidFill>
                <a:srgbClr val="FF822D"/>
              </a:solidFill>
            </c:spPr>
          </c:dPt>
          <c:dPt>
            <c:idx val="2"/>
            <c:spPr>
              <a:solidFill>
                <a:srgbClr val="FF822D"/>
              </a:solidFill>
            </c:spPr>
          </c:dPt>
          <c:cat>
            <c:strRef>
              <c:f>Sheet1!$B$4:$B$6</c:f>
              <c:strCache>
                <c:ptCount val="3"/>
                <c:pt idx="0">
                  <c:v>1 IO Depth</c:v>
                </c:pt>
                <c:pt idx="1">
                  <c:v>32 IO Depth</c:v>
                </c:pt>
                <c:pt idx="2">
                  <c:v>64 IO Depth</c:v>
                </c:pt>
              </c:strCache>
            </c:strRef>
          </c:cat>
          <c:val>
            <c:numRef>
              <c:f>Sheet1!$D$4:$D$6</c:f>
              <c:numCache>
                <c:formatCode>General</c:formatCode>
                <c:ptCount val="3"/>
                <c:pt idx="0">
                  <c:v>3494</c:v>
                </c:pt>
                <c:pt idx="1">
                  <c:v>59555</c:v>
                </c:pt>
                <c:pt idx="2">
                  <c:v>75250</c:v>
                </c:pt>
              </c:numCache>
            </c:numRef>
          </c:val>
        </c:ser>
        <c:shape val="box"/>
        <c:axId val="58670080"/>
        <c:axId val="58688256"/>
        <c:axId val="0"/>
      </c:bar3DChart>
      <c:catAx>
        <c:axId val="58670080"/>
        <c:scaling>
          <c:orientation val="minMax"/>
        </c:scaling>
        <c:axPos val="b"/>
        <c:tickLblPos val="nextTo"/>
        <c:txPr>
          <a:bodyPr/>
          <a:lstStyle/>
          <a:p>
            <a:pPr>
              <a:defRPr sz="3000" b="1"/>
            </a:pPr>
            <a:endParaRPr lang="en-US"/>
          </a:p>
        </c:txPr>
        <c:crossAx val="58688256"/>
        <c:crosses val="autoZero"/>
        <c:auto val="1"/>
        <c:lblAlgn val="ctr"/>
        <c:lblOffset val="100"/>
      </c:catAx>
      <c:valAx>
        <c:axId val="58688256"/>
        <c:scaling>
          <c:orientation val="minMax"/>
          <c:max val="100000"/>
          <c:min val="50000"/>
        </c:scaling>
        <c:axPos val="l"/>
        <c:majorGridlines/>
        <c:title>
          <c:tx>
            <c:rich>
              <a:bodyPr/>
              <a:lstStyle/>
              <a:p>
                <a:pPr>
                  <a:defRPr sz="3000"/>
                </a:pPr>
                <a:r>
                  <a:rPr lang="en-US" sz="3000"/>
                  <a:t>IOPS</a:t>
                </a:r>
              </a:p>
            </c:rich>
          </c:tx>
          <c:layout>
            <c:manualLayout>
              <c:xMode val="edge"/>
              <c:yMode val="edge"/>
              <c:x val="2.2383586871861105E-2"/>
              <c:y val="0.46691687387760755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3000" b="1"/>
            </a:pPr>
            <a:endParaRPr lang="en-US"/>
          </a:p>
        </c:txPr>
        <c:crossAx val="5867008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3000" b="1"/>
          </a:pPr>
          <a:endParaRPr lang="en-US"/>
        </a:p>
      </c:txPr>
    </c:legend>
    <c:plotVisOnly val="1"/>
  </c:chart>
  <c:spPr>
    <a:ln w="12700">
      <a:solidFill>
        <a:schemeClr val="tx1"/>
      </a:solidFill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3000"/>
            </a:pPr>
            <a:r>
              <a:rPr lang="en-US" sz="3000" dirty="0"/>
              <a:t>Bandwidth</a:t>
            </a:r>
          </a:p>
        </c:rich>
      </c:tx>
      <c:layout/>
    </c:title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Sheet1!$C$9</c:f>
              <c:strCache>
                <c:ptCount val="1"/>
                <c:pt idx="0">
                  <c:v>4K Block Size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Sheet1!$B$10:$B$12</c:f>
              <c:strCache>
                <c:ptCount val="3"/>
                <c:pt idx="0">
                  <c:v>1 IO Depth</c:v>
                </c:pt>
                <c:pt idx="1">
                  <c:v>32 IO Depth</c:v>
                </c:pt>
                <c:pt idx="2">
                  <c:v>64 IO Depth</c:v>
                </c:pt>
              </c:strCache>
            </c:strRef>
          </c:cat>
          <c:val>
            <c:numRef>
              <c:f>Sheet1!$C$10:$C$12</c:f>
              <c:numCache>
                <c:formatCode>General</c:formatCode>
                <c:ptCount val="3"/>
                <c:pt idx="0">
                  <c:v>18586</c:v>
                </c:pt>
                <c:pt idx="1">
                  <c:v>574055</c:v>
                </c:pt>
                <c:pt idx="2">
                  <c:v>537903</c:v>
                </c:pt>
              </c:numCache>
            </c:numRef>
          </c:val>
        </c:ser>
        <c:ser>
          <c:idx val="1"/>
          <c:order val="1"/>
          <c:tx>
            <c:strRef>
              <c:f>Sheet1!$D$9</c:f>
              <c:strCache>
                <c:ptCount val="1"/>
                <c:pt idx="0">
                  <c:v>32K Block Size</c:v>
                </c:pt>
              </c:strCache>
            </c:strRef>
          </c:tx>
          <c:spPr>
            <a:solidFill>
              <a:srgbClr val="FF822D"/>
            </a:solidFill>
          </c:spPr>
          <c:cat>
            <c:strRef>
              <c:f>Sheet1!$B$10:$B$12</c:f>
              <c:strCache>
                <c:ptCount val="3"/>
                <c:pt idx="0">
                  <c:v>1 IO Depth</c:v>
                </c:pt>
                <c:pt idx="1">
                  <c:v>32 IO Depth</c:v>
                </c:pt>
                <c:pt idx="2">
                  <c:v>64 IO Depth</c:v>
                </c:pt>
              </c:strCache>
            </c:strRef>
          </c:cat>
          <c:val>
            <c:numRef>
              <c:f>Sheet1!$D$10:$D$12</c:f>
              <c:numCache>
                <c:formatCode>General</c:formatCode>
                <c:ptCount val="3"/>
                <c:pt idx="0">
                  <c:v>111820</c:v>
                </c:pt>
                <c:pt idx="1">
                  <c:v>1905771</c:v>
                </c:pt>
                <c:pt idx="2">
                  <c:v>2408021</c:v>
                </c:pt>
              </c:numCache>
            </c:numRef>
          </c:val>
        </c:ser>
        <c:shape val="box"/>
        <c:axId val="58701696"/>
        <c:axId val="58703232"/>
        <c:axId val="0"/>
      </c:bar3DChart>
      <c:catAx>
        <c:axId val="58701696"/>
        <c:scaling>
          <c:orientation val="minMax"/>
        </c:scaling>
        <c:axPos val="b"/>
        <c:tickLblPos val="nextTo"/>
        <c:txPr>
          <a:bodyPr/>
          <a:lstStyle/>
          <a:p>
            <a:pPr>
              <a:defRPr sz="3000" b="1"/>
            </a:pPr>
            <a:endParaRPr lang="en-US"/>
          </a:p>
        </c:txPr>
        <c:crossAx val="58703232"/>
        <c:crosses val="autoZero"/>
        <c:auto val="1"/>
        <c:lblAlgn val="ctr"/>
        <c:lblOffset val="100"/>
      </c:catAx>
      <c:valAx>
        <c:axId val="58703232"/>
        <c:scaling>
          <c:orientation val="minMax"/>
          <c:max val="4300000"/>
          <c:min val="1800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3000" b="1"/>
                </a:pPr>
                <a:r>
                  <a:rPr lang="en-US" sz="3000" b="1"/>
                  <a:t>Bandwidth</a:t>
                </a:r>
                <a:r>
                  <a:rPr lang="en-US" sz="3000" b="1" baseline="0"/>
                  <a:t> (KB/s)</a:t>
                </a:r>
              </a:p>
            </c:rich>
          </c:tx>
          <c:layout>
            <c:manualLayout>
              <c:xMode val="edge"/>
              <c:yMode val="edge"/>
              <c:x val="1.7544640168321642E-2"/>
              <c:y val="0.31646838834264907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3000" b="1"/>
            </a:pPr>
            <a:endParaRPr lang="en-US"/>
          </a:p>
        </c:txPr>
        <c:crossAx val="5870169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3000" b="1"/>
          </a:pPr>
          <a:endParaRPr lang="en-US"/>
        </a:p>
      </c:txPr>
    </c:legend>
    <c:plotVisOnly val="1"/>
  </c:chart>
  <c:spPr>
    <a:ln>
      <a:solidFill>
        <a:schemeClr val="tx1"/>
      </a:solidFill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3000"/>
            </a:pPr>
            <a:r>
              <a:rPr lang="en-US" sz="3000" dirty="0"/>
              <a:t>Latency</a:t>
            </a:r>
          </a:p>
        </c:rich>
      </c:tx>
      <c:layout/>
    </c:title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Sheet1!$C$15</c:f>
              <c:strCache>
                <c:ptCount val="1"/>
                <c:pt idx="0">
                  <c:v>4K Block Size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Sheet1!$B$16:$B$18</c:f>
              <c:strCache>
                <c:ptCount val="3"/>
                <c:pt idx="0">
                  <c:v>1 IO Depth</c:v>
                </c:pt>
                <c:pt idx="1">
                  <c:v>32 IO Depth</c:v>
                </c:pt>
                <c:pt idx="2">
                  <c:v>64 IO Depth</c:v>
                </c:pt>
              </c:strCache>
            </c:strRef>
          </c:cat>
          <c:val>
            <c:numRef>
              <c:f>Sheet1!$C$16:$C$18</c:f>
              <c:numCache>
                <c:formatCode>General</c:formatCode>
                <c:ptCount val="3"/>
                <c:pt idx="0">
                  <c:v>212</c:v>
                </c:pt>
                <c:pt idx="1">
                  <c:v>222</c:v>
                </c:pt>
                <c:pt idx="2">
                  <c:v>475</c:v>
                </c:pt>
              </c:numCache>
            </c:numRef>
          </c:val>
        </c:ser>
        <c:ser>
          <c:idx val="1"/>
          <c:order val="1"/>
          <c:tx>
            <c:strRef>
              <c:f>Sheet1!$D$15</c:f>
              <c:strCache>
                <c:ptCount val="1"/>
                <c:pt idx="0">
                  <c:v>32K Block Size</c:v>
                </c:pt>
              </c:strCache>
            </c:strRef>
          </c:tx>
          <c:spPr>
            <a:solidFill>
              <a:srgbClr val="FF822D"/>
            </a:solidFill>
          </c:spPr>
          <c:cat>
            <c:strRef>
              <c:f>Sheet1!$B$16:$B$18</c:f>
              <c:strCache>
                <c:ptCount val="3"/>
                <c:pt idx="0">
                  <c:v>1 IO Depth</c:v>
                </c:pt>
                <c:pt idx="1">
                  <c:v>32 IO Depth</c:v>
                </c:pt>
                <c:pt idx="2">
                  <c:v>64 IO Depth</c:v>
                </c:pt>
              </c:strCache>
            </c:strRef>
          </c:cat>
          <c:val>
            <c:numRef>
              <c:f>Sheet1!$D$16:$D$18</c:f>
              <c:numCache>
                <c:formatCode>General</c:formatCode>
                <c:ptCount val="3"/>
                <c:pt idx="0">
                  <c:v>282</c:v>
                </c:pt>
                <c:pt idx="1">
                  <c:v>536</c:v>
                </c:pt>
                <c:pt idx="2">
                  <c:v>850</c:v>
                </c:pt>
              </c:numCache>
            </c:numRef>
          </c:val>
        </c:ser>
        <c:shape val="box"/>
        <c:axId val="58741504"/>
        <c:axId val="58743040"/>
        <c:axId val="0"/>
      </c:bar3DChart>
      <c:catAx>
        <c:axId val="58741504"/>
        <c:scaling>
          <c:orientation val="minMax"/>
        </c:scaling>
        <c:axPos val="b"/>
        <c:tickLblPos val="nextTo"/>
        <c:txPr>
          <a:bodyPr/>
          <a:lstStyle/>
          <a:p>
            <a:pPr>
              <a:defRPr sz="3000" b="1"/>
            </a:pPr>
            <a:endParaRPr lang="en-US"/>
          </a:p>
        </c:txPr>
        <c:crossAx val="58743040"/>
        <c:crosses val="autoZero"/>
        <c:auto val="1"/>
        <c:lblAlgn val="ctr"/>
        <c:lblOffset val="100"/>
      </c:catAx>
      <c:valAx>
        <c:axId val="58743040"/>
        <c:scaling>
          <c:orientation val="minMax"/>
          <c:max val="900"/>
          <c:min val="20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3000" b="1"/>
                </a:pPr>
                <a:r>
                  <a:rPr lang="en-US" sz="3000" b="1"/>
                  <a:t>Latency (ms)</a:t>
                </a:r>
              </a:p>
            </c:rich>
          </c:tx>
          <c:layout>
            <c:manualLayout>
              <c:xMode val="edge"/>
              <c:yMode val="edge"/>
              <c:x val="2.6129490941941825E-2"/>
              <c:y val="0.37193509781831791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3000" b="1"/>
            </a:pPr>
            <a:endParaRPr lang="en-US"/>
          </a:p>
        </c:txPr>
        <c:crossAx val="5874150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3000" b="1"/>
          </a:pPr>
          <a:endParaRPr lang="en-US"/>
        </a:p>
      </c:txPr>
    </c:legend>
    <c:plotVisOnly val="1"/>
  </c:chart>
  <c:spPr>
    <a:ln>
      <a:solidFill>
        <a:schemeClr val="tx1"/>
      </a:solidFill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555384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623383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ide center colum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83354" y="7154635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2"/>
          </p:nvPr>
        </p:nvSpPr>
        <p:spPr>
          <a:xfrm>
            <a:off x="583354" y="5874475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3"/>
          </p:nvPr>
        </p:nvSpPr>
        <p:spPr>
          <a:xfrm>
            <a:off x="583354" y="15270479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4"/>
          </p:nvPr>
        </p:nvSpPr>
        <p:spPr>
          <a:xfrm>
            <a:off x="583354" y="13970601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5"/>
          </p:nvPr>
        </p:nvSpPr>
        <p:spPr>
          <a:xfrm>
            <a:off x="11891965" y="7154635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6"/>
          </p:nvPr>
        </p:nvSpPr>
        <p:spPr>
          <a:xfrm>
            <a:off x="11891965" y="5874475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645574" marR="0" indent="-1645574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7"/>
          </p:nvPr>
        </p:nvSpPr>
        <p:spPr>
          <a:xfrm>
            <a:off x="11891965" y="28346400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8"/>
          </p:nvPr>
        </p:nvSpPr>
        <p:spPr>
          <a:xfrm>
            <a:off x="11891965" y="27066240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9"/>
          </p:nvPr>
        </p:nvSpPr>
        <p:spPr>
          <a:xfrm>
            <a:off x="32689800" y="5874475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3"/>
          </p:nvPr>
        </p:nvSpPr>
        <p:spPr>
          <a:xfrm>
            <a:off x="32689800" y="7154635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4"/>
          </p:nvPr>
        </p:nvSpPr>
        <p:spPr>
          <a:xfrm>
            <a:off x="32689800" y="17287756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5"/>
          </p:nvPr>
        </p:nvSpPr>
        <p:spPr>
          <a:xfrm>
            <a:off x="32689800" y="18562320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6"/>
          </p:nvPr>
        </p:nvSpPr>
        <p:spPr>
          <a:xfrm>
            <a:off x="32689800" y="25421379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7"/>
          </p:nvPr>
        </p:nvSpPr>
        <p:spPr>
          <a:xfrm>
            <a:off x="32689800" y="26700481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1200625" y="1271475"/>
            <a:ext cx="21499500" cy="181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buNone/>
              <a:defRPr sz="10000" b="1"/>
            </a:lvl1pPr>
            <a:lvl2pPr algn="ctr" rtl="0">
              <a:buNone/>
              <a:defRPr sz="10000" b="1"/>
            </a:lvl2pPr>
            <a:lvl3pPr algn="ctr" rtl="0">
              <a:buNone/>
              <a:defRPr sz="10000" b="1"/>
            </a:lvl3pPr>
            <a:lvl4pPr algn="ctr" rtl="0">
              <a:buNone/>
              <a:defRPr sz="10000" b="1"/>
            </a:lvl4pPr>
            <a:lvl5pPr algn="ctr" rtl="0">
              <a:buNone/>
              <a:defRPr sz="10000" b="1"/>
            </a:lvl5pPr>
            <a:lvl6pPr algn="ctr" rtl="0">
              <a:buNone/>
              <a:defRPr sz="10000" b="1"/>
            </a:lvl6pPr>
            <a:lvl7pPr algn="ctr" rtl="0">
              <a:buNone/>
              <a:defRPr sz="10000" b="1"/>
            </a:lvl7pPr>
            <a:lvl8pPr algn="ctr" rtl="0">
              <a:buNone/>
              <a:defRPr sz="10000" b="1"/>
            </a:lvl8pPr>
            <a:lvl9pPr algn="ctr">
              <a:buNone/>
              <a:defRPr sz="10000" b="1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8"/>
          </p:nvPr>
        </p:nvSpPr>
        <p:spPr>
          <a:xfrm>
            <a:off x="11891975" y="3087087"/>
            <a:ext cx="20116799" cy="1674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buNone/>
              <a:defRPr sz="6000"/>
            </a:lvl1pPr>
            <a:lvl2pPr algn="ctr" rtl="0">
              <a:buNone/>
              <a:defRPr sz="6000"/>
            </a:lvl2pPr>
            <a:lvl3pPr algn="ctr" rtl="0">
              <a:buNone/>
              <a:defRPr sz="6000"/>
            </a:lvl3pPr>
            <a:lvl4pPr algn="ctr" rtl="0">
              <a:buNone/>
              <a:defRPr sz="6000"/>
            </a:lvl4pPr>
            <a:lvl5pPr algn="ctr" rtl="0">
              <a:buNone/>
              <a:defRPr sz="6000"/>
            </a:lvl5pPr>
            <a:lvl6pPr algn="ctr" rtl="0">
              <a:buNone/>
              <a:defRPr sz="6000"/>
            </a:lvl6pPr>
            <a:lvl7pPr algn="ctr" rtl="0">
              <a:buNone/>
              <a:defRPr sz="6000"/>
            </a:lvl7pPr>
            <a:lvl8pPr algn="ctr" rtl="0">
              <a:buNone/>
              <a:defRPr sz="6000"/>
            </a:lvl8pPr>
            <a:lvl9pPr algn="ctr"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548639" y="5836919"/>
            <a:ext cx="10698479" cy="26700479"/>
          </a:xfrm>
          <a:prstGeom prst="roundRect">
            <a:avLst>
              <a:gd name="adj" fmla="val 2713"/>
            </a:avLst>
          </a:prstGeom>
          <a:solidFill>
            <a:srgbClr val="F2F2F2"/>
          </a:solidFill>
          <a:ln w="9525" cap="flat">
            <a:solidFill>
              <a:schemeClr val="dk1">
                <a:alpha val="57647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" name="Shape 6"/>
          <p:cNvSpPr/>
          <p:nvPr/>
        </p:nvSpPr>
        <p:spPr>
          <a:xfrm>
            <a:off x="32644081" y="5836919"/>
            <a:ext cx="10698479" cy="26700479"/>
          </a:xfrm>
          <a:prstGeom prst="roundRect">
            <a:avLst>
              <a:gd name="adj" fmla="val 2263"/>
            </a:avLst>
          </a:prstGeom>
          <a:solidFill>
            <a:srgbClr val="F2F2F2"/>
          </a:solidFill>
          <a:ln w="9525" cap="flat">
            <a:solidFill>
              <a:schemeClr val="dk1">
                <a:alpha val="57647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11887200" y="5836919"/>
            <a:ext cx="20116799" cy="26700479"/>
          </a:xfrm>
          <a:prstGeom prst="roundRect">
            <a:avLst>
              <a:gd name="adj" fmla="val 1298"/>
            </a:avLst>
          </a:prstGeom>
          <a:solidFill>
            <a:srgbClr val="F2F2F2"/>
          </a:solidFill>
          <a:ln w="9525" cap="flat">
            <a:solidFill>
              <a:schemeClr val="dk1">
                <a:alpha val="57647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" name="Shape 8"/>
          <p:cNvSpPr txBox="1"/>
          <p:nvPr/>
        </p:nvSpPr>
        <p:spPr>
          <a:xfrm>
            <a:off x="0" y="0"/>
            <a:ext cx="43891199" cy="117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ahoma"/>
              <a:buNone/>
            </a:pPr>
            <a:r>
              <a:rPr lang="en-US" sz="5400" b="1" i="0" u="none" strike="noStrike" cap="none" baseline="0" dirty="0" smtClean="0">
                <a:solidFill>
                  <a:srgbClr val="00467F"/>
                </a:solidFill>
              </a:rPr>
              <a:t>Capstone </a:t>
            </a:r>
            <a:r>
              <a:rPr lang="en-US" sz="5400" b="1" i="0" u="none" strike="noStrike" cap="none" baseline="0" dirty="0">
                <a:solidFill>
                  <a:srgbClr val="00467F"/>
                </a:solidFill>
              </a:rPr>
              <a:t>Projec</a:t>
            </a:r>
            <a:r>
              <a:rPr lang="en-US" sz="5400" b="1" dirty="0">
                <a:solidFill>
                  <a:srgbClr val="00467F"/>
                </a:solidFill>
              </a:rPr>
              <a:t>t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69793" y="1198004"/>
            <a:ext cx="9382392" cy="2617611"/>
            <a:chOff x="1110430" y="3219308"/>
            <a:chExt cx="9382392" cy="2617611"/>
          </a:xfrm>
        </p:grpSpPr>
        <p:pic>
          <p:nvPicPr>
            <p:cNvPr id="9" name="Shape 9"/>
            <p:cNvPicPr preferRelativeResize="0"/>
            <p:nvPr/>
          </p:nvPicPr>
          <p:blipFill rotWithShape="1">
            <a:blip r:embed="rId4"/>
            <a:srcRect t="62958"/>
            <a:stretch/>
          </p:blipFill>
          <p:spPr>
            <a:xfrm>
              <a:off x="3757114" y="3219308"/>
              <a:ext cx="5147849" cy="127033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" name="Group 1"/>
            <p:cNvGrpSpPr/>
            <p:nvPr userDrawn="1"/>
          </p:nvGrpSpPr>
          <p:grpSpPr>
            <a:xfrm>
              <a:off x="1110430" y="4746018"/>
              <a:ext cx="9382392" cy="1090901"/>
              <a:chOff x="9820034" y="3494314"/>
              <a:chExt cx="9382392" cy="1090901"/>
            </a:xfrm>
          </p:grpSpPr>
          <p:pic>
            <p:nvPicPr>
              <p:cNvPr id="10" name="Shape 9"/>
              <p:cNvPicPr preferRelativeResize="0"/>
              <p:nvPr userDrawn="1"/>
            </p:nvPicPr>
            <p:blipFill rotWithShape="1">
              <a:blip r:embed="rId4"/>
              <a:srcRect b="76012"/>
              <a:stretch/>
            </p:blipFill>
            <p:spPr>
              <a:xfrm>
                <a:off x="9820034" y="3520747"/>
                <a:ext cx="5147849" cy="8226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Shape 9"/>
              <p:cNvPicPr preferRelativeResize="0"/>
              <p:nvPr userDrawn="1"/>
            </p:nvPicPr>
            <p:blipFill rotWithShape="1">
              <a:blip r:embed="rId4"/>
              <a:srcRect t="26459" b="41731"/>
              <a:stretch/>
            </p:blipFill>
            <p:spPr>
              <a:xfrm>
                <a:off x="14054577" y="3494314"/>
                <a:ext cx="5147849" cy="1090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83354" y="6873049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marL="0" algn="just">
              <a:spcAft>
                <a:spcPts val="1100"/>
              </a:spcAft>
              <a:buClr>
                <a:schemeClr val="dk1"/>
              </a:buClr>
              <a:buSzPct val="137500"/>
              <a:buNone/>
            </a:pPr>
            <a:r>
              <a:rPr lang="en-US" sz="3200" dirty="0" smtClean="0"/>
              <a:t>The objectives of this project are to assemble and benchmark a functional protocol stack. The stack will provide high throughput transfers with low CPU utilization that could be ported to HP Enterprise’s 3Par storage systems. To benchmark the servers, we created a custom test suite that determined read, write, buffer size, and seek performance.</a:t>
            </a:r>
          </a:p>
          <a:p>
            <a:pPr marL="0" algn="just">
              <a:spcAft>
                <a:spcPts val="1100"/>
              </a:spcAft>
              <a:buClr>
                <a:schemeClr val="dk1"/>
              </a:buClr>
              <a:buSzPct val="137500"/>
              <a:buNone/>
            </a:pPr>
            <a:r>
              <a:rPr lang="en-US" sz="3200" dirty="0" smtClean="0"/>
              <a:t>[Put in a statement about results regardless of whether they are positive or negative]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83354" y="5992939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</a:rPr>
              <a:t>Abstract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583354" y="13816339"/>
            <a:ext cx="10579946" cy="7733896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lvl="2" fontAlgn="base"/>
            <a:r>
              <a:rPr lang="en-US" sz="3200" dirty="0" smtClean="0"/>
              <a:t>Network block device over </a:t>
            </a:r>
            <a:r>
              <a:rPr lang="en-US" sz="3200" dirty="0" err="1" smtClean="0"/>
              <a:t>Accelio</a:t>
            </a:r>
            <a:r>
              <a:rPr lang="en-US" sz="3200" dirty="0" smtClean="0"/>
              <a:t> framework</a:t>
            </a:r>
          </a:p>
          <a:p>
            <a:pPr lvl="2" fontAlgn="base"/>
            <a:r>
              <a:rPr lang="en-US" sz="3200" dirty="0" smtClean="0"/>
              <a:t>Presented as a regular storage block device on the local system</a:t>
            </a:r>
          </a:p>
          <a:p>
            <a:pPr lvl="2" fontAlgn="base"/>
            <a:r>
              <a:rPr lang="en-US" sz="3200" dirty="0" smtClean="0"/>
              <a:t>Fast IO to remote devices through its use of </a:t>
            </a:r>
            <a:r>
              <a:rPr lang="en-US" sz="3200" dirty="0" err="1" smtClean="0"/>
              <a:t>accelio</a:t>
            </a:r>
            <a:r>
              <a:rPr lang="en-US" sz="3200" dirty="0" smtClean="0"/>
              <a:t> acceleration facilities and multi-queue implementation in the block layer</a:t>
            </a:r>
          </a:p>
          <a:p>
            <a:pPr lvl="1" fontAlgn="base"/>
            <a:endParaRPr lang="en-US" sz="4800" dirty="0" smtClean="0"/>
          </a:p>
          <a:p>
            <a:pPr lvl="2" fontAlgn="base">
              <a:buNone/>
            </a:pPr>
            <a:endParaRPr lang="en-US" sz="4400" dirty="0" smtClean="0"/>
          </a:p>
          <a:p>
            <a:pPr lvl="2" fontAlgn="base"/>
            <a:r>
              <a:rPr lang="en-US" sz="3200" dirty="0" smtClean="0"/>
              <a:t>Library for high-performance asynchronous IO using RDMA</a:t>
            </a:r>
          </a:p>
          <a:p>
            <a:pPr lvl="2" fontAlgn="base"/>
            <a:r>
              <a:rPr lang="en-US" sz="3200" dirty="0" smtClean="0"/>
              <a:t>Provides Zero-copy data delivery</a:t>
            </a:r>
          </a:p>
          <a:p>
            <a:pPr lvl="2" fontAlgn="base"/>
            <a:r>
              <a:rPr lang="en-US" sz="3200" dirty="0" smtClean="0"/>
              <a:t>Designed for multi-core CPUs and multi-threaded applications</a:t>
            </a:r>
          </a:p>
          <a:p>
            <a:pPr lvl="1" fontAlgn="base"/>
            <a:endParaRPr lang="en-US" sz="5400" dirty="0" smtClean="0"/>
          </a:p>
          <a:p>
            <a:pPr lvl="1" fontAlgn="base">
              <a:buNone/>
            </a:pPr>
            <a:endParaRPr lang="en-US" sz="4000" dirty="0" smtClean="0"/>
          </a:p>
          <a:p>
            <a:pPr lvl="2" fontAlgn="base"/>
            <a:r>
              <a:rPr lang="en-US" sz="3200" dirty="0" smtClean="0"/>
              <a:t>Remote Direct Memory Access (RDMA) is capable of allowing server to server data movement management with minimal CPU involvement</a:t>
            </a:r>
          </a:p>
          <a:p>
            <a:pPr lvl="1" fontAlgn="base"/>
            <a:endParaRPr lang="en-US" sz="5400" dirty="0" smtClean="0"/>
          </a:p>
          <a:p>
            <a:pPr lvl="1" fontAlgn="base">
              <a:buNone/>
            </a:pPr>
            <a:endParaRPr lang="en-US" sz="4000" dirty="0" smtClean="0"/>
          </a:p>
          <a:p>
            <a:pPr lvl="2" fontAlgn="base"/>
            <a:r>
              <a:rPr lang="en-US" sz="3200" dirty="0" smtClean="0"/>
              <a:t>Provides a lossless connection on top of the Ethernet protocol by implementing the Data center bridging enhancements (DCB) to the Ethernet standard.</a:t>
            </a:r>
          </a:p>
          <a:p>
            <a:pPr lvl="2" fontAlgn="base"/>
            <a:r>
              <a:rPr lang="en-US" sz="3200" dirty="0" smtClean="0"/>
              <a:t>Bridges, converges, and controls the flow of multiple classes of traffic over an Ethernet network</a:t>
            </a:r>
          </a:p>
          <a:p>
            <a:pPr lvl="1" fontAlgn="base"/>
            <a:endParaRPr lang="en-US" sz="4000" dirty="0" smtClean="0"/>
          </a:p>
          <a:p>
            <a:pPr lvl="1" fontAlgn="base">
              <a:buNone/>
            </a:pPr>
            <a:endParaRPr lang="en-US" sz="4800" dirty="0" smtClean="0"/>
          </a:p>
          <a:p>
            <a:pPr lvl="2" fontAlgn="base"/>
            <a:r>
              <a:rPr lang="en-US" sz="3200" dirty="0" smtClean="0"/>
              <a:t>Hardware support for RDMA</a:t>
            </a:r>
          </a:p>
          <a:p>
            <a:pPr lvl="2" fontAlgn="base"/>
            <a:r>
              <a:rPr lang="en-US" sz="3200" dirty="0" smtClean="0"/>
              <a:t>Interconnect system for the I/O ports that supports 40G Ethernet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4"/>
          </p:nvPr>
        </p:nvSpPr>
        <p:spPr>
          <a:xfrm>
            <a:off x="583355" y="11645996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Functional Protocol Stack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body" idx="6"/>
          </p:nvPr>
        </p:nvSpPr>
        <p:spPr>
          <a:xfrm>
            <a:off x="11891965" y="6015151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Results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body" idx="7"/>
          </p:nvPr>
        </p:nvSpPr>
        <p:spPr>
          <a:xfrm>
            <a:off x="11891965" y="28675065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200" dirty="0" smtClean="0"/>
              <a:t>We would like to thank:</a:t>
            </a:r>
          </a:p>
          <a:p>
            <a:pPr fontAlgn="base"/>
            <a:r>
              <a:rPr lang="en-US" sz="3200" dirty="0" smtClean="0"/>
              <a:t>Samuel </a:t>
            </a:r>
            <a:r>
              <a:rPr lang="en-US" sz="3200" dirty="0" err="1" smtClean="0"/>
              <a:t>Fineberg</a:t>
            </a:r>
            <a:r>
              <a:rPr lang="en-US" sz="3200" dirty="0" smtClean="0"/>
              <a:t>, Ph.D., Distinguished Technologist, Storage Chief Technologist Office at Hewlett Packard Enterprise</a:t>
            </a:r>
          </a:p>
          <a:p>
            <a:pPr fontAlgn="base"/>
            <a:r>
              <a:rPr lang="en-US" sz="3200" dirty="0" smtClean="0"/>
              <a:t>Dr. Linda Werner, Ph.D., Faculty Advisor, UCSC</a:t>
            </a:r>
          </a:p>
          <a:p>
            <a:pPr fontAlgn="base"/>
            <a:r>
              <a:rPr lang="en-US" sz="3200" dirty="0" smtClean="0"/>
              <a:t>Daniel </a:t>
            </a:r>
            <a:r>
              <a:rPr lang="en-US" sz="3200" dirty="0" err="1" smtClean="0"/>
              <a:t>Fava</a:t>
            </a:r>
            <a:r>
              <a:rPr lang="en-US" sz="3200" dirty="0" smtClean="0"/>
              <a:t>, Graduate Teaching Assistant, UCSC</a:t>
            </a:r>
          </a:p>
          <a:p>
            <a:pPr fontAlgn="base"/>
            <a:r>
              <a:rPr lang="en-US" sz="3200" dirty="0" smtClean="0"/>
              <a:t>HPE for the hardware and support provided</a:t>
            </a:r>
          </a:p>
          <a:p>
            <a:pPr fontAlgn="base">
              <a:buNone/>
            </a:pPr>
            <a:r>
              <a:rPr lang="en-US" sz="3200" dirty="0" smtClean="0"/>
              <a:t>*  Participated in the first half of the project</a:t>
            </a:r>
            <a:endParaRPr lang="en-US" sz="3200" dirty="0"/>
          </a:p>
        </p:txBody>
      </p:sp>
      <p:sp>
        <p:nvSpPr>
          <p:cNvPr id="35" name="Shape 35"/>
          <p:cNvSpPr txBox="1">
            <a:spLocks noGrp="1"/>
          </p:cNvSpPr>
          <p:nvPr>
            <p:ph type="body" idx="8"/>
          </p:nvPr>
        </p:nvSpPr>
        <p:spPr>
          <a:xfrm>
            <a:off x="11891965" y="27394905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</a:rPr>
              <a:t>Acknowledgments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9"/>
          </p:nvPr>
        </p:nvSpPr>
        <p:spPr>
          <a:xfrm>
            <a:off x="32689800" y="6015151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Testing Methodology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3"/>
          </p:nvPr>
        </p:nvSpPr>
        <p:spPr>
          <a:xfrm>
            <a:off x="32689800" y="7295311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200" b="1" dirty="0" smtClean="0"/>
              <a:t>Test suite</a:t>
            </a:r>
            <a:r>
              <a:rPr lang="en-US" sz="3200" dirty="0" smtClean="0"/>
              <a:t>:</a:t>
            </a:r>
          </a:p>
          <a:p>
            <a:pPr fontAlgn="base"/>
            <a:r>
              <a:rPr lang="en-US" sz="3200" dirty="0" smtClean="0"/>
              <a:t>FIO and the </a:t>
            </a:r>
            <a:r>
              <a:rPr lang="en-US" sz="3200" dirty="0" err="1" smtClean="0"/>
              <a:t>ib_send</a:t>
            </a:r>
            <a:r>
              <a:rPr lang="en-US" sz="3200" dirty="0" smtClean="0"/>
              <a:t>_* family of commands run by Python benchmarking framework</a:t>
            </a:r>
          </a:p>
          <a:p>
            <a:pPr fontAlgn="base"/>
            <a:r>
              <a:rPr lang="en-US" sz="3200" dirty="0" smtClean="0"/>
              <a:t>Data results were automatically parsed and output to CSV files, allowing for easy graph creation.</a:t>
            </a:r>
          </a:p>
          <a:p>
            <a:pPr fontAlgn="base"/>
            <a:r>
              <a:rPr lang="en-US" sz="3200" dirty="0" smtClean="0"/>
              <a:t>FIO was used to test </a:t>
            </a:r>
            <a:r>
              <a:rPr lang="en-US" sz="3200" dirty="0" err="1" smtClean="0"/>
              <a:t>nbdX</a:t>
            </a:r>
            <a:r>
              <a:rPr lang="en-US" sz="3200" dirty="0" smtClean="0"/>
              <a:t> and local </a:t>
            </a:r>
            <a:r>
              <a:rPr lang="en-US" sz="3200" dirty="0" err="1" smtClean="0"/>
              <a:t>ramdisk</a:t>
            </a:r>
            <a:r>
              <a:rPr lang="en-US" sz="3200" dirty="0" smtClean="0"/>
              <a:t> sequential and random read/write speeds, collected in the form of IOPS, bandwidth, and transfer latency.</a:t>
            </a:r>
          </a:p>
          <a:p>
            <a:pPr fontAlgn="base"/>
            <a:r>
              <a:rPr lang="en-US" sz="3200" dirty="0" smtClean="0"/>
              <a:t>A </a:t>
            </a:r>
            <a:r>
              <a:rPr lang="en-US" sz="3200" dirty="0" err="1" smtClean="0"/>
              <a:t>ramdisk</a:t>
            </a:r>
            <a:r>
              <a:rPr lang="en-US" sz="3200" dirty="0" smtClean="0"/>
              <a:t> was used on the server to emulate a fast storage device because we did not have access to a suitable </a:t>
            </a:r>
            <a:r>
              <a:rPr lang="en-US" sz="3200" dirty="0" err="1" smtClean="0"/>
              <a:t>NVMe</a:t>
            </a:r>
            <a:r>
              <a:rPr lang="en-US" sz="3200" dirty="0" smtClean="0"/>
              <a:t> SSD.</a:t>
            </a:r>
          </a:p>
          <a:p>
            <a:pPr>
              <a:buNone/>
            </a:pP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Data gathered:</a:t>
            </a:r>
            <a:endParaRPr lang="en-US" sz="3200" dirty="0" smtClean="0"/>
          </a:p>
          <a:p>
            <a:pPr fontAlgn="base"/>
            <a:r>
              <a:rPr lang="en-US" sz="3200" dirty="0" smtClean="0"/>
              <a:t>Bandwidth/Latency of </a:t>
            </a:r>
            <a:r>
              <a:rPr lang="en-US" sz="3200" dirty="0" err="1" smtClean="0"/>
              <a:t>RoCE</a:t>
            </a:r>
            <a:r>
              <a:rPr lang="en-US" sz="3200" dirty="0" smtClean="0"/>
              <a:t> connection</a:t>
            </a:r>
          </a:p>
          <a:p>
            <a:pPr fontAlgn="base"/>
            <a:r>
              <a:rPr lang="en-US" sz="3200" dirty="0" smtClean="0"/>
              <a:t>Bandwidth/Latency/IOPS of </a:t>
            </a:r>
            <a:r>
              <a:rPr lang="en-US" sz="3200" dirty="0" err="1" smtClean="0"/>
              <a:t>nbdX</a:t>
            </a:r>
            <a:r>
              <a:rPr lang="en-US" sz="3200" dirty="0" smtClean="0"/>
              <a:t> device and local </a:t>
            </a:r>
            <a:r>
              <a:rPr lang="en-US" sz="3200" dirty="0" err="1" smtClean="0"/>
              <a:t>ramdisk</a:t>
            </a:r>
            <a:endParaRPr lang="en-US" sz="3200" dirty="0"/>
          </a:p>
        </p:txBody>
      </p:sp>
      <p:sp>
        <p:nvSpPr>
          <p:cNvPr id="38" name="Shape 38"/>
          <p:cNvSpPr txBox="1">
            <a:spLocks noGrp="1"/>
          </p:cNvSpPr>
          <p:nvPr>
            <p:ph type="body" idx="14"/>
          </p:nvPr>
        </p:nvSpPr>
        <p:spPr>
          <a:xfrm>
            <a:off x="32080200" y="15865414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       Technologies/</a:t>
            </a:r>
            <a:br>
              <a:rPr lang="en-US" sz="6600" b="1" dirty="0" smtClean="0">
                <a:solidFill>
                  <a:schemeClr val="dk1"/>
                </a:solidFill>
              </a:rPr>
            </a:br>
            <a:r>
              <a:rPr lang="en-US" sz="6600" b="1" dirty="0" smtClean="0">
                <a:solidFill>
                  <a:schemeClr val="dk1"/>
                </a:solidFill>
              </a:rPr>
              <a:t>Methodologies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5"/>
          </p:nvPr>
        </p:nvSpPr>
        <p:spPr>
          <a:xfrm>
            <a:off x="32689800" y="17482878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fontAlgn="base"/>
            <a:r>
              <a:rPr lang="en-US" sz="3200" b="1" dirty="0" smtClean="0"/>
              <a:t>C</a:t>
            </a:r>
            <a:r>
              <a:rPr lang="en-US" sz="3200" dirty="0" smtClean="0"/>
              <a:t> (I/O file creation program)</a:t>
            </a:r>
          </a:p>
          <a:p>
            <a:pPr fontAlgn="base"/>
            <a:r>
              <a:rPr lang="en-US" sz="3200" b="1" dirty="0" smtClean="0"/>
              <a:t>Python</a:t>
            </a:r>
            <a:r>
              <a:rPr lang="en-US" sz="3200" dirty="0" smtClean="0"/>
              <a:t> (Benchmarking framework)</a:t>
            </a:r>
          </a:p>
          <a:p>
            <a:pPr fontAlgn="base"/>
            <a:r>
              <a:rPr lang="en-US" sz="3200" b="1" dirty="0" err="1" smtClean="0"/>
              <a:t>CentOS</a:t>
            </a:r>
            <a:r>
              <a:rPr lang="en-US" sz="3200" b="1" dirty="0" smtClean="0"/>
              <a:t> 7.2</a:t>
            </a:r>
            <a:endParaRPr lang="en-US" sz="3200" dirty="0" smtClean="0"/>
          </a:p>
          <a:p>
            <a:pPr fontAlgn="base"/>
            <a:r>
              <a:rPr lang="en-US" sz="3200" b="1" dirty="0" err="1" smtClean="0"/>
              <a:t>Accelio</a:t>
            </a:r>
            <a:r>
              <a:rPr lang="en-US" sz="3200" b="1" dirty="0" smtClean="0"/>
              <a:t> and </a:t>
            </a:r>
            <a:r>
              <a:rPr lang="en-US" sz="3200" b="1" dirty="0" err="1" smtClean="0"/>
              <a:t>nbdX</a:t>
            </a:r>
            <a:endParaRPr lang="en-US" sz="3200" b="1" dirty="0" smtClean="0"/>
          </a:p>
          <a:p>
            <a:pPr fontAlgn="base"/>
            <a:r>
              <a:rPr lang="en-US" sz="3200" b="1" dirty="0" smtClean="0"/>
              <a:t>HPE </a:t>
            </a:r>
            <a:r>
              <a:rPr lang="en-US" sz="3200" b="1" dirty="0" err="1" smtClean="0"/>
              <a:t>Proliant</a:t>
            </a:r>
            <a:r>
              <a:rPr lang="en-US" sz="3200" b="1" dirty="0" smtClean="0"/>
              <a:t> servers </a:t>
            </a:r>
            <a:r>
              <a:rPr lang="en-US" sz="3200" dirty="0" smtClean="0"/>
              <a:t>(x2)</a:t>
            </a:r>
            <a:endParaRPr lang="en-US" sz="3200" b="1" dirty="0" smtClean="0"/>
          </a:p>
          <a:p>
            <a:r>
              <a:rPr lang="en-US" sz="3200" b="1" dirty="0" smtClean="0"/>
              <a:t>HPE </a:t>
            </a:r>
            <a:r>
              <a:rPr lang="en-US" sz="3200" b="1" dirty="0" err="1" smtClean="0"/>
              <a:t>Infiniband</a:t>
            </a:r>
            <a:r>
              <a:rPr lang="en-US" sz="3200" b="1" dirty="0" smtClean="0"/>
              <a:t> FDR//Ethernet 2-Port Adapters </a:t>
            </a:r>
            <a:r>
              <a:rPr lang="en-US" sz="3200" dirty="0" smtClean="0"/>
              <a:t>(x2)</a:t>
            </a:r>
          </a:p>
          <a:p>
            <a:r>
              <a:rPr lang="en-US" sz="3200" b="1" dirty="0" smtClean="0">
                <a:solidFill>
                  <a:schemeClr val="dk1"/>
                </a:solidFill>
              </a:rPr>
              <a:t>Scrum</a:t>
            </a:r>
          </a:p>
          <a:p>
            <a:r>
              <a:rPr lang="en-US" sz="3200" b="1" dirty="0" err="1" smtClean="0">
                <a:solidFill>
                  <a:schemeClr val="dk1"/>
                </a:solidFill>
              </a:rPr>
              <a:t>GitHub</a:t>
            </a:r>
            <a:endParaRPr lang="en-US" sz="3200" b="1" dirty="0" smtClean="0">
              <a:solidFill>
                <a:schemeClr val="dk1"/>
              </a:solidFill>
            </a:endParaRPr>
          </a:p>
          <a:p>
            <a:r>
              <a:rPr lang="en-US" sz="3200" b="1" dirty="0" err="1" smtClean="0">
                <a:solidFill>
                  <a:schemeClr val="dk1"/>
                </a:solidFill>
              </a:rPr>
              <a:t>Trello</a:t>
            </a:r>
            <a:endParaRPr lang="en-US" sz="3200" b="1" dirty="0" smtClean="0">
              <a:solidFill>
                <a:schemeClr val="dk1"/>
              </a:solidFill>
            </a:endParaRPr>
          </a:p>
          <a:p>
            <a:r>
              <a:rPr lang="en-US" sz="3200" b="1" dirty="0" smtClean="0">
                <a:solidFill>
                  <a:schemeClr val="dk1"/>
                </a:solidFill>
              </a:rPr>
              <a:t>Slack</a:t>
            </a:r>
            <a:endParaRPr lang="en-US" sz="3200" dirty="0" smtClean="0">
              <a:solidFill>
                <a:schemeClr val="dk1"/>
              </a:solidFill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6"/>
          </p:nvPr>
        </p:nvSpPr>
        <p:spPr>
          <a:xfrm>
            <a:off x="32689800" y="22751463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</a:rPr>
              <a:t>Conclusion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7"/>
          </p:nvPr>
        </p:nvSpPr>
        <p:spPr>
          <a:xfrm>
            <a:off x="32689800" y="23838061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200" dirty="0" smtClean="0"/>
              <a:t>   Through our benchmarking, we have found that the current </a:t>
            </a:r>
            <a:r>
              <a:rPr lang="en-US" sz="3200" dirty="0" err="1" smtClean="0"/>
              <a:t>nbdX</a:t>
            </a:r>
            <a:r>
              <a:rPr lang="en-US" sz="3200" dirty="0" smtClean="0"/>
              <a:t> technology was able to perform [well | poorly] compared to a local </a:t>
            </a:r>
            <a:r>
              <a:rPr lang="en-US" sz="3200" dirty="0" err="1" smtClean="0"/>
              <a:t>ramdisk</a:t>
            </a:r>
            <a:r>
              <a:rPr lang="en-US" sz="3200" dirty="0" smtClean="0"/>
              <a:t> in terms of IOPS, throughput, and latency. In terms of overall use, we found </a:t>
            </a:r>
            <a:r>
              <a:rPr lang="en-US" sz="3200" dirty="0" err="1" smtClean="0"/>
              <a:t>nbdX</a:t>
            </a:r>
            <a:r>
              <a:rPr lang="en-US" sz="3200" dirty="0" smtClean="0"/>
              <a:t> to suffer from many of the pitfalls that are commonly seen in emerging technologies, such as stability issues and a lack of edge case handling. A new driver is due to be released in the coming months by the </a:t>
            </a:r>
            <a:r>
              <a:rPr lang="en-US" sz="3200" dirty="0" err="1" smtClean="0"/>
              <a:t>NVMe</a:t>
            </a:r>
            <a:r>
              <a:rPr lang="en-US" sz="3200" dirty="0" smtClean="0"/>
              <a:t> over Fabrics Consortium, and is foreseen to replace the current </a:t>
            </a:r>
            <a:r>
              <a:rPr lang="en-US" sz="3200" dirty="0" err="1" smtClean="0"/>
              <a:t>nbdX</a:t>
            </a:r>
            <a:r>
              <a:rPr lang="en-US" sz="3200" dirty="0" smtClean="0"/>
              <a:t> software. The new driver is expected to improve the reliability of the technology. With increased stability with the new driver, </a:t>
            </a:r>
            <a:r>
              <a:rPr lang="en-US" sz="3200" dirty="0" err="1" smtClean="0"/>
              <a:t>Accelio</a:t>
            </a:r>
            <a:r>
              <a:rPr lang="en-US" sz="3200" dirty="0" smtClean="0"/>
              <a:t> supported networks should benefit from lower CPU utilization, faster data transfers, and lower latency compared to their non-RDMA equivalent infrastructures.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1200625" y="1271475"/>
            <a:ext cx="21499500" cy="181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dirty="0" err="1" smtClean="0"/>
              <a:t>NVMe</a:t>
            </a:r>
            <a:r>
              <a:rPr lang="en-US" dirty="0" smtClean="0"/>
              <a:t> Over Fabrics</a:t>
            </a:r>
            <a:endParaRPr lang="en-US" dirty="0"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8"/>
          </p:nvPr>
        </p:nvSpPr>
        <p:spPr>
          <a:xfrm>
            <a:off x="11891975" y="3087087"/>
            <a:ext cx="20116799" cy="167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John </a:t>
            </a:r>
            <a:r>
              <a:rPr lang="en-US" dirty="0" err="1" smtClean="0"/>
              <a:t>Gemignani</a:t>
            </a:r>
            <a:r>
              <a:rPr lang="en-US" dirty="0" smtClean="0"/>
              <a:t>, Coy Humphrey, Eric </a:t>
            </a:r>
            <a:r>
              <a:rPr lang="en-US" dirty="0" err="1" smtClean="0"/>
              <a:t>Litvinsky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Jayden Navarro, Alice Yu, Kevin Cheng*</a:t>
            </a:r>
            <a:endParaRPr lang="en-US" dirty="0"/>
          </a:p>
        </p:txBody>
      </p:sp>
      <p:pic>
        <p:nvPicPr>
          <p:cNvPr id="2056" name="Picture 8" descr="http://microplus.com.mx/wp-content/uploads/2015/11/asociados_hp-enterprise.png"/>
          <p:cNvPicPr>
            <a:picLocks noChangeAspect="1" noChangeArrowheads="1"/>
          </p:cNvPicPr>
          <p:nvPr/>
        </p:nvPicPr>
        <p:blipFill>
          <a:blip r:embed="rId3"/>
          <a:srcRect t="21532" b="23526"/>
          <a:stretch>
            <a:fillRect/>
          </a:stretch>
        </p:blipFill>
        <p:spPr bwMode="auto">
          <a:xfrm>
            <a:off x="33207157" y="673773"/>
            <a:ext cx="8863431" cy="3561348"/>
          </a:xfrm>
          <a:prstGeom prst="rect">
            <a:avLst/>
          </a:prstGeom>
          <a:noFill/>
        </p:spPr>
      </p:pic>
      <p:sp>
        <p:nvSpPr>
          <p:cNvPr id="56" name="Rectangle 55"/>
          <p:cNvSpPr/>
          <p:nvPr/>
        </p:nvSpPr>
        <p:spPr bwMode="ltGray">
          <a:xfrm>
            <a:off x="1000126" y="12792074"/>
            <a:ext cx="9572624" cy="1152144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nbdX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Down Arrow 57"/>
          <p:cNvSpPr/>
          <p:nvPr/>
        </p:nvSpPr>
        <p:spPr bwMode="ltGray">
          <a:xfrm>
            <a:off x="971551" y="14992350"/>
            <a:ext cx="1085850" cy="1447800"/>
          </a:xfrm>
          <a:prstGeom prst="downArrow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 bwMode="ltGray">
          <a:xfrm>
            <a:off x="1095376" y="17583149"/>
            <a:ext cx="9572624" cy="1152144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Accelio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 bwMode="ltGray">
          <a:xfrm>
            <a:off x="1219201" y="21440774"/>
            <a:ext cx="9572624" cy="1152144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3200" dirty="0" err="1" smtClean="0">
                <a:solidFill>
                  <a:sysClr val="window" lastClr="FFFFFF"/>
                </a:solidFill>
                <a:ea typeface="+mn-ea"/>
                <a:cs typeface="+mn-cs"/>
              </a:rPr>
              <a:t>RoCE</a:t>
            </a:r>
            <a:r>
              <a:rPr lang="en-US" sz="3200" dirty="0" smtClean="0">
                <a:solidFill>
                  <a:sysClr val="window" lastClr="FFFFFF"/>
                </a:solidFill>
                <a:ea typeface="+mn-ea"/>
                <a:cs typeface="+mn-cs"/>
              </a:rPr>
              <a:t> v2 (RDMA over Converged Ethernet)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 bwMode="ltGray">
          <a:xfrm>
            <a:off x="1228726" y="24812624"/>
            <a:ext cx="9572624" cy="1152144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ysClr val="window" lastClr="FFFFFF"/>
                </a:solidFill>
                <a:ea typeface="+mn-ea"/>
                <a:cs typeface="+mn-cs"/>
              </a:rPr>
              <a:t>Converged Ethernet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 bwMode="ltGray">
          <a:xfrm>
            <a:off x="1323976" y="29594175"/>
            <a:ext cx="9572624" cy="1152525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ysClr val="window" lastClr="FFFFFF"/>
                </a:solidFill>
                <a:ea typeface="+mn-ea"/>
                <a:cs typeface="+mn-cs"/>
              </a:rPr>
              <a:t>HP </a:t>
            </a:r>
            <a:r>
              <a:rPr lang="en-US" sz="3200" dirty="0" err="1" smtClean="0">
                <a:solidFill>
                  <a:sysClr val="window" lastClr="FFFFFF"/>
                </a:solidFill>
                <a:ea typeface="+mn-ea"/>
                <a:cs typeface="+mn-cs"/>
              </a:rPr>
              <a:t>Infiniband</a:t>
            </a:r>
            <a:r>
              <a:rPr lang="en-US" sz="3200" dirty="0" smtClean="0">
                <a:solidFill>
                  <a:sysClr val="window" lastClr="FFFFFF"/>
                </a:solidFill>
                <a:ea typeface="+mn-ea"/>
                <a:cs typeface="+mn-cs"/>
              </a:rPr>
              <a:t> FDR Ethernet Card/</a:t>
            </a:r>
            <a:r>
              <a:rPr lang="en-US" sz="3200" dirty="0" err="1" smtClean="0">
                <a:solidFill>
                  <a:sysClr val="window" lastClr="FFFFFF"/>
                </a:solidFill>
                <a:ea typeface="+mn-ea"/>
                <a:cs typeface="+mn-cs"/>
              </a:rPr>
              <a:t>Infiniband</a:t>
            </a:r>
            <a:r>
              <a:rPr lang="en-US" sz="3200" dirty="0" smtClean="0">
                <a:solidFill>
                  <a:sysClr val="window" lastClr="FFFFFF"/>
                </a:solidFill>
                <a:ea typeface="+mn-ea"/>
                <a:cs typeface="+mn-cs"/>
              </a:rPr>
              <a:t> QSFP+ Interface</a:t>
            </a:r>
          </a:p>
        </p:txBody>
      </p:sp>
      <p:sp>
        <p:nvSpPr>
          <p:cNvPr id="73" name="Down Arrow 72"/>
          <p:cNvSpPr/>
          <p:nvPr/>
        </p:nvSpPr>
        <p:spPr bwMode="ltGray">
          <a:xfrm>
            <a:off x="1009651" y="19297650"/>
            <a:ext cx="1085850" cy="1447800"/>
          </a:xfrm>
          <a:prstGeom prst="downArrow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Down Arrow 73"/>
          <p:cNvSpPr/>
          <p:nvPr/>
        </p:nvSpPr>
        <p:spPr bwMode="ltGray">
          <a:xfrm>
            <a:off x="990601" y="23002875"/>
            <a:ext cx="1085850" cy="1447800"/>
          </a:xfrm>
          <a:prstGeom prst="downArrow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Down Arrow 74"/>
          <p:cNvSpPr/>
          <p:nvPr/>
        </p:nvSpPr>
        <p:spPr bwMode="ltGray">
          <a:xfrm>
            <a:off x="1000126" y="27070050"/>
            <a:ext cx="1085850" cy="1447800"/>
          </a:xfrm>
          <a:prstGeom prst="downArrow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52" name="Chart 51"/>
          <p:cNvGraphicFramePr/>
          <p:nvPr/>
        </p:nvGraphicFramePr>
        <p:xfrm>
          <a:off x="12634912" y="7048500"/>
          <a:ext cx="18683288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3" name="Chart 52"/>
          <p:cNvGraphicFramePr/>
          <p:nvPr/>
        </p:nvGraphicFramePr>
        <p:xfrm>
          <a:off x="12639674" y="12954000"/>
          <a:ext cx="18678525" cy="735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4" name="Chart 53"/>
          <p:cNvGraphicFramePr/>
          <p:nvPr/>
        </p:nvGraphicFramePr>
        <p:xfrm>
          <a:off x="12611100" y="20421600"/>
          <a:ext cx="18707100" cy="6896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lassic - Wide Center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605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Classic - Wide Center</vt:lpstr>
      <vt:lpstr>NVMe Over Fabrics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Goes Here</dc:title>
  <dc:creator>David</dc:creator>
  <cp:lastModifiedBy>Alice</cp:lastModifiedBy>
  <cp:revision>68</cp:revision>
  <dcterms:modified xsi:type="dcterms:W3CDTF">2016-05-05T18:44:46Z</dcterms:modified>
</cp:coreProperties>
</file>