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Default Extension="xlsx" ContentType="application/vnd.openxmlformats-officedocument.spreadsheetml.sheet"/>
  <Override PartName="/ppt/charts/chart3.xml" ContentType="application/vnd.openxmlformats-officedocument.drawingml.chart+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822D"/>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p:scale>
          <a:sx n="25" d="100"/>
          <a:sy n="25" d="100"/>
        </p:scale>
        <p:origin x="-564" y="330"/>
      </p:cViewPr>
      <p:guideLst>
        <p:guide orient="horz" pos="10368"/>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Office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a:lstStyle/>
          <a:p>
            <a:pPr>
              <a:defRPr sz="3400"/>
            </a:pPr>
            <a:r>
              <a:rPr lang="en-US" sz="3400"/>
              <a:t>IOPS</a:t>
            </a:r>
          </a:p>
        </c:rich>
      </c:tx>
      <c:layout>
        <c:manualLayout>
          <c:xMode val="edge"/>
          <c:yMode val="edge"/>
          <c:x val="0.47618693063960488"/>
          <c:y val="0.10784907850379415"/>
        </c:manualLayout>
      </c:layout>
    </c:title>
    <c:view3D>
      <c:rAngAx val="1"/>
    </c:view3D>
    <c:plotArea>
      <c:layout/>
      <c:bar3DChart>
        <c:barDir val="col"/>
        <c:grouping val="clustered"/>
        <c:ser>
          <c:idx val="0"/>
          <c:order val="0"/>
          <c:tx>
            <c:strRef>
              <c:f>Sheet1!$B$4</c:f>
              <c:strCache>
                <c:ptCount val="1"/>
                <c:pt idx="0">
                  <c:v>1 IO Depth</c:v>
                </c:pt>
              </c:strCache>
            </c:strRef>
          </c:tx>
          <c:spPr>
            <a:solidFill>
              <a:schemeClr val="tx2">
                <a:lumMod val="40000"/>
                <a:lumOff val="60000"/>
              </a:schemeClr>
            </a:solidFill>
          </c:spPr>
          <c:cat>
            <c:strRef>
              <c:f>Sheet1!$C$3:$D$3</c:f>
              <c:strCache>
                <c:ptCount val="2"/>
                <c:pt idx="0">
                  <c:v>4K Block Size</c:v>
                </c:pt>
                <c:pt idx="1">
                  <c:v>32K Block Size</c:v>
                </c:pt>
              </c:strCache>
            </c:strRef>
          </c:cat>
          <c:val>
            <c:numRef>
              <c:f>Sheet1!$C$4:$D$4</c:f>
              <c:numCache>
                <c:formatCode>General</c:formatCode>
                <c:ptCount val="2"/>
                <c:pt idx="0">
                  <c:v>4646</c:v>
                </c:pt>
                <c:pt idx="1">
                  <c:v>3494</c:v>
                </c:pt>
              </c:numCache>
            </c:numRef>
          </c:val>
        </c:ser>
        <c:ser>
          <c:idx val="1"/>
          <c:order val="1"/>
          <c:tx>
            <c:strRef>
              <c:f>Sheet1!$B$5</c:f>
              <c:strCache>
                <c:ptCount val="1"/>
                <c:pt idx="0">
                  <c:v>32 IO Depth</c:v>
                </c:pt>
              </c:strCache>
            </c:strRef>
          </c:tx>
          <c:spPr>
            <a:solidFill>
              <a:srgbClr val="00B050"/>
            </a:solidFill>
          </c:spPr>
          <c:cat>
            <c:strRef>
              <c:f>Sheet1!$C$3:$D$3</c:f>
              <c:strCache>
                <c:ptCount val="2"/>
                <c:pt idx="0">
                  <c:v>4K Block Size</c:v>
                </c:pt>
                <c:pt idx="1">
                  <c:v>32K Block Size</c:v>
                </c:pt>
              </c:strCache>
            </c:strRef>
          </c:cat>
          <c:val>
            <c:numRef>
              <c:f>Sheet1!$C$5:$D$5</c:f>
              <c:numCache>
                <c:formatCode>General</c:formatCode>
                <c:ptCount val="2"/>
                <c:pt idx="0">
                  <c:v>143513</c:v>
                </c:pt>
                <c:pt idx="1">
                  <c:v>59555</c:v>
                </c:pt>
              </c:numCache>
            </c:numRef>
          </c:val>
        </c:ser>
        <c:ser>
          <c:idx val="2"/>
          <c:order val="2"/>
          <c:tx>
            <c:strRef>
              <c:f>Sheet1!$B$6</c:f>
              <c:strCache>
                <c:ptCount val="1"/>
                <c:pt idx="0">
                  <c:v>64 IO Depth</c:v>
                </c:pt>
              </c:strCache>
            </c:strRef>
          </c:tx>
          <c:spPr>
            <a:solidFill>
              <a:schemeClr val="accent6">
                <a:lumMod val="75000"/>
              </a:schemeClr>
            </a:solidFill>
          </c:spPr>
          <c:cat>
            <c:strRef>
              <c:f>Sheet1!$C$3:$D$3</c:f>
              <c:strCache>
                <c:ptCount val="2"/>
                <c:pt idx="0">
                  <c:v>4K Block Size</c:v>
                </c:pt>
                <c:pt idx="1">
                  <c:v>32K Block Size</c:v>
                </c:pt>
              </c:strCache>
            </c:strRef>
          </c:cat>
          <c:val>
            <c:numRef>
              <c:f>Sheet1!$C$6:$D$6</c:f>
              <c:numCache>
                <c:formatCode>General</c:formatCode>
                <c:ptCount val="2"/>
                <c:pt idx="0">
                  <c:v>134475</c:v>
                </c:pt>
                <c:pt idx="1">
                  <c:v>75250</c:v>
                </c:pt>
              </c:numCache>
            </c:numRef>
          </c:val>
        </c:ser>
        <c:shape val="box"/>
        <c:axId val="53135616"/>
        <c:axId val="53145600"/>
        <c:axId val="0"/>
      </c:bar3DChart>
      <c:catAx>
        <c:axId val="53135616"/>
        <c:scaling>
          <c:orientation val="minMax"/>
        </c:scaling>
        <c:axPos val="b"/>
        <c:tickLblPos val="nextTo"/>
        <c:txPr>
          <a:bodyPr/>
          <a:lstStyle/>
          <a:p>
            <a:pPr>
              <a:defRPr sz="3000" b="1"/>
            </a:pPr>
            <a:endParaRPr lang="en-US"/>
          </a:p>
        </c:txPr>
        <c:crossAx val="53145600"/>
        <c:crosses val="autoZero"/>
        <c:auto val="1"/>
        <c:lblAlgn val="ctr"/>
        <c:lblOffset val="100"/>
      </c:catAx>
      <c:valAx>
        <c:axId val="53145600"/>
        <c:scaling>
          <c:orientation val="minMax"/>
          <c:max val="160000"/>
          <c:min val="0"/>
        </c:scaling>
        <c:axPos val="l"/>
        <c:majorGridlines/>
        <c:title>
          <c:tx>
            <c:rich>
              <a:bodyPr/>
              <a:lstStyle/>
              <a:p>
                <a:pPr>
                  <a:defRPr sz="3000"/>
                </a:pPr>
                <a:r>
                  <a:rPr lang="en-US" sz="3000"/>
                  <a:t>IOPS </a:t>
                </a:r>
              </a:p>
            </c:rich>
          </c:tx>
          <c:layout/>
        </c:title>
        <c:numFmt formatCode="General" sourceLinked="1"/>
        <c:tickLblPos val="nextTo"/>
        <c:txPr>
          <a:bodyPr/>
          <a:lstStyle/>
          <a:p>
            <a:pPr>
              <a:defRPr sz="3000" b="1"/>
            </a:pPr>
            <a:endParaRPr lang="en-US"/>
          </a:p>
        </c:txPr>
        <c:crossAx val="53135616"/>
        <c:crosses val="autoZero"/>
        <c:crossBetween val="between"/>
        <c:dispUnits>
          <c:builtInUnit val="thousands"/>
          <c:dispUnitsLbl>
            <c:layout/>
            <c:txPr>
              <a:bodyPr/>
              <a:lstStyle/>
              <a:p>
                <a:pPr>
                  <a:defRPr sz="3000"/>
                </a:pPr>
                <a:endParaRPr lang="en-US"/>
              </a:p>
            </c:txPr>
          </c:dispUnitsLbl>
        </c:dispUnits>
      </c:valAx>
    </c:plotArea>
    <c:legend>
      <c:legendPos val="r"/>
      <c:layout/>
      <c:txPr>
        <a:bodyPr/>
        <a:lstStyle/>
        <a:p>
          <a:pPr>
            <a:defRPr sz="3000" b="1"/>
          </a:pPr>
          <a:endParaRPr lang="en-US"/>
        </a:p>
      </c:txPr>
    </c:legend>
    <c:plotVisOnly val="1"/>
  </c:chart>
  <c:spPr>
    <a:ln w="12700">
      <a:noFill/>
    </a:ln>
  </c:sp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a:lstStyle/>
          <a:p>
            <a:pPr>
              <a:defRPr sz="3400"/>
            </a:pPr>
            <a:r>
              <a:rPr lang="en-US" sz="3400"/>
              <a:t>Bandwidth</a:t>
            </a:r>
          </a:p>
        </c:rich>
      </c:tx>
      <c:layout>
        <c:manualLayout>
          <c:xMode val="edge"/>
          <c:yMode val="edge"/>
          <c:x val="0.44714342598200868"/>
          <c:y val="0.13085399449035814"/>
        </c:manualLayout>
      </c:layout>
    </c:title>
    <c:view3D>
      <c:rAngAx val="1"/>
    </c:view3D>
    <c:plotArea>
      <c:layout/>
      <c:bar3DChart>
        <c:barDir val="col"/>
        <c:grouping val="clustered"/>
        <c:ser>
          <c:idx val="0"/>
          <c:order val="0"/>
          <c:tx>
            <c:strRef>
              <c:f>Sheet1!$B$10</c:f>
              <c:strCache>
                <c:ptCount val="1"/>
                <c:pt idx="0">
                  <c:v>1 IO Depth</c:v>
                </c:pt>
              </c:strCache>
            </c:strRef>
          </c:tx>
          <c:spPr>
            <a:solidFill>
              <a:schemeClr val="tx2">
                <a:lumMod val="60000"/>
                <a:lumOff val="40000"/>
              </a:schemeClr>
            </a:solidFill>
          </c:spPr>
          <c:cat>
            <c:strRef>
              <c:f>Sheet1!$C$9:$D$9</c:f>
              <c:strCache>
                <c:ptCount val="2"/>
                <c:pt idx="0">
                  <c:v>4K Block Size</c:v>
                </c:pt>
                <c:pt idx="1">
                  <c:v>32K Block Size</c:v>
                </c:pt>
              </c:strCache>
            </c:strRef>
          </c:cat>
          <c:val>
            <c:numRef>
              <c:f>Sheet1!$C$10:$D$10</c:f>
              <c:numCache>
                <c:formatCode>General</c:formatCode>
                <c:ptCount val="2"/>
                <c:pt idx="0">
                  <c:v>18586</c:v>
                </c:pt>
                <c:pt idx="1">
                  <c:v>111820</c:v>
                </c:pt>
              </c:numCache>
            </c:numRef>
          </c:val>
        </c:ser>
        <c:ser>
          <c:idx val="1"/>
          <c:order val="1"/>
          <c:tx>
            <c:strRef>
              <c:f>Sheet1!$B$11</c:f>
              <c:strCache>
                <c:ptCount val="1"/>
                <c:pt idx="0">
                  <c:v>32 IO Depth</c:v>
                </c:pt>
              </c:strCache>
            </c:strRef>
          </c:tx>
          <c:spPr>
            <a:solidFill>
              <a:srgbClr val="00B050"/>
            </a:solidFill>
          </c:spPr>
          <c:cat>
            <c:strRef>
              <c:f>Sheet1!$C$9:$D$9</c:f>
              <c:strCache>
                <c:ptCount val="2"/>
                <c:pt idx="0">
                  <c:v>4K Block Size</c:v>
                </c:pt>
                <c:pt idx="1">
                  <c:v>32K Block Size</c:v>
                </c:pt>
              </c:strCache>
            </c:strRef>
          </c:cat>
          <c:val>
            <c:numRef>
              <c:f>Sheet1!$C$11:$D$11</c:f>
              <c:numCache>
                <c:formatCode>General</c:formatCode>
                <c:ptCount val="2"/>
                <c:pt idx="0">
                  <c:v>574055</c:v>
                </c:pt>
                <c:pt idx="1">
                  <c:v>1905771</c:v>
                </c:pt>
              </c:numCache>
            </c:numRef>
          </c:val>
        </c:ser>
        <c:ser>
          <c:idx val="2"/>
          <c:order val="2"/>
          <c:tx>
            <c:strRef>
              <c:f>Sheet1!$B$12</c:f>
              <c:strCache>
                <c:ptCount val="1"/>
                <c:pt idx="0">
                  <c:v>64 IO Depth</c:v>
                </c:pt>
              </c:strCache>
            </c:strRef>
          </c:tx>
          <c:spPr>
            <a:solidFill>
              <a:schemeClr val="accent6">
                <a:lumMod val="75000"/>
              </a:schemeClr>
            </a:solidFill>
          </c:spPr>
          <c:cat>
            <c:strRef>
              <c:f>Sheet1!$C$9:$D$9</c:f>
              <c:strCache>
                <c:ptCount val="2"/>
                <c:pt idx="0">
                  <c:v>4K Block Size</c:v>
                </c:pt>
                <c:pt idx="1">
                  <c:v>32K Block Size</c:v>
                </c:pt>
              </c:strCache>
            </c:strRef>
          </c:cat>
          <c:val>
            <c:numRef>
              <c:f>Sheet1!$C$12:$D$12</c:f>
              <c:numCache>
                <c:formatCode>General</c:formatCode>
                <c:ptCount val="2"/>
                <c:pt idx="0">
                  <c:v>537903</c:v>
                </c:pt>
                <c:pt idx="1">
                  <c:v>2408021</c:v>
                </c:pt>
              </c:numCache>
            </c:numRef>
          </c:val>
        </c:ser>
        <c:shape val="box"/>
        <c:axId val="53938432"/>
        <c:axId val="53944320"/>
        <c:axId val="0"/>
      </c:bar3DChart>
      <c:catAx>
        <c:axId val="53938432"/>
        <c:scaling>
          <c:orientation val="minMax"/>
        </c:scaling>
        <c:axPos val="b"/>
        <c:tickLblPos val="nextTo"/>
        <c:spPr>
          <a:ln>
            <a:solidFill>
              <a:srgbClr val="000000"/>
            </a:solidFill>
          </a:ln>
        </c:spPr>
        <c:txPr>
          <a:bodyPr/>
          <a:lstStyle/>
          <a:p>
            <a:pPr>
              <a:defRPr sz="3000" b="1"/>
            </a:pPr>
            <a:endParaRPr lang="en-US"/>
          </a:p>
        </c:txPr>
        <c:crossAx val="53944320"/>
        <c:crosses val="autoZero"/>
        <c:auto val="1"/>
        <c:lblAlgn val="ctr"/>
        <c:lblOffset val="100"/>
      </c:catAx>
      <c:valAx>
        <c:axId val="53944320"/>
        <c:scaling>
          <c:orientation val="minMax"/>
          <c:max val="2700000"/>
          <c:min val="18000"/>
        </c:scaling>
        <c:axPos val="l"/>
        <c:majorGridlines/>
        <c:title>
          <c:tx>
            <c:rich>
              <a:bodyPr rot="-5400000" vert="horz"/>
              <a:lstStyle/>
              <a:p>
                <a:pPr>
                  <a:defRPr sz="3000" b="1"/>
                </a:pPr>
                <a:r>
                  <a:rPr lang="en-US" sz="3000" b="1"/>
                  <a:t>Bandwidth</a:t>
                </a:r>
                <a:r>
                  <a:rPr lang="en-US" sz="3000" b="1" baseline="0"/>
                  <a:t> (KB/s)</a:t>
                </a:r>
              </a:p>
            </c:rich>
          </c:tx>
          <c:layout/>
        </c:title>
        <c:numFmt formatCode="General" sourceLinked="1"/>
        <c:tickLblPos val="nextTo"/>
        <c:txPr>
          <a:bodyPr/>
          <a:lstStyle/>
          <a:p>
            <a:pPr>
              <a:defRPr sz="3000" b="1"/>
            </a:pPr>
            <a:endParaRPr lang="en-US"/>
          </a:p>
        </c:txPr>
        <c:crossAx val="53938432"/>
        <c:crosses val="autoZero"/>
        <c:crossBetween val="between"/>
        <c:dispUnits>
          <c:builtInUnit val="thousands"/>
          <c:dispUnitsLbl>
            <c:layout/>
            <c:txPr>
              <a:bodyPr/>
              <a:lstStyle/>
              <a:p>
                <a:pPr>
                  <a:defRPr sz="3000"/>
                </a:pPr>
                <a:endParaRPr lang="en-US"/>
              </a:p>
            </c:txPr>
          </c:dispUnitsLbl>
        </c:dispUnits>
      </c:valAx>
    </c:plotArea>
    <c:legend>
      <c:legendPos val="r"/>
      <c:layout/>
      <c:txPr>
        <a:bodyPr/>
        <a:lstStyle/>
        <a:p>
          <a:pPr>
            <a:defRPr sz="3000" b="1"/>
          </a:pPr>
          <a:endParaRPr lang="en-US"/>
        </a:p>
      </c:txPr>
    </c:legend>
    <c:plotVisOnly val="1"/>
  </c:chart>
  <c:spPr>
    <a:ln>
      <a:noFill/>
    </a:ln>
  </c:sp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a:lstStyle/>
          <a:p>
            <a:pPr>
              <a:defRPr sz="3400"/>
            </a:pPr>
            <a:r>
              <a:rPr lang="en-US" sz="3400" b="1" i="0" baseline="0"/>
              <a:t>Latency</a:t>
            </a:r>
          </a:p>
        </c:rich>
      </c:tx>
      <c:layout>
        <c:manualLayout>
          <c:xMode val="edge"/>
          <c:yMode val="edge"/>
          <c:x val="0.46573609833671076"/>
          <c:y val="0.13085399449035814"/>
        </c:manualLayout>
      </c:layout>
    </c:title>
    <c:view3D>
      <c:rAngAx val="1"/>
    </c:view3D>
    <c:plotArea>
      <c:layout/>
      <c:bar3DChart>
        <c:barDir val="col"/>
        <c:grouping val="clustered"/>
        <c:ser>
          <c:idx val="0"/>
          <c:order val="0"/>
          <c:tx>
            <c:strRef>
              <c:f>Sheet1!$B$16</c:f>
              <c:strCache>
                <c:ptCount val="1"/>
                <c:pt idx="0">
                  <c:v>1 IO Depth</c:v>
                </c:pt>
              </c:strCache>
            </c:strRef>
          </c:tx>
          <c:spPr>
            <a:solidFill>
              <a:schemeClr val="accent1">
                <a:lumMod val="75000"/>
              </a:schemeClr>
            </a:solidFill>
          </c:spPr>
          <c:cat>
            <c:strRef>
              <c:f>Sheet1!$C$15:$D$15</c:f>
              <c:strCache>
                <c:ptCount val="2"/>
                <c:pt idx="0">
                  <c:v>4K Block Size</c:v>
                </c:pt>
                <c:pt idx="1">
                  <c:v>32K Block Size</c:v>
                </c:pt>
              </c:strCache>
            </c:strRef>
          </c:cat>
          <c:val>
            <c:numRef>
              <c:f>Sheet1!$C$16:$D$16</c:f>
              <c:numCache>
                <c:formatCode>General</c:formatCode>
                <c:ptCount val="2"/>
                <c:pt idx="0">
                  <c:v>212</c:v>
                </c:pt>
                <c:pt idx="1">
                  <c:v>282</c:v>
                </c:pt>
              </c:numCache>
            </c:numRef>
          </c:val>
        </c:ser>
        <c:ser>
          <c:idx val="1"/>
          <c:order val="1"/>
          <c:tx>
            <c:strRef>
              <c:f>Sheet1!$B$17</c:f>
              <c:strCache>
                <c:ptCount val="1"/>
                <c:pt idx="0">
                  <c:v>32 IO Depth</c:v>
                </c:pt>
              </c:strCache>
            </c:strRef>
          </c:tx>
          <c:spPr>
            <a:solidFill>
              <a:srgbClr val="00B050"/>
            </a:solidFill>
          </c:spPr>
          <c:cat>
            <c:strRef>
              <c:f>Sheet1!$C$15:$D$15</c:f>
              <c:strCache>
                <c:ptCount val="2"/>
                <c:pt idx="0">
                  <c:v>4K Block Size</c:v>
                </c:pt>
                <c:pt idx="1">
                  <c:v>32K Block Size</c:v>
                </c:pt>
              </c:strCache>
            </c:strRef>
          </c:cat>
          <c:val>
            <c:numRef>
              <c:f>Sheet1!$C$17:$D$17</c:f>
              <c:numCache>
                <c:formatCode>General</c:formatCode>
                <c:ptCount val="2"/>
                <c:pt idx="0">
                  <c:v>222</c:v>
                </c:pt>
                <c:pt idx="1">
                  <c:v>536</c:v>
                </c:pt>
              </c:numCache>
            </c:numRef>
          </c:val>
        </c:ser>
        <c:ser>
          <c:idx val="2"/>
          <c:order val="2"/>
          <c:tx>
            <c:strRef>
              <c:f>Sheet1!$B$18</c:f>
              <c:strCache>
                <c:ptCount val="1"/>
                <c:pt idx="0">
                  <c:v>64 IO Depth</c:v>
                </c:pt>
              </c:strCache>
            </c:strRef>
          </c:tx>
          <c:spPr>
            <a:solidFill>
              <a:schemeClr val="accent6">
                <a:lumMod val="75000"/>
              </a:schemeClr>
            </a:solidFill>
          </c:spPr>
          <c:cat>
            <c:strRef>
              <c:f>Sheet1!$C$15:$D$15</c:f>
              <c:strCache>
                <c:ptCount val="2"/>
                <c:pt idx="0">
                  <c:v>4K Block Size</c:v>
                </c:pt>
                <c:pt idx="1">
                  <c:v>32K Block Size</c:v>
                </c:pt>
              </c:strCache>
            </c:strRef>
          </c:cat>
          <c:val>
            <c:numRef>
              <c:f>Sheet1!$C$18:$D$18</c:f>
              <c:numCache>
                <c:formatCode>General</c:formatCode>
                <c:ptCount val="2"/>
                <c:pt idx="0">
                  <c:v>475</c:v>
                </c:pt>
                <c:pt idx="1">
                  <c:v>850</c:v>
                </c:pt>
              </c:numCache>
            </c:numRef>
          </c:val>
        </c:ser>
        <c:shape val="box"/>
        <c:axId val="53983488"/>
        <c:axId val="53993472"/>
        <c:axId val="0"/>
      </c:bar3DChart>
      <c:catAx>
        <c:axId val="53983488"/>
        <c:scaling>
          <c:orientation val="minMax"/>
        </c:scaling>
        <c:axPos val="b"/>
        <c:tickLblPos val="nextTo"/>
        <c:txPr>
          <a:bodyPr/>
          <a:lstStyle/>
          <a:p>
            <a:pPr>
              <a:defRPr sz="3000" b="1"/>
            </a:pPr>
            <a:endParaRPr lang="en-US"/>
          </a:p>
        </c:txPr>
        <c:crossAx val="53993472"/>
        <c:crosses val="autoZero"/>
        <c:auto val="1"/>
        <c:lblAlgn val="ctr"/>
        <c:lblOffset val="100"/>
      </c:catAx>
      <c:valAx>
        <c:axId val="53993472"/>
        <c:scaling>
          <c:orientation val="minMax"/>
          <c:max val="900"/>
          <c:min val="150"/>
        </c:scaling>
        <c:axPos val="l"/>
        <c:majorGridlines/>
        <c:title>
          <c:tx>
            <c:rich>
              <a:bodyPr rot="-5400000" vert="horz"/>
              <a:lstStyle/>
              <a:p>
                <a:pPr>
                  <a:defRPr sz="3000" b="1"/>
                </a:pPr>
                <a:r>
                  <a:rPr lang="en-US" sz="3000" b="1"/>
                  <a:t>Latency (ms)</a:t>
                </a:r>
              </a:p>
            </c:rich>
          </c:tx>
          <c:layout/>
        </c:title>
        <c:numFmt formatCode="General" sourceLinked="1"/>
        <c:tickLblPos val="nextTo"/>
        <c:txPr>
          <a:bodyPr/>
          <a:lstStyle/>
          <a:p>
            <a:pPr>
              <a:defRPr sz="3000" b="1"/>
            </a:pPr>
            <a:endParaRPr lang="en-US"/>
          </a:p>
        </c:txPr>
        <c:crossAx val="53983488"/>
        <c:crosses val="autoZero"/>
        <c:crossBetween val="between"/>
      </c:valAx>
    </c:plotArea>
    <c:legend>
      <c:legendPos val="r"/>
      <c:layout/>
      <c:txPr>
        <a:bodyPr/>
        <a:lstStyle/>
        <a:p>
          <a:pPr>
            <a:defRPr sz="3000" b="1"/>
          </a:pPr>
          <a:endParaRPr lang="en-US"/>
        </a:p>
      </c:txPr>
    </c:legend>
    <c:plotVisOnly val="1"/>
  </c:chart>
  <c:spPr>
    <a:ln>
      <a:noFill/>
    </a:ln>
  </c:sp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 xmlns:p14="http://schemas.microsoft.com/office/powerpoint/2010/main" val="13555384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2338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10"/>
        <p:cNvGrpSpPr/>
        <p:nvPr/>
      </p:nvGrpSpPr>
      <p:grpSpPr>
        <a:xfrm>
          <a:off x="0" y="0"/>
          <a:ext cx="0" cy="0"/>
          <a:chOff x="0" y="0"/>
          <a:chExt cx="0" cy="0"/>
        </a:xfrm>
      </p:grpSpPr>
      <p:sp>
        <p:nvSpPr>
          <p:cNvPr id="11" name="Shape 11"/>
          <p:cNvSpPr txBox="1">
            <a:spLocks noGrp="1"/>
          </p:cNvSpPr>
          <p:nvPr>
            <p:ph type="body" idx="1"/>
          </p:nvPr>
        </p:nvSpPr>
        <p:spPr>
          <a:xfrm>
            <a:off x="583354" y="7154635"/>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2" name="Shape 12"/>
          <p:cNvSpPr txBox="1">
            <a:spLocks noGrp="1"/>
          </p:cNvSpPr>
          <p:nvPr>
            <p:ph type="body" idx="2"/>
          </p:nvPr>
        </p:nvSpPr>
        <p:spPr>
          <a:xfrm>
            <a:off x="583354" y="5874475"/>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3" name="Shape 13"/>
          <p:cNvSpPr txBox="1">
            <a:spLocks noGrp="1"/>
          </p:cNvSpPr>
          <p:nvPr>
            <p:ph type="body" idx="3"/>
          </p:nvPr>
        </p:nvSpPr>
        <p:spPr>
          <a:xfrm>
            <a:off x="583354" y="15270479"/>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4" name="Shape 14"/>
          <p:cNvSpPr txBox="1">
            <a:spLocks noGrp="1"/>
          </p:cNvSpPr>
          <p:nvPr>
            <p:ph type="body" idx="4"/>
          </p:nvPr>
        </p:nvSpPr>
        <p:spPr>
          <a:xfrm>
            <a:off x="583354" y="13970601"/>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5" name="Shape 15"/>
          <p:cNvSpPr txBox="1">
            <a:spLocks noGrp="1"/>
          </p:cNvSpPr>
          <p:nvPr>
            <p:ph type="body" idx="5"/>
          </p:nvPr>
        </p:nvSpPr>
        <p:spPr>
          <a:xfrm>
            <a:off x="11891965" y="7154635"/>
            <a:ext cx="20116799"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6" name="Shape 16"/>
          <p:cNvSpPr txBox="1">
            <a:spLocks noGrp="1"/>
          </p:cNvSpPr>
          <p:nvPr>
            <p:ph type="body" idx="6"/>
          </p:nvPr>
        </p:nvSpPr>
        <p:spPr>
          <a:xfrm>
            <a:off x="11891965" y="5874475"/>
            <a:ext cx="20116799" cy="1200299"/>
          </a:xfrm>
          <a:prstGeom prst="rect">
            <a:avLst/>
          </a:prstGeom>
          <a:noFill/>
          <a:ln>
            <a:noFill/>
          </a:ln>
        </p:spPr>
        <p:txBody>
          <a:bodyPr lIns="91425" tIns="91425" rIns="91425" bIns="91425" anchor="ctr" anchorCtr="0"/>
          <a:lstStyle>
            <a:lvl1pPr marL="1645574" marR="0" indent="-1645574" rtl="0">
              <a:lnSpc>
                <a:spcPct val="100000"/>
              </a:lnSpc>
              <a:spcBef>
                <a:spcPts val="1320"/>
              </a:spcBef>
              <a:spcAft>
                <a:spcPts val="0"/>
              </a:spcAft>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7" name="Shape 17"/>
          <p:cNvSpPr txBox="1">
            <a:spLocks noGrp="1"/>
          </p:cNvSpPr>
          <p:nvPr>
            <p:ph type="body" idx="7"/>
          </p:nvPr>
        </p:nvSpPr>
        <p:spPr>
          <a:xfrm>
            <a:off x="11891965" y="28346400"/>
            <a:ext cx="20116799"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8" name="Shape 18"/>
          <p:cNvSpPr txBox="1">
            <a:spLocks noGrp="1"/>
          </p:cNvSpPr>
          <p:nvPr>
            <p:ph type="body" idx="8"/>
          </p:nvPr>
        </p:nvSpPr>
        <p:spPr>
          <a:xfrm>
            <a:off x="11891965" y="27066240"/>
            <a:ext cx="20116799"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9" name="Shape 19"/>
          <p:cNvSpPr txBox="1">
            <a:spLocks noGrp="1"/>
          </p:cNvSpPr>
          <p:nvPr>
            <p:ph type="body" idx="9"/>
          </p:nvPr>
        </p:nvSpPr>
        <p:spPr>
          <a:xfrm>
            <a:off x="32689800" y="5874475"/>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20" name="Shape 20"/>
          <p:cNvSpPr txBox="1">
            <a:spLocks noGrp="1"/>
          </p:cNvSpPr>
          <p:nvPr>
            <p:ph type="body" idx="13"/>
          </p:nvPr>
        </p:nvSpPr>
        <p:spPr>
          <a:xfrm>
            <a:off x="32689800" y="7154635"/>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21" name="Shape 21"/>
          <p:cNvSpPr txBox="1">
            <a:spLocks noGrp="1"/>
          </p:cNvSpPr>
          <p:nvPr>
            <p:ph type="body" idx="14"/>
          </p:nvPr>
        </p:nvSpPr>
        <p:spPr>
          <a:xfrm>
            <a:off x="32689800" y="17287756"/>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22" name="Shape 22"/>
          <p:cNvSpPr txBox="1">
            <a:spLocks noGrp="1"/>
          </p:cNvSpPr>
          <p:nvPr>
            <p:ph type="body" idx="15"/>
          </p:nvPr>
        </p:nvSpPr>
        <p:spPr>
          <a:xfrm>
            <a:off x="32689800" y="18562320"/>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23" name="Shape 23"/>
          <p:cNvSpPr txBox="1">
            <a:spLocks noGrp="1"/>
          </p:cNvSpPr>
          <p:nvPr>
            <p:ph type="body" idx="16"/>
          </p:nvPr>
        </p:nvSpPr>
        <p:spPr>
          <a:xfrm>
            <a:off x="32689800" y="25421379"/>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24" name="Shape 24"/>
          <p:cNvSpPr txBox="1">
            <a:spLocks noGrp="1"/>
          </p:cNvSpPr>
          <p:nvPr>
            <p:ph type="body" idx="17"/>
          </p:nvPr>
        </p:nvSpPr>
        <p:spPr>
          <a:xfrm>
            <a:off x="32689800" y="26700481"/>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25" name="Shape 25"/>
          <p:cNvSpPr txBox="1">
            <a:spLocks noGrp="1"/>
          </p:cNvSpPr>
          <p:nvPr>
            <p:ph type="title"/>
          </p:nvPr>
        </p:nvSpPr>
        <p:spPr>
          <a:xfrm>
            <a:off x="11200625" y="1271475"/>
            <a:ext cx="21499500" cy="1815599"/>
          </a:xfrm>
          <a:prstGeom prst="rect">
            <a:avLst/>
          </a:prstGeom>
        </p:spPr>
        <p:txBody>
          <a:bodyPr lIns="91425" tIns="91425" rIns="91425" bIns="91425" anchor="ctr" anchorCtr="0"/>
          <a:lstStyle>
            <a:lvl1pPr algn="ctr" rtl="0">
              <a:buNone/>
              <a:defRPr sz="10000" b="1"/>
            </a:lvl1pPr>
            <a:lvl2pPr algn="ctr" rtl="0">
              <a:buNone/>
              <a:defRPr sz="10000" b="1"/>
            </a:lvl2pPr>
            <a:lvl3pPr algn="ctr" rtl="0">
              <a:buNone/>
              <a:defRPr sz="10000" b="1"/>
            </a:lvl3pPr>
            <a:lvl4pPr algn="ctr" rtl="0">
              <a:buNone/>
              <a:defRPr sz="10000" b="1"/>
            </a:lvl4pPr>
            <a:lvl5pPr algn="ctr" rtl="0">
              <a:buNone/>
              <a:defRPr sz="10000" b="1"/>
            </a:lvl5pPr>
            <a:lvl6pPr algn="ctr" rtl="0">
              <a:buNone/>
              <a:defRPr sz="10000" b="1"/>
            </a:lvl6pPr>
            <a:lvl7pPr algn="ctr" rtl="0">
              <a:buNone/>
              <a:defRPr sz="10000" b="1"/>
            </a:lvl7pPr>
            <a:lvl8pPr algn="ctr" rtl="0">
              <a:buNone/>
              <a:defRPr sz="10000" b="1"/>
            </a:lvl8pPr>
            <a:lvl9pPr algn="ctr">
              <a:buNone/>
              <a:defRPr sz="10000" b="1"/>
            </a:lvl9pPr>
          </a:lstStyle>
          <a:p>
            <a:endParaRPr/>
          </a:p>
        </p:txBody>
      </p:sp>
      <p:sp>
        <p:nvSpPr>
          <p:cNvPr id="26" name="Shape 26"/>
          <p:cNvSpPr txBox="1">
            <a:spLocks noGrp="1"/>
          </p:cNvSpPr>
          <p:nvPr>
            <p:ph type="subTitle" idx="18"/>
          </p:nvPr>
        </p:nvSpPr>
        <p:spPr>
          <a:xfrm>
            <a:off x="11891975" y="3087087"/>
            <a:ext cx="20116799" cy="1674000"/>
          </a:xfrm>
          <a:prstGeom prst="rect">
            <a:avLst/>
          </a:prstGeom>
        </p:spPr>
        <p:txBody>
          <a:bodyPr lIns="91425" tIns="91425" rIns="91425" bIns="91425" anchor="ctr" anchorCtr="0"/>
          <a:lstStyle>
            <a:lvl1pPr algn="ctr" rtl="0">
              <a:buNone/>
              <a:defRPr sz="6000"/>
            </a:lvl1pPr>
            <a:lvl2pPr algn="ctr" rtl="0">
              <a:buNone/>
              <a:defRPr sz="6000"/>
            </a:lvl2pPr>
            <a:lvl3pPr algn="ctr" rtl="0">
              <a:buNone/>
              <a:defRPr sz="6000"/>
            </a:lvl3pPr>
            <a:lvl4pPr algn="ctr" rtl="0">
              <a:buNone/>
              <a:defRPr sz="6000"/>
            </a:lvl4pPr>
            <a:lvl5pPr algn="ctr" rtl="0">
              <a:buNone/>
              <a:defRPr sz="6000"/>
            </a:lvl5pPr>
            <a:lvl6pPr algn="ctr" rtl="0">
              <a:buNone/>
              <a:defRPr sz="6000"/>
            </a:lvl6pPr>
            <a:lvl7pPr algn="ctr" rtl="0">
              <a:buNone/>
              <a:defRPr sz="6000"/>
            </a:lvl7pPr>
            <a:lvl8pPr algn="ctr" rtl="0">
              <a:buNone/>
              <a:defRPr sz="6000"/>
            </a:lvl8pPr>
            <a:lvl9pPr algn="ctr">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
        <p:cNvGrpSpPr/>
        <p:nvPr/>
      </p:nvGrpSpPr>
      <p:grpSpPr>
        <a:xfrm>
          <a:off x="0" y="0"/>
          <a:ext cx="0" cy="0"/>
          <a:chOff x="0" y="0"/>
          <a:chExt cx="0" cy="0"/>
        </a:xfrm>
      </p:grpSpPr>
      <p:sp>
        <p:nvSpPr>
          <p:cNvPr id="5" name="Shape 5"/>
          <p:cNvSpPr/>
          <p:nvPr/>
        </p:nvSpPr>
        <p:spPr>
          <a:xfrm>
            <a:off x="548639" y="5836919"/>
            <a:ext cx="10698479" cy="26700479"/>
          </a:xfrm>
          <a:prstGeom prst="roundRect">
            <a:avLst>
              <a:gd name="adj" fmla="val 271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6" name="Shape 6"/>
          <p:cNvSpPr/>
          <p:nvPr/>
        </p:nvSpPr>
        <p:spPr>
          <a:xfrm>
            <a:off x="32644081" y="5836919"/>
            <a:ext cx="10698479" cy="26700479"/>
          </a:xfrm>
          <a:prstGeom prst="roundRect">
            <a:avLst>
              <a:gd name="adj" fmla="val 226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7" name="Shape 7"/>
          <p:cNvSpPr/>
          <p:nvPr/>
        </p:nvSpPr>
        <p:spPr>
          <a:xfrm>
            <a:off x="11887200" y="5836919"/>
            <a:ext cx="20116799" cy="26700479"/>
          </a:xfrm>
          <a:prstGeom prst="roundRect">
            <a:avLst>
              <a:gd name="adj" fmla="val 1298"/>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8" name="Shape 8"/>
          <p:cNvSpPr txBox="1"/>
          <p:nvPr/>
        </p:nvSpPr>
        <p:spPr>
          <a:xfrm>
            <a:off x="0" y="0"/>
            <a:ext cx="43891199" cy="1175099"/>
          </a:xfrm>
          <a:prstGeom prst="rect">
            <a:avLst/>
          </a:prstGeom>
          <a:noFill/>
          <a:ln>
            <a:noFill/>
          </a:ln>
        </p:spPr>
        <p:txBody>
          <a:bodyPr lIns="91425" tIns="45700" rIns="91425" bIns="45700" anchor="b" anchorCtr="0">
            <a:noAutofit/>
          </a:bodyPr>
          <a:lstStyle/>
          <a:p>
            <a:pPr marL="1645574" marR="0" lvl="0" indent="-1645574" algn="ctr" rtl="0">
              <a:spcBef>
                <a:spcPts val="0"/>
              </a:spcBef>
              <a:buClr>
                <a:schemeClr val="dk1"/>
              </a:buClr>
              <a:buSzPct val="25000"/>
              <a:buFont typeface="Tahoma"/>
              <a:buNone/>
            </a:pPr>
            <a:r>
              <a:rPr lang="en-US" sz="5400" b="1" i="0" u="none" strike="noStrike" cap="none" baseline="0" dirty="0" smtClean="0">
                <a:solidFill>
                  <a:srgbClr val="00467F"/>
                </a:solidFill>
              </a:rPr>
              <a:t>Capstone </a:t>
            </a:r>
            <a:r>
              <a:rPr lang="en-US" sz="5400" b="1" i="0" u="none" strike="noStrike" cap="none" baseline="0" dirty="0">
                <a:solidFill>
                  <a:srgbClr val="00467F"/>
                </a:solidFill>
              </a:rPr>
              <a:t>Projec</a:t>
            </a:r>
            <a:r>
              <a:rPr lang="en-US" sz="5400" b="1" dirty="0">
                <a:solidFill>
                  <a:srgbClr val="00467F"/>
                </a:solidFill>
              </a:rPr>
              <a:t>t</a:t>
            </a:r>
          </a:p>
        </p:txBody>
      </p:sp>
      <p:grpSp>
        <p:nvGrpSpPr>
          <p:cNvPr id="3" name="Group 2"/>
          <p:cNvGrpSpPr/>
          <p:nvPr userDrawn="1"/>
        </p:nvGrpSpPr>
        <p:grpSpPr>
          <a:xfrm>
            <a:off x="869793" y="1198004"/>
            <a:ext cx="9382392" cy="2617611"/>
            <a:chOff x="1110430" y="3219308"/>
            <a:chExt cx="9382392" cy="2617611"/>
          </a:xfrm>
        </p:grpSpPr>
        <p:pic>
          <p:nvPicPr>
            <p:cNvPr id="9" name="Shape 9"/>
            <p:cNvPicPr preferRelativeResize="0"/>
            <p:nvPr/>
          </p:nvPicPr>
          <p:blipFill rotWithShape="1">
            <a:blip r:embed="rId4"/>
            <a:srcRect t="62958"/>
            <a:stretch/>
          </p:blipFill>
          <p:spPr>
            <a:xfrm>
              <a:off x="3757114" y="3219308"/>
              <a:ext cx="5147849" cy="1270335"/>
            </a:xfrm>
            <a:prstGeom prst="rect">
              <a:avLst/>
            </a:prstGeom>
            <a:noFill/>
            <a:ln>
              <a:noFill/>
            </a:ln>
          </p:spPr>
        </p:pic>
        <p:grpSp>
          <p:nvGrpSpPr>
            <p:cNvPr id="2" name="Group 1"/>
            <p:cNvGrpSpPr/>
            <p:nvPr userDrawn="1"/>
          </p:nvGrpSpPr>
          <p:grpSpPr>
            <a:xfrm>
              <a:off x="1110430" y="4746018"/>
              <a:ext cx="9382392" cy="1090901"/>
              <a:chOff x="9820034" y="3494314"/>
              <a:chExt cx="9382392" cy="1090901"/>
            </a:xfrm>
          </p:grpSpPr>
          <p:pic>
            <p:nvPicPr>
              <p:cNvPr id="10" name="Shape 9"/>
              <p:cNvPicPr preferRelativeResize="0"/>
              <p:nvPr userDrawn="1"/>
            </p:nvPicPr>
            <p:blipFill rotWithShape="1">
              <a:blip r:embed="rId4"/>
              <a:srcRect b="76012"/>
              <a:stretch/>
            </p:blipFill>
            <p:spPr>
              <a:xfrm>
                <a:off x="9820034" y="3520747"/>
                <a:ext cx="5147849" cy="822654"/>
              </a:xfrm>
              <a:prstGeom prst="rect">
                <a:avLst/>
              </a:prstGeom>
              <a:noFill/>
              <a:ln>
                <a:noFill/>
              </a:ln>
            </p:spPr>
          </p:pic>
          <p:pic>
            <p:nvPicPr>
              <p:cNvPr id="11" name="Shape 9"/>
              <p:cNvPicPr preferRelativeResize="0"/>
              <p:nvPr userDrawn="1"/>
            </p:nvPicPr>
            <p:blipFill rotWithShape="1">
              <a:blip r:embed="rId4"/>
              <a:srcRect t="26459" b="41731"/>
              <a:stretch/>
            </p:blipFill>
            <p:spPr>
              <a:xfrm>
                <a:off x="14054577" y="3494314"/>
                <a:ext cx="5147849" cy="1090901"/>
              </a:xfrm>
              <a:prstGeom prst="rect">
                <a:avLst/>
              </a:prstGeom>
              <a:noFill/>
              <a:ln>
                <a:noFill/>
              </a:ln>
            </p:spPr>
          </p:pic>
        </p:grpSp>
      </p:grpSp>
    </p:spTree>
  </p:cSld>
  <p:clrMap bg1="lt1" tx1="dk1" bg2="dk2" tx2="lt2" accent1="accent1" accent2="accent2" accent3="accent3" accent4="accent4" accent5="accent5" accent6="accent6" hlink="hlink" folHlink="folHlink"/>
  <p:sldLayoutIdLst>
    <p:sldLayoutId id="214748364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583354" y="6873049"/>
            <a:ext cx="10607100" cy="846299"/>
          </a:xfrm>
          <a:prstGeom prst="rect">
            <a:avLst/>
          </a:prstGeom>
          <a:noFill/>
          <a:ln>
            <a:noFill/>
          </a:ln>
        </p:spPr>
        <p:txBody>
          <a:bodyPr lIns="228550" tIns="228550" rIns="228550" bIns="228550" anchor="t" anchorCtr="0">
            <a:noAutofit/>
          </a:bodyPr>
          <a:lstStyle/>
          <a:p>
            <a:pPr marL="0" algn="just">
              <a:spcAft>
                <a:spcPts val="1100"/>
              </a:spcAft>
              <a:buClr>
                <a:schemeClr val="dk1"/>
              </a:buClr>
              <a:buSzPct val="137500"/>
              <a:buNone/>
            </a:pPr>
            <a:r>
              <a:rPr lang="en-US" sz="3200" dirty="0" smtClean="0"/>
              <a:t>The objectives of this project are to assemble and benchmark a functional protocol stack. The stack will provide high throughput transfers with low CPU utilization that could be ported to </a:t>
            </a:r>
            <a:r>
              <a:rPr lang="en-US" sz="3200" dirty="0" smtClean="0"/>
              <a:t>Hewlett Packard </a:t>
            </a:r>
            <a:r>
              <a:rPr lang="en-US" sz="3200" dirty="0" smtClean="0"/>
              <a:t>Enterprise’s 3Par storage systems. To benchmark the servers, we created a custom test suite that determined read, write, buffer size, and seek performance.</a:t>
            </a:r>
          </a:p>
          <a:p>
            <a:pPr marL="0" algn="just">
              <a:spcAft>
                <a:spcPts val="1100"/>
              </a:spcAft>
              <a:buClr>
                <a:schemeClr val="dk1"/>
              </a:buClr>
              <a:buSzPct val="137500"/>
              <a:buNone/>
            </a:pPr>
            <a:r>
              <a:rPr lang="en-US" sz="3200" dirty="0" smtClean="0"/>
              <a:t>[Put in a statement about results regardless of whether they are positive or negative]</a:t>
            </a:r>
          </a:p>
        </p:txBody>
      </p:sp>
      <p:sp>
        <p:nvSpPr>
          <p:cNvPr id="29" name="Shape 29"/>
          <p:cNvSpPr txBox="1">
            <a:spLocks noGrp="1"/>
          </p:cNvSpPr>
          <p:nvPr>
            <p:ph type="body" idx="2"/>
          </p:nvPr>
        </p:nvSpPr>
        <p:spPr>
          <a:xfrm>
            <a:off x="583354" y="5992939"/>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Abstract</a:t>
            </a:r>
          </a:p>
        </p:txBody>
      </p:sp>
      <p:sp>
        <p:nvSpPr>
          <p:cNvPr id="30" name="Shape 30"/>
          <p:cNvSpPr txBox="1">
            <a:spLocks noGrp="1"/>
          </p:cNvSpPr>
          <p:nvPr>
            <p:ph type="body" idx="3"/>
          </p:nvPr>
        </p:nvSpPr>
        <p:spPr>
          <a:xfrm>
            <a:off x="583354" y="13816339"/>
            <a:ext cx="10579946" cy="7733896"/>
          </a:xfrm>
          <a:prstGeom prst="rect">
            <a:avLst/>
          </a:prstGeom>
          <a:noFill/>
          <a:ln>
            <a:noFill/>
          </a:ln>
        </p:spPr>
        <p:txBody>
          <a:bodyPr lIns="228550" tIns="228550" rIns="228550" bIns="228550" anchor="t" anchorCtr="0">
            <a:noAutofit/>
          </a:bodyPr>
          <a:lstStyle/>
          <a:p>
            <a:pPr lvl="2" fontAlgn="base"/>
            <a:r>
              <a:rPr lang="en-US" sz="3200" dirty="0" smtClean="0"/>
              <a:t>Network block device over </a:t>
            </a:r>
            <a:r>
              <a:rPr lang="en-US" sz="3200" dirty="0" err="1" smtClean="0"/>
              <a:t>Accelio</a:t>
            </a:r>
            <a:r>
              <a:rPr lang="en-US" sz="3200" dirty="0" smtClean="0"/>
              <a:t> framework</a:t>
            </a:r>
          </a:p>
          <a:p>
            <a:pPr lvl="2" fontAlgn="base"/>
            <a:r>
              <a:rPr lang="en-US" sz="3200" dirty="0" smtClean="0"/>
              <a:t>Presented as a regular storage block device on the local system</a:t>
            </a:r>
          </a:p>
          <a:p>
            <a:pPr lvl="2" fontAlgn="base"/>
            <a:r>
              <a:rPr lang="en-US" sz="3200" dirty="0" smtClean="0"/>
              <a:t>Fast IO to remote devices through its use of </a:t>
            </a:r>
            <a:r>
              <a:rPr lang="en-US" sz="3200" dirty="0" err="1" smtClean="0"/>
              <a:t>accelio</a:t>
            </a:r>
            <a:r>
              <a:rPr lang="en-US" sz="3200" dirty="0" smtClean="0"/>
              <a:t> acceleration facilities and multi-queue implementation in the block layer</a:t>
            </a:r>
          </a:p>
          <a:p>
            <a:pPr lvl="1" fontAlgn="base"/>
            <a:endParaRPr lang="en-US" sz="4800" dirty="0" smtClean="0"/>
          </a:p>
          <a:p>
            <a:pPr lvl="2" fontAlgn="base">
              <a:buNone/>
            </a:pPr>
            <a:endParaRPr lang="en-US" sz="4400" dirty="0" smtClean="0"/>
          </a:p>
          <a:p>
            <a:pPr lvl="2" fontAlgn="base"/>
            <a:r>
              <a:rPr lang="en-US" sz="3200" dirty="0" smtClean="0"/>
              <a:t>Library for high-performance asynchronous IO using RDMA</a:t>
            </a:r>
          </a:p>
          <a:p>
            <a:pPr lvl="2" fontAlgn="base"/>
            <a:r>
              <a:rPr lang="en-US" sz="3200" dirty="0" smtClean="0"/>
              <a:t>Provides Zero-copy data delivery</a:t>
            </a:r>
          </a:p>
          <a:p>
            <a:pPr lvl="2" fontAlgn="base"/>
            <a:r>
              <a:rPr lang="en-US" sz="3200" dirty="0" smtClean="0"/>
              <a:t>Designed for multi-core CPUs and multi-threaded applications</a:t>
            </a:r>
          </a:p>
          <a:p>
            <a:pPr lvl="1" fontAlgn="base"/>
            <a:endParaRPr lang="en-US" sz="5400" dirty="0" smtClean="0"/>
          </a:p>
          <a:p>
            <a:pPr lvl="1" fontAlgn="base">
              <a:buNone/>
            </a:pPr>
            <a:endParaRPr lang="en-US" sz="4000" dirty="0" smtClean="0"/>
          </a:p>
          <a:p>
            <a:pPr lvl="2" fontAlgn="base"/>
            <a:r>
              <a:rPr lang="en-US" sz="3200" dirty="0" smtClean="0"/>
              <a:t>Remote Direct Memory Access (RDMA) is capable of allowing server to server data movement management with minimal CPU involvement</a:t>
            </a:r>
          </a:p>
          <a:p>
            <a:pPr lvl="1" fontAlgn="base"/>
            <a:endParaRPr lang="en-US" sz="5400" dirty="0" smtClean="0"/>
          </a:p>
          <a:p>
            <a:pPr lvl="1" fontAlgn="base">
              <a:buNone/>
            </a:pPr>
            <a:endParaRPr lang="en-US" sz="4000" dirty="0" smtClean="0"/>
          </a:p>
          <a:p>
            <a:pPr lvl="2" fontAlgn="base"/>
            <a:r>
              <a:rPr lang="en-US" sz="3200" dirty="0" smtClean="0"/>
              <a:t>Provides a lossless connection on top of the Ethernet protocol by implementing the Data center bridging enhancements (DCB) to the Ethernet standard.</a:t>
            </a:r>
          </a:p>
          <a:p>
            <a:pPr lvl="2" fontAlgn="base"/>
            <a:r>
              <a:rPr lang="en-US" sz="3200" dirty="0" smtClean="0"/>
              <a:t>Bridges, converges, and controls the flow of multiple classes of traffic over an Ethernet network</a:t>
            </a:r>
          </a:p>
          <a:p>
            <a:pPr lvl="1" fontAlgn="base"/>
            <a:endParaRPr lang="en-US" sz="4000" dirty="0" smtClean="0"/>
          </a:p>
          <a:p>
            <a:pPr lvl="1" fontAlgn="base">
              <a:buNone/>
            </a:pPr>
            <a:endParaRPr lang="en-US" sz="4800" dirty="0" smtClean="0"/>
          </a:p>
          <a:p>
            <a:pPr lvl="2" fontAlgn="base"/>
            <a:r>
              <a:rPr lang="en-US" sz="3200" dirty="0" smtClean="0"/>
              <a:t>Hardware support for RDMA</a:t>
            </a:r>
          </a:p>
          <a:p>
            <a:pPr lvl="2" fontAlgn="base"/>
            <a:r>
              <a:rPr lang="en-US" sz="3200" dirty="0" smtClean="0"/>
              <a:t>Interconnect system for the I/O ports that supports 40G Ethernet</a:t>
            </a:r>
          </a:p>
        </p:txBody>
      </p:sp>
      <p:sp>
        <p:nvSpPr>
          <p:cNvPr id="31" name="Shape 31"/>
          <p:cNvSpPr txBox="1">
            <a:spLocks noGrp="1"/>
          </p:cNvSpPr>
          <p:nvPr>
            <p:ph type="body" idx="4"/>
          </p:nvPr>
        </p:nvSpPr>
        <p:spPr>
          <a:xfrm>
            <a:off x="583355" y="11645996"/>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smtClean="0">
                <a:solidFill>
                  <a:schemeClr val="dk1"/>
                </a:solidFill>
              </a:rPr>
              <a:t>Functional Protocol Stack</a:t>
            </a:r>
            <a:endParaRPr lang="en-US" sz="6600" b="1" dirty="0">
              <a:solidFill>
                <a:schemeClr val="dk1"/>
              </a:solidFill>
            </a:endParaRPr>
          </a:p>
        </p:txBody>
      </p:sp>
      <p:sp>
        <p:nvSpPr>
          <p:cNvPr id="33" name="Shape 33"/>
          <p:cNvSpPr txBox="1">
            <a:spLocks noGrp="1"/>
          </p:cNvSpPr>
          <p:nvPr>
            <p:ph type="body" idx="6"/>
          </p:nvPr>
        </p:nvSpPr>
        <p:spPr>
          <a:xfrm>
            <a:off x="11891965" y="6015151"/>
            <a:ext cx="20116799" cy="1200299"/>
          </a:xfrm>
          <a:prstGeom prst="rect">
            <a:avLst/>
          </a:prstGeom>
          <a:noFill/>
          <a:ln>
            <a:noFill/>
          </a:ln>
        </p:spPr>
        <p:txBody>
          <a:bodyPr lIns="91400" tIns="91400" rIns="91400" bIns="91400" anchor="ctr" anchorCtr="0">
            <a:noAutofit/>
          </a:bodyPr>
          <a:lstStyle/>
          <a:p>
            <a:pPr marL="1645574" marR="0" lvl="0" indent="-1645574" algn="ctr" rtl="0">
              <a:lnSpc>
                <a:spcPct val="100000"/>
              </a:lnSpc>
              <a:spcBef>
                <a:spcPts val="0"/>
              </a:spcBef>
              <a:spcAft>
                <a:spcPts val="0"/>
              </a:spcAft>
              <a:buClr>
                <a:schemeClr val="dk1"/>
              </a:buClr>
              <a:buSzPct val="25000"/>
              <a:buFont typeface="Times New Roman"/>
              <a:buNone/>
            </a:pPr>
            <a:r>
              <a:rPr lang="en-US" sz="6600" b="1" dirty="0" smtClean="0">
                <a:solidFill>
                  <a:schemeClr val="dk1"/>
                </a:solidFill>
              </a:rPr>
              <a:t>Results</a:t>
            </a:r>
            <a:endParaRPr lang="en-US" sz="6600" b="1" dirty="0">
              <a:solidFill>
                <a:schemeClr val="dk1"/>
              </a:solidFill>
            </a:endParaRPr>
          </a:p>
        </p:txBody>
      </p:sp>
      <p:sp>
        <p:nvSpPr>
          <p:cNvPr id="36" name="Shape 36"/>
          <p:cNvSpPr txBox="1">
            <a:spLocks noGrp="1"/>
          </p:cNvSpPr>
          <p:nvPr>
            <p:ph type="body" idx="9"/>
          </p:nvPr>
        </p:nvSpPr>
        <p:spPr>
          <a:xfrm>
            <a:off x="32689800" y="6015151"/>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smtClean="0">
                <a:solidFill>
                  <a:schemeClr val="dk1"/>
                </a:solidFill>
              </a:rPr>
              <a:t>Testing Methodology</a:t>
            </a:r>
            <a:endParaRPr lang="en-US" sz="6600" b="1" dirty="0">
              <a:solidFill>
                <a:schemeClr val="dk1"/>
              </a:solidFill>
            </a:endParaRPr>
          </a:p>
        </p:txBody>
      </p:sp>
      <p:sp>
        <p:nvSpPr>
          <p:cNvPr id="37" name="Shape 37"/>
          <p:cNvSpPr txBox="1">
            <a:spLocks noGrp="1"/>
          </p:cNvSpPr>
          <p:nvPr>
            <p:ph type="body" idx="13"/>
          </p:nvPr>
        </p:nvSpPr>
        <p:spPr>
          <a:xfrm>
            <a:off x="32689800" y="7295311"/>
            <a:ext cx="10607100" cy="846299"/>
          </a:xfrm>
          <a:prstGeom prst="rect">
            <a:avLst/>
          </a:prstGeom>
          <a:noFill/>
          <a:ln>
            <a:noFill/>
          </a:ln>
        </p:spPr>
        <p:txBody>
          <a:bodyPr lIns="228550" tIns="228550" rIns="228550" bIns="228550" anchor="t" anchorCtr="0">
            <a:noAutofit/>
          </a:bodyPr>
          <a:lstStyle/>
          <a:p>
            <a:pPr>
              <a:buNone/>
            </a:pPr>
            <a:r>
              <a:rPr lang="en-US" sz="3200" b="1" dirty="0" smtClean="0"/>
              <a:t>Test suite</a:t>
            </a:r>
            <a:r>
              <a:rPr lang="en-US" sz="3200" dirty="0" smtClean="0"/>
              <a:t>:</a:t>
            </a:r>
          </a:p>
          <a:p>
            <a:pPr fontAlgn="base"/>
            <a:r>
              <a:rPr lang="en-US" sz="3200" dirty="0" smtClean="0"/>
              <a:t>FIO and the </a:t>
            </a:r>
            <a:r>
              <a:rPr lang="en-US" sz="3200" dirty="0" err="1" smtClean="0"/>
              <a:t>ib_send</a:t>
            </a:r>
            <a:r>
              <a:rPr lang="en-US" sz="3200" dirty="0" smtClean="0"/>
              <a:t>_* family of commands run by Python benchmarking framework</a:t>
            </a:r>
          </a:p>
          <a:p>
            <a:pPr fontAlgn="base"/>
            <a:r>
              <a:rPr lang="en-US" sz="3200" dirty="0" smtClean="0"/>
              <a:t>Data results were automatically parsed and output to CSV files, allowing for easy graph creation.</a:t>
            </a:r>
          </a:p>
          <a:p>
            <a:pPr fontAlgn="base"/>
            <a:r>
              <a:rPr lang="en-US" sz="3200" dirty="0" smtClean="0"/>
              <a:t>FIO was used to test </a:t>
            </a:r>
            <a:r>
              <a:rPr lang="en-US" sz="3200" dirty="0" err="1" smtClean="0"/>
              <a:t>nbdX</a:t>
            </a:r>
            <a:r>
              <a:rPr lang="en-US" sz="3200" dirty="0" smtClean="0"/>
              <a:t> and local </a:t>
            </a:r>
            <a:r>
              <a:rPr lang="en-US" sz="3200" dirty="0" err="1" smtClean="0"/>
              <a:t>ramdisk</a:t>
            </a:r>
            <a:r>
              <a:rPr lang="en-US" sz="3200" dirty="0" smtClean="0"/>
              <a:t> sequential and random read/write speeds, collected in the form of IOPS, bandwidth, and transfer latency.</a:t>
            </a:r>
          </a:p>
          <a:p>
            <a:pPr fontAlgn="base"/>
            <a:r>
              <a:rPr lang="en-US" sz="3200" dirty="0" smtClean="0"/>
              <a:t>A </a:t>
            </a:r>
            <a:r>
              <a:rPr lang="en-US" sz="3200" dirty="0" err="1" smtClean="0"/>
              <a:t>ramdisk</a:t>
            </a:r>
            <a:r>
              <a:rPr lang="en-US" sz="3200" dirty="0" smtClean="0"/>
              <a:t> was used on the server to emulate a fast storage device because we did not have access to a suitable </a:t>
            </a:r>
            <a:r>
              <a:rPr lang="en-US" sz="3200" dirty="0" err="1" smtClean="0"/>
              <a:t>NVMe</a:t>
            </a:r>
            <a:r>
              <a:rPr lang="en-US" sz="3200" dirty="0" smtClean="0"/>
              <a:t> SSD.</a:t>
            </a:r>
          </a:p>
          <a:p>
            <a:pPr>
              <a:buNone/>
            </a:pPr>
            <a:endParaRPr lang="en-US" sz="3200" b="1" dirty="0" smtClean="0"/>
          </a:p>
          <a:p>
            <a:pPr>
              <a:buNone/>
            </a:pPr>
            <a:r>
              <a:rPr lang="en-US" sz="3200" b="1" dirty="0" smtClean="0"/>
              <a:t>Data gathered:</a:t>
            </a:r>
            <a:endParaRPr lang="en-US" sz="3200" dirty="0" smtClean="0"/>
          </a:p>
          <a:p>
            <a:pPr fontAlgn="base"/>
            <a:r>
              <a:rPr lang="en-US" sz="3200" dirty="0" smtClean="0"/>
              <a:t>Bandwidth/Latency of </a:t>
            </a:r>
            <a:r>
              <a:rPr lang="en-US" sz="3200" dirty="0" err="1" smtClean="0"/>
              <a:t>RoCE</a:t>
            </a:r>
            <a:r>
              <a:rPr lang="en-US" sz="3200" dirty="0" smtClean="0"/>
              <a:t> connection</a:t>
            </a:r>
          </a:p>
          <a:p>
            <a:pPr fontAlgn="base"/>
            <a:r>
              <a:rPr lang="en-US" sz="3200" dirty="0" smtClean="0"/>
              <a:t>Bandwidth/Latency/IOPS of </a:t>
            </a:r>
            <a:r>
              <a:rPr lang="en-US" sz="3200" dirty="0" err="1" smtClean="0"/>
              <a:t>nbdX</a:t>
            </a:r>
            <a:r>
              <a:rPr lang="en-US" sz="3200" dirty="0" smtClean="0"/>
              <a:t> device and local </a:t>
            </a:r>
            <a:r>
              <a:rPr lang="en-US" sz="3200" dirty="0" err="1" smtClean="0"/>
              <a:t>ramdisk</a:t>
            </a:r>
            <a:endParaRPr lang="en-US" sz="3200" dirty="0"/>
          </a:p>
        </p:txBody>
      </p:sp>
      <p:sp>
        <p:nvSpPr>
          <p:cNvPr id="42" name="Shape 42"/>
          <p:cNvSpPr txBox="1">
            <a:spLocks noGrp="1"/>
          </p:cNvSpPr>
          <p:nvPr>
            <p:ph type="title"/>
          </p:nvPr>
        </p:nvSpPr>
        <p:spPr>
          <a:xfrm>
            <a:off x="11200625" y="1271475"/>
            <a:ext cx="21499500" cy="1815599"/>
          </a:xfrm>
          <a:prstGeom prst="rect">
            <a:avLst/>
          </a:prstGeom>
        </p:spPr>
        <p:txBody>
          <a:bodyPr lIns="91425" tIns="91425" rIns="91425" bIns="91425" anchor="ctr" anchorCtr="0">
            <a:noAutofit/>
          </a:bodyPr>
          <a:lstStyle/>
          <a:p>
            <a:pPr>
              <a:buNone/>
            </a:pPr>
            <a:r>
              <a:rPr lang="en-US" dirty="0" err="1" smtClean="0"/>
              <a:t>NVMe</a:t>
            </a:r>
            <a:r>
              <a:rPr lang="en-US" dirty="0" smtClean="0"/>
              <a:t> Over Fabrics</a:t>
            </a:r>
            <a:endParaRPr lang="en-US" dirty="0"/>
          </a:p>
        </p:txBody>
      </p:sp>
      <p:sp>
        <p:nvSpPr>
          <p:cNvPr id="43" name="Shape 43"/>
          <p:cNvSpPr txBox="1">
            <a:spLocks noGrp="1"/>
          </p:cNvSpPr>
          <p:nvPr>
            <p:ph type="subTitle" idx="18"/>
          </p:nvPr>
        </p:nvSpPr>
        <p:spPr>
          <a:xfrm>
            <a:off x="11891975" y="3087087"/>
            <a:ext cx="20116799" cy="1674000"/>
          </a:xfrm>
          <a:prstGeom prst="rect">
            <a:avLst/>
          </a:prstGeom>
        </p:spPr>
        <p:txBody>
          <a:bodyPr lIns="91425" tIns="91425" rIns="91425" bIns="91425" anchor="ctr" anchorCtr="0">
            <a:noAutofit/>
          </a:bodyPr>
          <a:lstStyle/>
          <a:p>
            <a:pPr lvl="0"/>
            <a:r>
              <a:rPr lang="en-US" dirty="0" smtClean="0"/>
              <a:t>John </a:t>
            </a:r>
            <a:r>
              <a:rPr lang="en-US" dirty="0" err="1" smtClean="0"/>
              <a:t>Gemignani</a:t>
            </a:r>
            <a:r>
              <a:rPr lang="en-US" dirty="0" smtClean="0"/>
              <a:t>, Coy Humphrey, Eric </a:t>
            </a:r>
            <a:r>
              <a:rPr lang="en-US" dirty="0" err="1" smtClean="0"/>
              <a:t>Litvinsky</a:t>
            </a:r>
            <a:r>
              <a:rPr lang="en-US" dirty="0" smtClean="0"/>
              <a:t>,</a:t>
            </a:r>
            <a:br>
              <a:rPr lang="en-US" dirty="0" smtClean="0"/>
            </a:br>
            <a:r>
              <a:rPr lang="en-US" dirty="0" smtClean="0"/>
              <a:t>Jayden Navarro, Alice Yu, Kevin Cheng*</a:t>
            </a:r>
            <a:endParaRPr lang="en-US" dirty="0"/>
          </a:p>
        </p:txBody>
      </p:sp>
      <p:pic>
        <p:nvPicPr>
          <p:cNvPr id="2056" name="Picture 8" descr="http://microplus.com.mx/wp-content/uploads/2015/11/asociados_hp-enterprise.png"/>
          <p:cNvPicPr>
            <a:picLocks noChangeAspect="1" noChangeArrowheads="1"/>
          </p:cNvPicPr>
          <p:nvPr/>
        </p:nvPicPr>
        <p:blipFill>
          <a:blip r:embed="rId3"/>
          <a:srcRect t="21532" b="23526"/>
          <a:stretch>
            <a:fillRect/>
          </a:stretch>
        </p:blipFill>
        <p:spPr bwMode="auto">
          <a:xfrm>
            <a:off x="33207157" y="673773"/>
            <a:ext cx="8863431" cy="3561348"/>
          </a:xfrm>
          <a:prstGeom prst="rect">
            <a:avLst/>
          </a:prstGeom>
          <a:noFill/>
        </p:spPr>
      </p:pic>
      <p:sp>
        <p:nvSpPr>
          <p:cNvPr id="56" name="Rectangle 55"/>
          <p:cNvSpPr/>
          <p:nvPr/>
        </p:nvSpPr>
        <p:spPr bwMode="ltGray">
          <a:xfrm>
            <a:off x="1000126" y="12792074"/>
            <a:ext cx="9572624" cy="1152144"/>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err="1" smtClean="0">
                <a:ln>
                  <a:noFill/>
                </a:ln>
                <a:solidFill>
                  <a:sysClr val="window" lastClr="FFFFFF"/>
                </a:solidFill>
                <a:effectLst/>
                <a:uLnTx/>
                <a:uFillTx/>
                <a:latin typeface="Arial"/>
                <a:ea typeface="+mn-ea"/>
                <a:cs typeface="+mn-cs"/>
              </a:rPr>
              <a:t>nbdX</a:t>
            </a:r>
            <a:endParaRPr kumimoji="0" lang="en-US" sz="3200" b="0"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58" name="Down Arrow 57"/>
          <p:cNvSpPr/>
          <p:nvPr/>
        </p:nvSpPr>
        <p:spPr bwMode="ltGray">
          <a:xfrm>
            <a:off x="971551" y="14992350"/>
            <a:ext cx="1085850" cy="1447800"/>
          </a:xfrm>
          <a:prstGeom prst="downArrow">
            <a:avLst/>
          </a:prstGeom>
          <a:solidFill>
            <a:sysClr val="windowText" lastClr="000000">
              <a:lumMod val="65000"/>
              <a:lumOff val="35000"/>
            </a:sys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68" name="Rectangle 67"/>
          <p:cNvSpPr/>
          <p:nvPr/>
        </p:nvSpPr>
        <p:spPr bwMode="ltGray">
          <a:xfrm>
            <a:off x="1095376" y="17583149"/>
            <a:ext cx="9572624" cy="1152144"/>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err="1" smtClean="0">
                <a:ln>
                  <a:noFill/>
                </a:ln>
                <a:solidFill>
                  <a:sysClr val="window" lastClr="FFFFFF"/>
                </a:solidFill>
                <a:effectLst/>
                <a:uLnTx/>
                <a:uFillTx/>
                <a:latin typeface="Arial"/>
                <a:ea typeface="+mn-ea"/>
                <a:cs typeface="+mn-cs"/>
              </a:rPr>
              <a:t>Accelio</a:t>
            </a:r>
            <a:endParaRPr kumimoji="0" lang="en-US" sz="3200" b="0"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69" name="Rectangle 68"/>
          <p:cNvSpPr/>
          <p:nvPr/>
        </p:nvSpPr>
        <p:spPr bwMode="ltGray">
          <a:xfrm>
            <a:off x="1219201" y="21440774"/>
            <a:ext cx="9572624" cy="1152144"/>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algn="ctr">
              <a:lnSpc>
                <a:spcPct val="90000"/>
              </a:lnSpc>
            </a:pPr>
            <a:r>
              <a:rPr lang="en-US" sz="3200" dirty="0" err="1" smtClean="0">
                <a:solidFill>
                  <a:sysClr val="window" lastClr="FFFFFF"/>
                </a:solidFill>
                <a:ea typeface="+mn-ea"/>
                <a:cs typeface="+mn-cs"/>
              </a:rPr>
              <a:t>RoCE</a:t>
            </a:r>
            <a:r>
              <a:rPr lang="en-US" sz="3200" dirty="0" smtClean="0">
                <a:solidFill>
                  <a:sysClr val="window" lastClr="FFFFFF"/>
                </a:solidFill>
                <a:ea typeface="+mn-ea"/>
                <a:cs typeface="+mn-cs"/>
              </a:rPr>
              <a:t> v2 (RDMA over Converged Ethernet)</a:t>
            </a:r>
            <a:endParaRPr kumimoji="0" lang="en-US" sz="3200" b="0"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70" name="Rectangle 69"/>
          <p:cNvSpPr/>
          <p:nvPr/>
        </p:nvSpPr>
        <p:spPr bwMode="ltGray">
          <a:xfrm>
            <a:off x="1228726" y="24812624"/>
            <a:ext cx="9572624" cy="1152144"/>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algn="ctr">
              <a:lnSpc>
                <a:spcPct val="90000"/>
              </a:lnSpc>
            </a:pPr>
            <a:r>
              <a:rPr lang="en-US" sz="3200" dirty="0" smtClean="0">
                <a:solidFill>
                  <a:sysClr val="window" lastClr="FFFFFF"/>
                </a:solidFill>
                <a:ea typeface="+mn-ea"/>
                <a:cs typeface="+mn-cs"/>
              </a:rPr>
              <a:t>Converged Ethernet</a:t>
            </a:r>
            <a:endParaRPr kumimoji="0" lang="en-US" sz="3200" b="0"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71" name="Rectangle 70"/>
          <p:cNvSpPr/>
          <p:nvPr/>
        </p:nvSpPr>
        <p:spPr bwMode="ltGray">
          <a:xfrm>
            <a:off x="1323976" y="29594175"/>
            <a:ext cx="9572624" cy="1152525"/>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algn="ctr">
              <a:lnSpc>
                <a:spcPct val="90000"/>
              </a:lnSpc>
            </a:pPr>
            <a:r>
              <a:rPr lang="en-US" sz="3200" dirty="0" smtClean="0">
                <a:solidFill>
                  <a:sysClr val="window" lastClr="FFFFFF"/>
                </a:solidFill>
                <a:ea typeface="+mn-ea"/>
                <a:cs typeface="+mn-cs"/>
              </a:rPr>
              <a:t>HP </a:t>
            </a:r>
            <a:r>
              <a:rPr lang="en-US" sz="3200" dirty="0" err="1" smtClean="0">
                <a:solidFill>
                  <a:sysClr val="window" lastClr="FFFFFF"/>
                </a:solidFill>
                <a:ea typeface="+mn-ea"/>
                <a:cs typeface="+mn-cs"/>
              </a:rPr>
              <a:t>Infiniband</a:t>
            </a:r>
            <a:r>
              <a:rPr lang="en-US" sz="3200" dirty="0" smtClean="0">
                <a:solidFill>
                  <a:sysClr val="window" lastClr="FFFFFF"/>
                </a:solidFill>
                <a:ea typeface="+mn-ea"/>
                <a:cs typeface="+mn-cs"/>
              </a:rPr>
              <a:t> FDR Ethernet Card/</a:t>
            </a:r>
            <a:r>
              <a:rPr lang="en-US" sz="3200" dirty="0" err="1" smtClean="0">
                <a:solidFill>
                  <a:sysClr val="window" lastClr="FFFFFF"/>
                </a:solidFill>
                <a:ea typeface="+mn-ea"/>
                <a:cs typeface="+mn-cs"/>
              </a:rPr>
              <a:t>Infiniband</a:t>
            </a:r>
            <a:r>
              <a:rPr lang="en-US" sz="3200" dirty="0" smtClean="0">
                <a:solidFill>
                  <a:sysClr val="window" lastClr="FFFFFF"/>
                </a:solidFill>
                <a:ea typeface="+mn-ea"/>
                <a:cs typeface="+mn-cs"/>
              </a:rPr>
              <a:t> QSFP+ Interface</a:t>
            </a:r>
          </a:p>
        </p:txBody>
      </p:sp>
      <p:sp>
        <p:nvSpPr>
          <p:cNvPr id="73" name="Down Arrow 72"/>
          <p:cNvSpPr/>
          <p:nvPr/>
        </p:nvSpPr>
        <p:spPr bwMode="ltGray">
          <a:xfrm>
            <a:off x="1009651" y="19297650"/>
            <a:ext cx="1085850" cy="1447800"/>
          </a:xfrm>
          <a:prstGeom prst="downArrow">
            <a:avLst/>
          </a:prstGeom>
          <a:solidFill>
            <a:sysClr val="windowText" lastClr="000000">
              <a:lumMod val="65000"/>
              <a:lumOff val="35000"/>
            </a:sys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74" name="Down Arrow 73"/>
          <p:cNvSpPr/>
          <p:nvPr/>
        </p:nvSpPr>
        <p:spPr bwMode="ltGray">
          <a:xfrm>
            <a:off x="990601" y="23002875"/>
            <a:ext cx="1085850" cy="1447800"/>
          </a:xfrm>
          <a:prstGeom prst="downArrow">
            <a:avLst/>
          </a:prstGeom>
          <a:solidFill>
            <a:sysClr val="windowText" lastClr="000000">
              <a:lumMod val="65000"/>
              <a:lumOff val="35000"/>
            </a:sys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75" name="Down Arrow 74"/>
          <p:cNvSpPr/>
          <p:nvPr/>
        </p:nvSpPr>
        <p:spPr bwMode="ltGray">
          <a:xfrm>
            <a:off x="1000126" y="27070050"/>
            <a:ext cx="1085850" cy="1447800"/>
          </a:xfrm>
          <a:prstGeom prst="downArrow">
            <a:avLst/>
          </a:prstGeom>
          <a:solidFill>
            <a:sysClr val="windowText" lastClr="000000">
              <a:lumMod val="65000"/>
              <a:lumOff val="35000"/>
            </a:sys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47" name="Shape 34"/>
          <p:cNvSpPr txBox="1">
            <a:spLocks noGrp="1"/>
          </p:cNvSpPr>
          <p:nvPr>
            <p:ph type="body" idx="7"/>
          </p:nvPr>
        </p:nvSpPr>
        <p:spPr>
          <a:xfrm>
            <a:off x="32694565" y="27246315"/>
            <a:ext cx="10510835" cy="4300485"/>
          </a:xfrm>
          <a:prstGeom prst="rect">
            <a:avLst/>
          </a:prstGeom>
          <a:noFill/>
          <a:ln>
            <a:noFill/>
          </a:ln>
        </p:spPr>
        <p:txBody>
          <a:bodyPr lIns="228550" tIns="228550" rIns="228550" bIns="228550" anchor="t" anchorCtr="0">
            <a:noAutofit/>
          </a:bodyPr>
          <a:lstStyle/>
          <a:p>
            <a:pPr>
              <a:buNone/>
            </a:pPr>
            <a:r>
              <a:rPr lang="en-US" sz="3200" dirty="0" smtClean="0"/>
              <a:t>We would like to thank:</a:t>
            </a:r>
          </a:p>
          <a:p>
            <a:pPr fontAlgn="base"/>
            <a:r>
              <a:rPr lang="en-US" sz="3200" dirty="0" smtClean="0"/>
              <a:t>Samuel </a:t>
            </a:r>
            <a:r>
              <a:rPr lang="en-US" sz="3200" dirty="0" err="1" smtClean="0"/>
              <a:t>Fineberg</a:t>
            </a:r>
            <a:r>
              <a:rPr lang="en-US" sz="3200" dirty="0" smtClean="0"/>
              <a:t>, Ph.D., Distinguished Technologist, Storage Chief Technologist Office at Hewlett Packard Enterprise</a:t>
            </a:r>
          </a:p>
          <a:p>
            <a:pPr fontAlgn="base"/>
            <a:r>
              <a:rPr lang="en-US" sz="3200" dirty="0" smtClean="0"/>
              <a:t>Dr. Linda Werner, Ph.D., Faculty Advisor, UCSC</a:t>
            </a:r>
          </a:p>
          <a:p>
            <a:pPr fontAlgn="base"/>
            <a:r>
              <a:rPr lang="en-US" sz="3200" dirty="0" smtClean="0"/>
              <a:t>Daniel </a:t>
            </a:r>
            <a:r>
              <a:rPr lang="en-US" sz="3200" dirty="0" err="1" smtClean="0"/>
              <a:t>Fava</a:t>
            </a:r>
            <a:r>
              <a:rPr lang="en-US" sz="3200" dirty="0" smtClean="0"/>
              <a:t>, Graduate Teaching Assistant, UCSC</a:t>
            </a:r>
          </a:p>
          <a:p>
            <a:pPr fontAlgn="base"/>
            <a:r>
              <a:rPr lang="en-US" sz="3200" dirty="0" smtClean="0"/>
              <a:t>Hewlett Packard Enterprise </a:t>
            </a:r>
            <a:r>
              <a:rPr lang="en-US" sz="3200" dirty="0" smtClean="0"/>
              <a:t>for the hardware and support provided</a:t>
            </a:r>
          </a:p>
          <a:p>
            <a:pPr fontAlgn="base">
              <a:buNone/>
            </a:pPr>
            <a:r>
              <a:rPr lang="en-US" sz="3200" dirty="0" smtClean="0"/>
              <a:t/>
            </a:r>
            <a:br>
              <a:rPr lang="en-US" sz="3200" dirty="0" smtClean="0"/>
            </a:br>
            <a:r>
              <a:rPr lang="en-US" sz="3200" dirty="0" smtClean="0"/>
              <a:t>*  Participated in the first half of the project</a:t>
            </a:r>
            <a:endParaRPr lang="en-US" sz="3200" dirty="0"/>
          </a:p>
        </p:txBody>
      </p:sp>
      <p:sp>
        <p:nvSpPr>
          <p:cNvPr id="48" name="Shape 35"/>
          <p:cNvSpPr txBox="1">
            <a:spLocks noGrp="1"/>
          </p:cNvSpPr>
          <p:nvPr>
            <p:ph type="body" idx="8"/>
          </p:nvPr>
        </p:nvSpPr>
        <p:spPr>
          <a:xfrm>
            <a:off x="32751715" y="26174700"/>
            <a:ext cx="10453685" cy="131444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Acknowledgments</a:t>
            </a:r>
          </a:p>
        </p:txBody>
      </p:sp>
      <p:sp>
        <p:nvSpPr>
          <p:cNvPr id="49" name="Shape 40"/>
          <p:cNvSpPr txBox="1">
            <a:spLocks noGrp="1"/>
          </p:cNvSpPr>
          <p:nvPr>
            <p:ph type="body" idx="16"/>
          </p:nvPr>
        </p:nvSpPr>
        <p:spPr>
          <a:xfrm>
            <a:off x="32712600" y="15817263"/>
            <a:ext cx="10607100" cy="1200299"/>
          </a:xfrm>
          <a:prstGeom prst="rect">
            <a:avLst/>
          </a:prstGeom>
          <a:noFill/>
          <a:ln>
            <a:noFill/>
          </a:ln>
        </p:spPr>
        <p:txBody>
          <a:bodyPr lIns="91400" tIns="91400" rIns="91400" bIns="91400" anchor="ctr" anchorCtr="0">
            <a:noAutofit/>
          </a:bodyPr>
          <a:lstStyle/>
          <a:p>
            <a:pPr marL="0" marR="0" lvl="0" indent="0" algn="ctr" rtl="0">
              <a:spcBef>
                <a:spcPts val="0"/>
              </a:spcBef>
              <a:buClr>
                <a:schemeClr val="dk1"/>
              </a:buClr>
              <a:buSzPct val="25000"/>
              <a:buFont typeface="Times New Roman"/>
              <a:buNone/>
            </a:pPr>
            <a:r>
              <a:rPr lang="en-US" sz="6600" b="1" dirty="0">
                <a:solidFill>
                  <a:schemeClr val="dk1"/>
                </a:solidFill>
              </a:rPr>
              <a:t>Conclusion</a:t>
            </a:r>
          </a:p>
        </p:txBody>
      </p:sp>
      <p:sp>
        <p:nvSpPr>
          <p:cNvPr id="50" name="Shape 41"/>
          <p:cNvSpPr txBox="1">
            <a:spLocks noGrp="1"/>
          </p:cNvSpPr>
          <p:nvPr>
            <p:ph type="body" idx="17"/>
          </p:nvPr>
        </p:nvSpPr>
        <p:spPr>
          <a:xfrm>
            <a:off x="32712600" y="16903861"/>
            <a:ext cx="10607100" cy="846299"/>
          </a:xfrm>
          <a:prstGeom prst="rect">
            <a:avLst/>
          </a:prstGeom>
          <a:noFill/>
          <a:ln>
            <a:noFill/>
          </a:ln>
        </p:spPr>
        <p:txBody>
          <a:bodyPr lIns="228550" tIns="228550" rIns="228550" bIns="228550" anchor="t" anchorCtr="0">
            <a:noAutofit/>
          </a:bodyPr>
          <a:lstStyle/>
          <a:p>
            <a:pPr>
              <a:buNone/>
            </a:pPr>
            <a:r>
              <a:rPr lang="en-US" sz="3200" dirty="0" smtClean="0"/>
              <a:t>   Through our benchmarking, we have found that the current </a:t>
            </a:r>
            <a:r>
              <a:rPr lang="en-US" sz="3200" dirty="0" err="1" smtClean="0"/>
              <a:t>nbdX</a:t>
            </a:r>
            <a:r>
              <a:rPr lang="en-US" sz="3200" dirty="0" smtClean="0"/>
              <a:t> technology was able to perform [well | poorly] compared to a local </a:t>
            </a:r>
            <a:r>
              <a:rPr lang="en-US" sz="3200" dirty="0" err="1" smtClean="0"/>
              <a:t>ramdisk</a:t>
            </a:r>
            <a:r>
              <a:rPr lang="en-US" sz="3200" dirty="0" smtClean="0"/>
              <a:t> in terms of IOPS, throughput, and latency. In terms of overall use, we found </a:t>
            </a:r>
            <a:r>
              <a:rPr lang="en-US" sz="3200" dirty="0" err="1" smtClean="0"/>
              <a:t>nbdX</a:t>
            </a:r>
            <a:r>
              <a:rPr lang="en-US" sz="3200" dirty="0" smtClean="0"/>
              <a:t> to suffer from many of the pitfalls that are commonly seen in emerging technologies, such as stability issues and a lack of edge case handling. A new driver is due to be released in the coming months by the </a:t>
            </a:r>
            <a:r>
              <a:rPr lang="en-US" sz="3200" dirty="0" err="1" smtClean="0"/>
              <a:t>NVMe</a:t>
            </a:r>
            <a:r>
              <a:rPr lang="en-US" sz="3200" dirty="0" smtClean="0"/>
              <a:t> over Fabrics Consortium, and is foreseen to replace the current </a:t>
            </a:r>
            <a:r>
              <a:rPr lang="en-US" sz="3200" dirty="0" err="1" smtClean="0"/>
              <a:t>nbdX</a:t>
            </a:r>
            <a:r>
              <a:rPr lang="en-US" sz="3200" dirty="0" smtClean="0"/>
              <a:t> software. The new driver is expected to improve the reliability of the technology. With increased stability with the new driver, </a:t>
            </a:r>
            <a:r>
              <a:rPr lang="en-US" sz="3200" dirty="0" err="1" smtClean="0"/>
              <a:t>Accelio</a:t>
            </a:r>
            <a:r>
              <a:rPr lang="en-US" sz="3200" dirty="0" smtClean="0"/>
              <a:t> supported networks should benefit from lower CPU utilization, faster data transfers, and lower latency compared to their non-RDMA equivalent infrastructures.</a:t>
            </a:r>
          </a:p>
        </p:txBody>
      </p:sp>
      <p:graphicFrame>
        <p:nvGraphicFramePr>
          <p:cNvPr id="61" name="Chart 60"/>
          <p:cNvGraphicFramePr/>
          <p:nvPr/>
        </p:nvGraphicFramePr>
        <p:xfrm>
          <a:off x="12353926" y="6962214"/>
          <a:ext cx="19259550" cy="55345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4" name="Chart 63"/>
          <p:cNvGraphicFramePr/>
          <p:nvPr/>
        </p:nvGraphicFramePr>
        <p:xfrm>
          <a:off x="12358967" y="14411325"/>
          <a:ext cx="19257264" cy="55321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7" name="Chart 66"/>
          <p:cNvGraphicFramePr/>
          <p:nvPr/>
        </p:nvGraphicFramePr>
        <p:xfrm>
          <a:off x="12339916" y="21912261"/>
          <a:ext cx="19257264" cy="5532120"/>
        </p:xfrm>
        <a:graphic>
          <a:graphicData uri="http://schemas.openxmlformats.org/drawingml/2006/chart">
            <c:chart xmlns:c="http://schemas.openxmlformats.org/drawingml/2006/chart" xmlns:r="http://schemas.openxmlformats.org/officeDocument/2006/relationships" r:id="rId6"/>
          </a:graphicData>
        </a:graphic>
      </p:graphicFrame>
      <p:sp>
        <p:nvSpPr>
          <p:cNvPr id="76" name="Shape 34"/>
          <p:cNvSpPr txBox="1">
            <a:spLocks noGrp="1"/>
          </p:cNvSpPr>
          <p:nvPr>
            <p:ph type="body" idx="7"/>
          </p:nvPr>
        </p:nvSpPr>
        <p:spPr>
          <a:xfrm>
            <a:off x="11811000" y="29684715"/>
            <a:ext cx="20307299" cy="2281185"/>
          </a:xfrm>
          <a:prstGeom prst="rect">
            <a:avLst/>
          </a:prstGeom>
          <a:noFill/>
          <a:ln>
            <a:noFill/>
          </a:ln>
        </p:spPr>
        <p:txBody>
          <a:bodyPr lIns="228550" tIns="228550" rIns="228550" bIns="228550" anchor="t" anchorCtr="0">
            <a:noAutofit/>
          </a:bodyPr>
          <a:lstStyle/>
          <a:p>
            <a:pPr>
              <a:buNone/>
            </a:pPr>
            <a:r>
              <a:rPr lang="en-US" sz="3200" dirty="0" smtClean="0"/>
              <a:t>   We felt that the current technology showed promise in terms of its ideal benchmarking results. We were impressed by the achieved IOPS, bandwidth, and latency, and how they compared to other enterprise solutions. With the advent of faster </a:t>
            </a:r>
            <a:r>
              <a:rPr lang="en-US" sz="3200" dirty="0" err="1" smtClean="0"/>
              <a:t>NVMe</a:t>
            </a:r>
            <a:r>
              <a:rPr lang="en-US" sz="3200" dirty="0" smtClean="0"/>
              <a:t> attached SSD, </a:t>
            </a:r>
            <a:r>
              <a:rPr lang="en-US" sz="3200" dirty="0" err="1" smtClean="0"/>
              <a:t>Accelio</a:t>
            </a:r>
            <a:r>
              <a:rPr lang="en-US" sz="3200" dirty="0" smtClean="0"/>
              <a:t> based data-center network technologies should be able to support transfers at near local </a:t>
            </a:r>
            <a:r>
              <a:rPr lang="en-US" sz="3200" dirty="0" err="1" smtClean="0"/>
              <a:t>PCIe</a:t>
            </a:r>
            <a:r>
              <a:rPr lang="en-US" sz="3200" dirty="0" smtClean="0"/>
              <a:t> throughput and latency, eliminating the current network bottleneck.</a:t>
            </a:r>
            <a:endParaRPr lang="en-US" sz="3200" dirty="0"/>
          </a:p>
        </p:txBody>
      </p:sp>
      <p:sp>
        <p:nvSpPr>
          <p:cNvPr id="77" name="Shape 35"/>
          <p:cNvSpPr txBox="1">
            <a:spLocks noGrp="1"/>
          </p:cNvSpPr>
          <p:nvPr>
            <p:ph type="body" idx="8"/>
          </p:nvPr>
        </p:nvSpPr>
        <p:spPr>
          <a:xfrm>
            <a:off x="12215815" y="28613100"/>
            <a:ext cx="19434288" cy="131444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smtClean="0">
                <a:solidFill>
                  <a:schemeClr val="dk1"/>
                </a:solidFill>
              </a:rPr>
              <a:t>Analysis</a:t>
            </a:r>
            <a:endParaRPr lang="en-US" sz="6600" b="1" dirty="0">
              <a:solidFill>
                <a:schemeClr val="dk1"/>
              </a:solidFill>
            </a:endParaRPr>
          </a:p>
        </p:txBody>
      </p:sp>
      <p:sp>
        <p:nvSpPr>
          <p:cNvPr id="78" name="Shape 34"/>
          <p:cNvSpPr txBox="1">
            <a:spLocks noGrp="1"/>
          </p:cNvSpPr>
          <p:nvPr>
            <p:ph type="body" idx="7"/>
          </p:nvPr>
        </p:nvSpPr>
        <p:spPr>
          <a:xfrm>
            <a:off x="12158665" y="12577815"/>
            <a:ext cx="19540535" cy="1100085"/>
          </a:xfrm>
          <a:prstGeom prst="rect">
            <a:avLst/>
          </a:prstGeom>
          <a:noFill/>
          <a:ln>
            <a:noFill/>
          </a:ln>
        </p:spPr>
        <p:txBody>
          <a:bodyPr lIns="228550" tIns="228550" rIns="228550" bIns="228550" anchor="t" anchorCtr="0">
            <a:noAutofit/>
          </a:bodyPr>
          <a:lstStyle/>
          <a:p>
            <a:pPr>
              <a:buNone/>
            </a:pPr>
            <a:r>
              <a:rPr lang="en-US" sz="3200" b="1" dirty="0" smtClean="0"/>
              <a:t>Graph 1</a:t>
            </a:r>
            <a:r>
              <a:rPr lang="en-US" sz="3200" dirty="0" smtClean="0"/>
              <a:t>: [We have the IOPS for block sizes and IO depths. We’ll compare them against the same metrics for enterprise </a:t>
            </a:r>
            <a:r>
              <a:rPr lang="en-US" sz="3200" dirty="0" err="1" smtClean="0"/>
              <a:t>NVMe</a:t>
            </a:r>
            <a:r>
              <a:rPr lang="en-US" sz="3200" dirty="0" smtClean="0"/>
              <a:t> drives. And if ours is greater, then we can eliminate </a:t>
            </a:r>
            <a:r>
              <a:rPr lang="en-US" sz="3200" dirty="0" err="1" smtClean="0"/>
              <a:t>nbdX</a:t>
            </a:r>
            <a:r>
              <a:rPr lang="en-US" sz="3200" dirty="0" smtClean="0"/>
              <a:t> as a bottleneck for these drives.</a:t>
            </a:r>
            <a:endParaRPr lang="en-US" sz="3200" b="1" dirty="0"/>
          </a:p>
        </p:txBody>
      </p:sp>
      <p:sp>
        <p:nvSpPr>
          <p:cNvPr id="79" name="Shape 34"/>
          <p:cNvSpPr txBox="1">
            <a:spLocks noGrp="1"/>
          </p:cNvSpPr>
          <p:nvPr>
            <p:ph type="body" idx="7"/>
          </p:nvPr>
        </p:nvSpPr>
        <p:spPr>
          <a:xfrm>
            <a:off x="12272965" y="20159715"/>
            <a:ext cx="19540535" cy="1100085"/>
          </a:xfrm>
          <a:prstGeom prst="rect">
            <a:avLst/>
          </a:prstGeom>
          <a:noFill/>
          <a:ln>
            <a:noFill/>
          </a:ln>
        </p:spPr>
        <p:txBody>
          <a:bodyPr lIns="228550" tIns="228550" rIns="228550" bIns="228550" anchor="t" anchorCtr="0">
            <a:noAutofit/>
          </a:bodyPr>
          <a:lstStyle/>
          <a:p>
            <a:pPr>
              <a:buNone/>
            </a:pPr>
            <a:r>
              <a:rPr lang="en-US" sz="3200" b="1" dirty="0" smtClean="0"/>
              <a:t>Graph 2</a:t>
            </a:r>
            <a:r>
              <a:rPr lang="en-US" sz="3200" dirty="0" smtClean="0"/>
              <a:t>: [We have the bandwidth for block sizes and IO depths. We’ll compare them against the same metrics for enterprise </a:t>
            </a:r>
            <a:r>
              <a:rPr lang="en-US" sz="3200" dirty="0" err="1" smtClean="0"/>
              <a:t>NVMe</a:t>
            </a:r>
            <a:r>
              <a:rPr lang="en-US" sz="3200" dirty="0" smtClean="0"/>
              <a:t> drives. And if ours is greater, then we can eliminate </a:t>
            </a:r>
            <a:r>
              <a:rPr lang="en-US" sz="3200" dirty="0" err="1" smtClean="0"/>
              <a:t>nbdX</a:t>
            </a:r>
            <a:r>
              <a:rPr lang="en-US" sz="3200" dirty="0" smtClean="0"/>
              <a:t> as a bottleneck for these drives.]</a:t>
            </a:r>
            <a:endParaRPr lang="en-US" sz="3200" b="1" dirty="0"/>
          </a:p>
        </p:txBody>
      </p:sp>
      <p:sp>
        <p:nvSpPr>
          <p:cNvPr id="80" name="Shape 34"/>
          <p:cNvSpPr txBox="1">
            <a:spLocks noGrp="1"/>
          </p:cNvSpPr>
          <p:nvPr>
            <p:ph type="body" idx="7"/>
          </p:nvPr>
        </p:nvSpPr>
        <p:spPr>
          <a:xfrm>
            <a:off x="12158665" y="27436815"/>
            <a:ext cx="19540535" cy="1100085"/>
          </a:xfrm>
          <a:prstGeom prst="rect">
            <a:avLst/>
          </a:prstGeom>
          <a:noFill/>
          <a:ln>
            <a:noFill/>
          </a:ln>
        </p:spPr>
        <p:txBody>
          <a:bodyPr lIns="228550" tIns="228550" rIns="228550" bIns="228550" anchor="t" anchorCtr="0">
            <a:noAutofit/>
          </a:bodyPr>
          <a:lstStyle/>
          <a:p>
            <a:pPr>
              <a:buNone/>
            </a:pPr>
            <a:r>
              <a:rPr lang="en-US" sz="3200" b="1" dirty="0" smtClean="0"/>
              <a:t>Graph 3</a:t>
            </a:r>
            <a:r>
              <a:rPr lang="en-US" sz="3200" dirty="0" smtClean="0"/>
              <a:t>: [We’ll compare the latency again the latency for current solutions.]</a:t>
            </a:r>
            <a:endParaRPr lang="en-US" sz="3200" b="1" dirty="0"/>
          </a:p>
        </p:txBody>
      </p:sp>
    </p:spTree>
  </p:cSld>
  <p:clrMapOvr>
    <a:masterClrMapping/>
  </p:clrMapOvr>
  <p:transition spd="slow">
    <p:cut/>
  </p:transition>
</p:sld>
</file>

<file path=ppt/theme/theme1.xml><?xml version="1.0" encoding="utf-8"?>
<a:theme xmlns:a="http://schemas.openxmlformats.org/drawingml/2006/main"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478</TotalTime>
  <Words>738</Words>
  <Application>Microsoft Office PowerPoint</Application>
  <PresentationFormat>Custom</PresentationFormat>
  <Paragraphs>61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Classic - Wide Center</vt:lpstr>
      <vt:lpstr>NVMe Over Fabrics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Goes Here</dc:title>
  <dc:creator>David</dc:creator>
  <cp:lastModifiedBy>Alice</cp:lastModifiedBy>
  <cp:revision>81</cp:revision>
  <dcterms:modified xsi:type="dcterms:W3CDTF">2016-05-06T18:13:59Z</dcterms:modified>
</cp:coreProperties>
</file>