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F45C7"/>
    <a:srgbClr val="FF6600"/>
    <a:srgbClr val="FF82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napToGrid="0">
      <p:cViewPr varScale="1">
        <p:scale>
          <a:sx n="13" d="100"/>
          <a:sy n="13" d="100"/>
        </p:scale>
        <p:origin x="-2094" y="-23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3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4000"/>
            </a:pPr>
            <a:r>
              <a:rPr lang="en-US" sz="4000"/>
              <a:t>IOPS</a:t>
            </a:r>
          </a:p>
        </c:rich>
      </c:tx>
      <c:layout>
        <c:manualLayout>
          <c:xMode val="edge"/>
          <c:yMode val="edge"/>
          <c:x val="0.47233101233903202"/>
          <c:y val="8.9531680440771297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Graphs!$N$3</c:f>
              <c:strCache>
                <c:ptCount val="1"/>
                <c:pt idx="0">
                  <c:v>1 IO Depth</c:v>
                </c:pt>
              </c:strCache>
            </c:strRef>
          </c:tx>
          <c:cat>
            <c:strRef>
              <c:f>Graphs!$O$2:$R$2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Graphs!$O$3:$R$3</c:f>
              <c:numCache>
                <c:formatCode>General</c:formatCode>
                <c:ptCount val="4"/>
                <c:pt idx="0">
                  <c:v>10240</c:v>
                </c:pt>
                <c:pt idx="1">
                  <c:v>9962</c:v>
                </c:pt>
                <c:pt idx="2">
                  <c:v>9726</c:v>
                </c:pt>
                <c:pt idx="3">
                  <c:v>8221</c:v>
                </c:pt>
              </c:numCache>
            </c:numRef>
          </c:val>
        </c:ser>
        <c:ser>
          <c:idx val="1"/>
          <c:order val="1"/>
          <c:tx>
            <c:strRef>
              <c:f>Graphs!$N$4</c:f>
              <c:strCache>
                <c:ptCount val="1"/>
                <c:pt idx="0">
                  <c:v>32 IO Depth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Graphs!$O$2:$R$2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Graphs!$O$4:$R$4</c:f>
              <c:numCache>
                <c:formatCode>General</c:formatCode>
                <c:ptCount val="4"/>
                <c:pt idx="0">
                  <c:v>268537</c:v>
                </c:pt>
                <c:pt idx="1">
                  <c:v>94786</c:v>
                </c:pt>
                <c:pt idx="2">
                  <c:v>62302</c:v>
                </c:pt>
                <c:pt idx="3">
                  <c:v>34687</c:v>
                </c:pt>
              </c:numCache>
            </c:numRef>
          </c:val>
        </c:ser>
        <c:ser>
          <c:idx val="2"/>
          <c:order val="2"/>
          <c:tx>
            <c:strRef>
              <c:f>Graphs!$N$5</c:f>
              <c:strCache>
                <c:ptCount val="1"/>
                <c:pt idx="0">
                  <c:v>64 IO Depth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cat>
            <c:strRef>
              <c:f>Graphs!$O$2:$R$2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Graphs!$O$5:$R$5</c:f>
              <c:numCache>
                <c:formatCode>General</c:formatCode>
                <c:ptCount val="4"/>
                <c:pt idx="0">
                  <c:v>297702</c:v>
                </c:pt>
                <c:pt idx="1">
                  <c:v>128480</c:v>
                </c:pt>
                <c:pt idx="2">
                  <c:v>64880</c:v>
                </c:pt>
                <c:pt idx="3">
                  <c:v>35200</c:v>
                </c:pt>
              </c:numCache>
            </c:numRef>
          </c:val>
        </c:ser>
        <c:ser>
          <c:idx val="3"/>
          <c:order val="3"/>
          <c:tx>
            <c:strRef>
              <c:f>Graphs!$N$6</c:f>
              <c:strCache>
                <c:ptCount val="1"/>
                <c:pt idx="0">
                  <c:v>128 IO Depth</c:v>
                </c:pt>
              </c:strCache>
            </c:strRef>
          </c:tx>
          <c:spPr>
            <a:solidFill>
              <a:srgbClr val="8F45C7"/>
            </a:solidFill>
          </c:spPr>
          <c:cat>
            <c:strRef>
              <c:f>Graphs!$O$2:$R$2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Graphs!$O$6:$R$6</c:f>
              <c:numCache>
                <c:formatCode>General</c:formatCode>
                <c:ptCount val="4"/>
                <c:pt idx="0">
                  <c:v>264118</c:v>
                </c:pt>
                <c:pt idx="1">
                  <c:v>129275</c:v>
                </c:pt>
                <c:pt idx="2">
                  <c:v>69481</c:v>
                </c:pt>
                <c:pt idx="3">
                  <c:v>35209</c:v>
                </c:pt>
              </c:numCache>
            </c:numRef>
          </c:val>
        </c:ser>
        <c:dLbls/>
        <c:axId val="97192576"/>
        <c:axId val="97239424"/>
      </c:barChart>
      <c:catAx>
        <c:axId val="97192576"/>
        <c:scaling>
          <c:orientation val="minMax"/>
        </c:scaling>
        <c:axPos val="b"/>
        <c:tickLblPos val="nextTo"/>
        <c:txPr>
          <a:bodyPr/>
          <a:lstStyle/>
          <a:p>
            <a:pPr>
              <a:defRPr sz="3200" b="1"/>
            </a:pPr>
            <a:endParaRPr lang="en-US"/>
          </a:p>
        </c:txPr>
        <c:crossAx val="97239424"/>
        <c:crosses val="autoZero"/>
        <c:auto val="1"/>
        <c:lblAlgn val="ctr"/>
        <c:lblOffset val="100"/>
      </c:catAx>
      <c:valAx>
        <c:axId val="97239424"/>
        <c:scaling>
          <c:orientation val="minMax"/>
          <c:max val="330000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3200"/>
                </a:pPr>
                <a:r>
                  <a:rPr lang="en-US" sz="3200" dirty="0"/>
                  <a:t>IOPS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3200" b="1"/>
            </a:pPr>
            <a:endParaRPr lang="en-US"/>
          </a:p>
        </c:txPr>
        <c:crossAx val="9719257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3200" b="1"/>
          </a:pPr>
          <a:endParaRPr lang="en-US"/>
        </a:p>
      </c:txPr>
    </c:legend>
    <c:plotVisOnly val="1"/>
    <c:dispBlanksAs val="gap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4000"/>
            </a:pPr>
            <a:r>
              <a:rPr lang="en-US" sz="4000" dirty="0"/>
              <a:t>Bandwidth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Graphs!$B$3</c:f>
              <c:strCache>
                <c:ptCount val="1"/>
                <c:pt idx="0">
                  <c:v>1 IO Depth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strRef>
              <c:f>Graphs!$C$2:$F$2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Graphs!$C$3:$F$3</c:f>
              <c:numCache>
                <c:formatCode>General</c:formatCode>
                <c:ptCount val="4"/>
                <c:pt idx="0">
                  <c:v>0.3276880000000002</c:v>
                </c:pt>
                <c:pt idx="1">
                  <c:v>2.5503999999999998</c:v>
                </c:pt>
                <c:pt idx="2">
                  <c:v>4.9801839999999986</c:v>
                </c:pt>
                <c:pt idx="3">
                  <c:v>8.4189679999999996</c:v>
                </c:pt>
              </c:numCache>
            </c:numRef>
          </c:val>
        </c:ser>
        <c:ser>
          <c:idx val="1"/>
          <c:order val="1"/>
          <c:tx>
            <c:strRef>
              <c:f>Graphs!$B$4</c:f>
              <c:strCache>
                <c:ptCount val="1"/>
                <c:pt idx="0">
                  <c:v>32 IO Depth</c:v>
                </c:pt>
              </c:strCache>
            </c:strRef>
          </c:tx>
          <c:spPr>
            <a:ln w="76200">
              <a:solidFill>
                <a:srgbClr val="92D050"/>
              </a:solidFill>
            </a:ln>
          </c:spPr>
          <c:marker>
            <c:symbol val="none"/>
          </c:marker>
          <c:cat>
            <c:strRef>
              <c:f>Graphs!$C$2:$F$2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Graphs!$C$4:$F$4</c:f>
              <c:numCache>
                <c:formatCode>General</c:formatCode>
                <c:ptCount val="4"/>
                <c:pt idx="0">
                  <c:v>8.5931840000000008</c:v>
                </c:pt>
                <c:pt idx="1">
                  <c:v>24.265447999999978</c:v>
                </c:pt>
                <c:pt idx="2">
                  <c:v>31.898791999999986</c:v>
                </c:pt>
                <c:pt idx="3">
                  <c:v>35.520056000000011</c:v>
                </c:pt>
              </c:numCache>
            </c:numRef>
          </c:val>
        </c:ser>
        <c:ser>
          <c:idx val="2"/>
          <c:order val="2"/>
          <c:tx>
            <c:strRef>
              <c:f>Graphs!$B$5</c:f>
              <c:strCache>
                <c:ptCount val="1"/>
                <c:pt idx="0">
                  <c:v>64 IO Depth</c:v>
                </c:pt>
              </c:strCache>
            </c:strRef>
          </c:tx>
          <c:spPr>
            <a:ln w="76200">
              <a:solidFill>
                <a:srgbClr val="FF6600"/>
              </a:solidFill>
            </a:ln>
          </c:spPr>
          <c:marker>
            <c:symbol val="none"/>
          </c:marker>
          <c:cat>
            <c:strRef>
              <c:f>Graphs!$C$2:$F$2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Graphs!$C$5:$F$5</c:f>
              <c:numCache>
                <c:formatCode>General</c:formatCode>
                <c:ptCount val="4"/>
                <c:pt idx="0">
                  <c:v>9.5264880000000023</c:v>
                </c:pt>
                <c:pt idx="1">
                  <c:v>32.891072000000001</c:v>
                </c:pt>
                <c:pt idx="2">
                  <c:v>33.219000000000001</c:v>
                </c:pt>
                <c:pt idx="3">
                  <c:v>36.044879999999999</c:v>
                </c:pt>
              </c:numCache>
            </c:numRef>
          </c:val>
        </c:ser>
        <c:ser>
          <c:idx val="3"/>
          <c:order val="3"/>
          <c:tx>
            <c:strRef>
              <c:f>Graphs!$B$6</c:f>
              <c:strCache>
                <c:ptCount val="1"/>
                <c:pt idx="0">
                  <c:v>128 IO Depth</c:v>
                </c:pt>
              </c:strCache>
            </c:strRef>
          </c:tx>
          <c:spPr>
            <a:ln w="76200">
              <a:solidFill>
                <a:srgbClr val="8F45C7"/>
              </a:solidFill>
            </a:ln>
          </c:spPr>
          <c:marker>
            <c:symbol val="none"/>
          </c:marker>
          <c:cat>
            <c:strRef>
              <c:f>Graphs!$C$2:$F$2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Graphs!$C$6:$F$6</c:f>
              <c:numCache>
                <c:formatCode>General</c:formatCode>
                <c:ptCount val="4"/>
                <c:pt idx="0">
                  <c:v>8.4517840000000071</c:v>
                </c:pt>
                <c:pt idx="1">
                  <c:v>33.094576000000011</c:v>
                </c:pt>
                <c:pt idx="2">
                  <c:v>35.574704000000004</c:v>
                </c:pt>
                <c:pt idx="3">
                  <c:v>36.054247999999973</c:v>
                </c:pt>
              </c:numCache>
            </c:numRef>
          </c:val>
        </c:ser>
        <c:ser>
          <c:idx val="4"/>
          <c:order val="4"/>
          <c:tx>
            <c:strRef>
              <c:f>Graphs!$B$7</c:f>
              <c:strCache>
                <c:ptCount val="1"/>
                <c:pt idx="0">
                  <c:v>Link Speed</c:v>
                </c:pt>
              </c:strCache>
            </c:strRef>
          </c:tx>
          <c:spPr>
            <a:ln w="76200">
              <a:solidFill>
                <a:srgbClr val="000000"/>
              </a:solidFill>
              <a:prstDash val="dash"/>
            </a:ln>
          </c:spPr>
          <c:marker>
            <c:symbol val="none"/>
          </c:marker>
          <c:cat>
            <c:strRef>
              <c:f>Graphs!$C$2:$F$2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Graphs!$C$7:$F$7</c:f>
              <c:numCache>
                <c:formatCode>General</c:formatCode>
                <c:ptCount val="4"/>
                <c:pt idx="0">
                  <c:v>37</c:v>
                </c:pt>
                <c:pt idx="1">
                  <c:v>37</c:v>
                </c:pt>
                <c:pt idx="2">
                  <c:v>37</c:v>
                </c:pt>
                <c:pt idx="3">
                  <c:v>37</c:v>
                </c:pt>
              </c:numCache>
            </c:numRef>
          </c:val>
        </c:ser>
        <c:dLbls/>
        <c:marker val="1"/>
        <c:axId val="97154560"/>
        <c:axId val="97156096"/>
      </c:lineChart>
      <c:catAx>
        <c:axId val="97154560"/>
        <c:scaling>
          <c:orientation val="minMax"/>
        </c:scaling>
        <c:axPos val="b"/>
        <c:tickLblPos val="nextTo"/>
        <c:txPr>
          <a:bodyPr/>
          <a:lstStyle/>
          <a:p>
            <a:pPr>
              <a:defRPr sz="3200" b="1"/>
            </a:pPr>
            <a:endParaRPr lang="en-US"/>
          </a:p>
        </c:txPr>
        <c:crossAx val="97156096"/>
        <c:crosses val="autoZero"/>
        <c:auto val="1"/>
        <c:lblAlgn val="ctr"/>
        <c:lblOffset val="100"/>
      </c:catAx>
      <c:valAx>
        <c:axId val="9715609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3200"/>
                </a:pPr>
                <a:r>
                  <a:rPr lang="en-US" sz="3200" dirty="0"/>
                  <a:t>Read</a:t>
                </a:r>
                <a:r>
                  <a:rPr lang="en-US" sz="3200" baseline="0" dirty="0"/>
                  <a:t> Bandwidth (in </a:t>
                </a:r>
                <a:r>
                  <a:rPr lang="en-US" sz="3200" baseline="0" dirty="0" err="1"/>
                  <a:t>Gb</a:t>
                </a:r>
                <a:r>
                  <a:rPr lang="en-US" sz="3200" baseline="0" dirty="0"/>
                  <a:t>/s)</a:t>
                </a:r>
                <a:endParaRPr lang="en-US" sz="32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3200" b="1"/>
            </a:pPr>
            <a:endParaRPr lang="en-US"/>
          </a:p>
        </c:txPr>
        <c:crossAx val="9715456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3200" b="1"/>
          </a:pPr>
          <a:endParaRPr lang="en-US"/>
        </a:p>
      </c:txPr>
    </c:legend>
    <c:plotVisOnly val="1"/>
    <c:dispBlanksAs val="gap"/>
  </c:chart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4000"/>
            </a:pPr>
            <a:r>
              <a:rPr lang="en-US" sz="4000"/>
              <a:t>Latency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Graphs!$N$37</c:f>
              <c:strCache>
                <c:ptCount val="1"/>
                <c:pt idx="0">
                  <c:v>1 IO Depth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strRef>
              <c:f>Graphs!$O$36:$R$36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Graphs!$O$37:$R$37</c:f>
              <c:numCache>
                <c:formatCode>General</c:formatCode>
                <c:ptCount val="4"/>
                <c:pt idx="0">
                  <c:v>387.72349799999995</c:v>
                </c:pt>
                <c:pt idx="1">
                  <c:v>398.72160399999996</c:v>
                </c:pt>
                <c:pt idx="2">
                  <c:v>408.24832699999996</c:v>
                </c:pt>
                <c:pt idx="3">
                  <c:v>483.15612999999996</c:v>
                </c:pt>
              </c:numCache>
            </c:numRef>
          </c:val>
        </c:ser>
        <c:ser>
          <c:idx val="1"/>
          <c:order val="1"/>
          <c:tx>
            <c:strRef>
              <c:f>Graphs!$N$38</c:f>
              <c:strCache>
                <c:ptCount val="1"/>
                <c:pt idx="0">
                  <c:v>32 IO Depth</c:v>
                </c:pt>
              </c:strCache>
            </c:strRef>
          </c:tx>
          <c:spPr>
            <a:ln w="76200">
              <a:solidFill>
                <a:srgbClr val="7FD13B"/>
              </a:solidFill>
            </a:ln>
          </c:spPr>
          <c:marker>
            <c:symbol val="none"/>
          </c:marker>
          <c:cat>
            <c:strRef>
              <c:f>Graphs!$O$36:$R$36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Graphs!$O$38:$R$38</c:f>
              <c:numCache>
                <c:formatCode>General</c:formatCode>
                <c:ptCount val="4"/>
                <c:pt idx="0">
                  <c:v>476.11998300000005</c:v>
                </c:pt>
                <c:pt idx="1">
                  <c:v>1349.8129739999999</c:v>
                </c:pt>
                <c:pt idx="2">
                  <c:v>2053.7391580000003</c:v>
                </c:pt>
                <c:pt idx="3">
                  <c:v>3687.8857390000003</c:v>
                </c:pt>
              </c:numCache>
            </c:numRef>
          </c:val>
        </c:ser>
        <c:ser>
          <c:idx val="2"/>
          <c:order val="2"/>
          <c:tx>
            <c:strRef>
              <c:f>Graphs!$N$39</c:f>
              <c:strCache>
                <c:ptCount val="1"/>
                <c:pt idx="0">
                  <c:v>64 IO Depth</c:v>
                </c:pt>
              </c:strCache>
            </c:strRef>
          </c:tx>
          <c:spPr>
            <a:ln w="76200">
              <a:solidFill>
                <a:srgbClr val="FF6600"/>
              </a:solidFill>
            </a:ln>
          </c:spPr>
          <c:marker>
            <c:symbol val="none"/>
          </c:marker>
          <c:cat>
            <c:strRef>
              <c:f>Graphs!$O$36:$R$36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Graphs!$O$39:$R$39</c:f>
              <c:numCache>
                <c:formatCode>General</c:formatCode>
                <c:ptCount val="4"/>
                <c:pt idx="0">
                  <c:v>859.33318299999996</c:v>
                </c:pt>
                <c:pt idx="1">
                  <c:v>1991.5095550000003</c:v>
                </c:pt>
                <c:pt idx="2">
                  <c:v>3943.362658</c:v>
                </c:pt>
                <c:pt idx="3">
                  <c:v>7269.1727280000005</c:v>
                </c:pt>
              </c:numCache>
            </c:numRef>
          </c:val>
        </c:ser>
        <c:ser>
          <c:idx val="3"/>
          <c:order val="3"/>
          <c:tx>
            <c:strRef>
              <c:f>Graphs!$N$40</c:f>
              <c:strCache>
                <c:ptCount val="1"/>
                <c:pt idx="0">
                  <c:v>128 IO Depth</c:v>
                </c:pt>
              </c:strCache>
            </c:strRef>
          </c:tx>
          <c:spPr>
            <a:ln w="76200">
              <a:solidFill>
                <a:srgbClr val="8F45C7"/>
              </a:solidFill>
            </a:ln>
          </c:spPr>
          <c:marker>
            <c:symbol val="none"/>
          </c:marker>
          <c:cat>
            <c:strRef>
              <c:f>Graphs!$O$36:$R$36</c:f>
              <c:strCache>
                <c:ptCount val="4"/>
                <c:pt idx="0">
                  <c:v>4K Block Size</c:v>
                </c:pt>
                <c:pt idx="1">
                  <c:v>32K Block Size</c:v>
                </c:pt>
                <c:pt idx="2">
                  <c:v>64K Block Size</c:v>
                </c:pt>
                <c:pt idx="3">
                  <c:v>128K Block Size</c:v>
                </c:pt>
              </c:strCache>
            </c:strRef>
          </c:cat>
          <c:val>
            <c:numRef>
              <c:f>Graphs!$O$40:$R$40</c:f>
              <c:numCache>
                <c:formatCode>General</c:formatCode>
                <c:ptCount val="4"/>
                <c:pt idx="0">
                  <c:v>1937.5683750000001</c:v>
                </c:pt>
                <c:pt idx="1">
                  <c:v>3958.7059749999999</c:v>
                </c:pt>
                <c:pt idx="2">
                  <c:v>7364.4767449999999</c:v>
                </c:pt>
                <c:pt idx="3">
                  <c:v>14528.414701000002</c:v>
                </c:pt>
              </c:numCache>
            </c:numRef>
          </c:val>
        </c:ser>
        <c:dLbls/>
        <c:marker val="1"/>
        <c:axId val="94838144"/>
        <c:axId val="94856320"/>
      </c:lineChart>
      <c:catAx>
        <c:axId val="94838144"/>
        <c:scaling>
          <c:orientation val="minMax"/>
        </c:scaling>
        <c:axPos val="b"/>
        <c:tickLblPos val="nextTo"/>
        <c:txPr>
          <a:bodyPr/>
          <a:lstStyle/>
          <a:p>
            <a:pPr>
              <a:defRPr sz="3200" b="1"/>
            </a:pPr>
            <a:endParaRPr lang="en-US"/>
          </a:p>
        </c:txPr>
        <c:crossAx val="94856320"/>
        <c:crosses val="autoZero"/>
        <c:auto val="1"/>
        <c:lblAlgn val="ctr"/>
        <c:lblOffset val="100"/>
      </c:catAx>
      <c:valAx>
        <c:axId val="9485632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3200"/>
                </a:pPr>
                <a:r>
                  <a:rPr lang="en-US" sz="3200" dirty="0"/>
                  <a:t>Read Latency </a:t>
                </a:r>
                <a:r>
                  <a:rPr lang="en-US" sz="3200" dirty="0" err="1"/>
                  <a:t>Avg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(</a:t>
                </a:r>
                <a:r>
                  <a:rPr lang="en-US" sz="3200" dirty="0">
                    <a:latin typeface="+mn-lt"/>
                    <a:cs typeface="Arial"/>
                  </a:rPr>
                  <a:t>m</a:t>
                </a:r>
                <a:r>
                  <a:rPr lang="en-US" sz="3200" smtClean="0"/>
                  <a:t>s</a:t>
                </a:r>
                <a:r>
                  <a:rPr lang="en-US" sz="3200" dirty="0"/>
                  <a:t>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3200" b="1"/>
            </a:pPr>
            <a:endParaRPr lang="en-US"/>
          </a:p>
        </c:txPr>
        <c:crossAx val="94838144"/>
        <c:crosses val="autoZero"/>
        <c:crossBetween val="between"/>
        <c:dispUnits>
          <c:builtInUnit val="thousands"/>
        </c:dispUnits>
      </c:valAx>
    </c:plotArea>
    <c:legend>
      <c:legendPos val="r"/>
      <c:layout/>
      <c:txPr>
        <a:bodyPr/>
        <a:lstStyle/>
        <a:p>
          <a:pPr>
            <a:defRPr sz="3200" b="1"/>
          </a:pPr>
          <a:endParaRPr lang="en-US"/>
        </a:p>
      </c:txPr>
    </c:legend>
    <c:plotVisOnly val="1"/>
    <c:dispBlanksAs val="gap"/>
  </c:chart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555384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62338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center colum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83354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2"/>
          </p:nvPr>
        </p:nvSpPr>
        <p:spPr>
          <a:xfrm>
            <a:off x="583354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3"/>
          </p:nvPr>
        </p:nvSpPr>
        <p:spPr>
          <a:xfrm>
            <a:off x="583354" y="15270479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4"/>
          </p:nvPr>
        </p:nvSpPr>
        <p:spPr>
          <a:xfrm>
            <a:off x="583354" y="1397060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5"/>
          </p:nvPr>
        </p:nvSpPr>
        <p:spPr>
          <a:xfrm>
            <a:off x="11891965" y="7154635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6"/>
          </p:nvPr>
        </p:nvSpPr>
        <p:spPr>
          <a:xfrm>
            <a:off x="11891965" y="5874475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645574" marR="0" indent="-1645574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7"/>
          </p:nvPr>
        </p:nvSpPr>
        <p:spPr>
          <a:xfrm>
            <a:off x="11891965" y="28346400"/>
            <a:ext cx="20116799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8"/>
          </p:nvPr>
        </p:nvSpPr>
        <p:spPr>
          <a:xfrm>
            <a:off x="11891965" y="27066240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9"/>
          </p:nvPr>
        </p:nvSpPr>
        <p:spPr>
          <a:xfrm>
            <a:off x="32689800" y="5874475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3"/>
          </p:nvPr>
        </p:nvSpPr>
        <p:spPr>
          <a:xfrm>
            <a:off x="32689800" y="7154635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4"/>
          </p:nvPr>
        </p:nvSpPr>
        <p:spPr>
          <a:xfrm>
            <a:off x="32689800" y="17287756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5"/>
          </p:nvPr>
        </p:nvSpPr>
        <p:spPr>
          <a:xfrm>
            <a:off x="32689800" y="18562320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6"/>
          </p:nvPr>
        </p:nvSpPr>
        <p:spPr>
          <a:xfrm>
            <a:off x="32689800" y="25421379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buClr>
                <a:schemeClr val="dk1"/>
              </a:buClr>
              <a:buChar char="●"/>
              <a:defRPr/>
            </a:lvl1pPr>
            <a:lvl2pPr rtl="0">
              <a:buChar char="○"/>
              <a:defRPr/>
            </a:lvl2pPr>
            <a:lvl3pPr rtl="0">
              <a:buChar char="■"/>
              <a:defRPr/>
            </a:lvl3pPr>
            <a:lvl4pPr rtl="0">
              <a:buChar char="●"/>
              <a:defRPr/>
            </a:lvl4pPr>
            <a:lvl5pPr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7"/>
          </p:nvPr>
        </p:nvSpPr>
        <p:spPr>
          <a:xfrm>
            <a:off x="32689800" y="26700481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30" indent="-342830" rtl="0">
              <a:buChar char="●"/>
              <a:defRPr/>
            </a:lvl1pPr>
            <a:lvl2pPr marL="1485586" indent="-583886" rtl="0">
              <a:buChar char="○"/>
              <a:defRPr/>
            </a:lvl2pPr>
            <a:lvl3pPr marL="2056968" indent="-583768" rtl="0">
              <a:buChar char="■"/>
              <a:defRPr/>
            </a:lvl3pPr>
            <a:lvl4pPr marL="2685485" indent="-640784" rtl="0">
              <a:buChar char="●"/>
              <a:defRPr/>
            </a:lvl4pPr>
            <a:lvl5pPr marL="3142589" indent="-462889" rtl="0">
              <a:buChar char="○"/>
              <a:defRPr/>
            </a:lvl5pPr>
            <a:lvl6pPr rtl="0">
              <a:buChar char="■"/>
              <a:defRPr/>
            </a:lvl6pPr>
            <a:lvl7pPr rtl="0">
              <a:buChar char="●"/>
              <a:defRPr/>
            </a:lvl7pPr>
            <a:lvl8pPr rtl="0">
              <a:buChar char="○"/>
              <a:defRPr/>
            </a:lvl8pPr>
            <a:lvl9pPr rtl="0"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buNone/>
              <a:defRPr sz="10000" b="1"/>
            </a:lvl1pPr>
            <a:lvl2pPr algn="ctr" rtl="0">
              <a:buNone/>
              <a:defRPr sz="10000" b="1"/>
            </a:lvl2pPr>
            <a:lvl3pPr algn="ctr" rtl="0">
              <a:buNone/>
              <a:defRPr sz="10000" b="1"/>
            </a:lvl3pPr>
            <a:lvl4pPr algn="ctr" rtl="0">
              <a:buNone/>
              <a:defRPr sz="10000" b="1"/>
            </a:lvl4pPr>
            <a:lvl5pPr algn="ctr" rtl="0">
              <a:buNone/>
              <a:defRPr sz="10000" b="1"/>
            </a:lvl5pPr>
            <a:lvl6pPr algn="ctr" rtl="0">
              <a:buNone/>
              <a:defRPr sz="10000" b="1"/>
            </a:lvl6pPr>
            <a:lvl7pPr algn="ctr" rtl="0">
              <a:buNone/>
              <a:defRPr sz="10000" b="1"/>
            </a:lvl7pPr>
            <a:lvl8pPr algn="ctr" rtl="0">
              <a:buNone/>
              <a:defRPr sz="10000" b="1"/>
            </a:lvl8pPr>
            <a:lvl9pPr algn="ctr">
              <a:buNone/>
              <a:defRPr sz="10000" b="1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buNone/>
              <a:defRPr sz="6000"/>
            </a:lvl1pPr>
            <a:lvl2pPr algn="ctr" rtl="0">
              <a:buNone/>
              <a:defRPr sz="6000"/>
            </a:lvl2pPr>
            <a:lvl3pPr algn="ctr" rtl="0">
              <a:buNone/>
              <a:defRPr sz="6000"/>
            </a:lvl3pPr>
            <a:lvl4pPr algn="ctr" rtl="0">
              <a:buNone/>
              <a:defRPr sz="6000"/>
            </a:lvl4pPr>
            <a:lvl5pPr algn="ctr" rtl="0">
              <a:buNone/>
              <a:defRPr sz="6000"/>
            </a:lvl5pPr>
            <a:lvl6pPr algn="ctr" rtl="0">
              <a:buNone/>
              <a:defRPr sz="6000"/>
            </a:lvl6pPr>
            <a:lvl7pPr algn="ctr" rtl="0">
              <a:buNone/>
              <a:defRPr sz="6000"/>
            </a:lvl7pPr>
            <a:lvl8pPr algn="ctr" rtl="0">
              <a:buNone/>
              <a:defRPr sz="6000"/>
            </a:lvl8pPr>
            <a:lvl9pPr algn="ctr"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548639" y="5836919"/>
            <a:ext cx="10698479" cy="26700479"/>
          </a:xfrm>
          <a:prstGeom prst="roundRect">
            <a:avLst>
              <a:gd name="adj" fmla="val 2713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32644081" y="5836919"/>
            <a:ext cx="10698479" cy="26700479"/>
          </a:xfrm>
          <a:prstGeom prst="roundRect">
            <a:avLst>
              <a:gd name="adj" fmla="val 2263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11887200" y="5836919"/>
            <a:ext cx="20116799" cy="26700479"/>
          </a:xfrm>
          <a:prstGeom prst="roundRect">
            <a:avLst>
              <a:gd name="adj" fmla="val 1298"/>
            </a:avLst>
          </a:prstGeom>
          <a:solidFill>
            <a:srgbClr val="F2F2F2"/>
          </a:solidFill>
          <a:ln w="9525" cap="flat">
            <a:solidFill>
              <a:schemeClr val="dk1">
                <a:alpha val="57647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" name="Shape 8"/>
          <p:cNvSpPr txBox="1"/>
          <p:nvPr/>
        </p:nvSpPr>
        <p:spPr>
          <a:xfrm>
            <a:off x="0" y="0"/>
            <a:ext cx="43891199" cy="117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ahoma"/>
              <a:buNone/>
            </a:pPr>
            <a:r>
              <a:rPr lang="en-US" sz="5400" b="1" i="0" u="none" strike="noStrike" cap="none" baseline="0" dirty="0" smtClean="0">
                <a:solidFill>
                  <a:srgbClr val="00467F"/>
                </a:solidFill>
              </a:rPr>
              <a:t>Capstone </a:t>
            </a:r>
            <a:r>
              <a:rPr lang="en-US" sz="5400" b="1" i="0" u="none" strike="noStrike" cap="none" baseline="0" dirty="0">
                <a:solidFill>
                  <a:srgbClr val="00467F"/>
                </a:solidFill>
              </a:rPr>
              <a:t>Projec</a:t>
            </a:r>
            <a:r>
              <a:rPr lang="en-US" sz="5400" b="1" dirty="0">
                <a:solidFill>
                  <a:srgbClr val="00467F"/>
                </a:solidFill>
              </a:rPr>
              <a:t>t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69793" y="1198004"/>
            <a:ext cx="9382392" cy="2617611"/>
            <a:chOff x="1110430" y="3219308"/>
            <a:chExt cx="9382392" cy="2617611"/>
          </a:xfrm>
        </p:grpSpPr>
        <p:pic>
          <p:nvPicPr>
            <p:cNvPr id="9" name="Shape 9"/>
            <p:cNvPicPr preferRelativeResize="0"/>
            <p:nvPr/>
          </p:nvPicPr>
          <p:blipFill rotWithShape="1">
            <a:blip r:embed="rId4"/>
            <a:srcRect t="62958"/>
            <a:stretch/>
          </p:blipFill>
          <p:spPr>
            <a:xfrm>
              <a:off x="3757114" y="3219308"/>
              <a:ext cx="5147849" cy="12703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" name="Group 1"/>
            <p:cNvGrpSpPr/>
            <p:nvPr userDrawn="1"/>
          </p:nvGrpSpPr>
          <p:grpSpPr>
            <a:xfrm>
              <a:off x="1110430" y="4746018"/>
              <a:ext cx="9382392" cy="1090901"/>
              <a:chOff x="9820034" y="3494314"/>
              <a:chExt cx="9382392" cy="1090901"/>
            </a:xfrm>
          </p:grpSpPr>
          <p:pic>
            <p:nvPicPr>
              <p:cNvPr id="10" name="Shape 9"/>
              <p:cNvPicPr preferRelativeResize="0"/>
              <p:nvPr userDrawn="1"/>
            </p:nvPicPr>
            <p:blipFill rotWithShape="1">
              <a:blip r:embed="rId4"/>
              <a:srcRect b="76012"/>
              <a:stretch/>
            </p:blipFill>
            <p:spPr>
              <a:xfrm>
                <a:off x="9820034" y="3520747"/>
                <a:ext cx="5147849" cy="82265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Shape 9"/>
              <p:cNvPicPr preferRelativeResize="0"/>
              <p:nvPr userDrawn="1"/>
            </p:nvPicPr>
            <p:blipFill rotWithShape="1">
              <a:blip r:embed="rId4"/>
              <a:srcRect t="26459" b="41731"/>
              <a:stretch/>
            </p:blipFill>
            <p:spPr>
              <a:xfrm>
                <a:off x="14054577" y="3494314"/>
                <a:ext cx="5147849" cy="1090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30621" y="6911149"/>
            <a:ext cx="10528302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marL="0" algn="just">
              <a:spcAft>
                <a:spcPts val="1100"/>
              </a:spcAft>
              <a:buClr>
                <a:schemeClr val="dk1"/>
              </a:buClr>
              <a:buSzPct val="137500"/>
              <a:buNone/>
            </a:pPr>
            <a:r>
              <a:rPr lang="en-US" sz="3200" dirty="0" smtClean="0"/>
              <a:t>The </a:t>
            </a:r>
            <a:r>
              <a:rPr lang="en-US" sz="3200" dirty="0"/>
              <a:t>objectives of this project are to assemble and benchmark a functional RDMA </a:t>
            </a:r>
            <a:r>
              <a:rPr lang="en-US" sz="3200" dirty="0" smtClean="0"/>
              <a:t>based network </a:t>
            </a:r>
            <a:r>
              <a:rPr lang="en-US" sz="3200" dirty="0"/>
              <a:t>protocol stack for implementing </a:t>
            </a:r>
            <a:r>
              <a:rPr lang="en-US" sz="3200" dirty="0" err="1"/>
              <a:t>NVMe</a:t>
            </a:r>
            <a:r>
              <a:rPr lang="en-US" sz="3200" dirty="0"/>
              <a:t> over Fabrics. </a:t>
            </a:r>
            <a:r>
              <a:rPr lang="en-US" sz="3200" dirty="0" err="1"/>
              <a:t>NVMe</a:t>
            </a:r>
            <a:r>
              <a:rPr lang="en-US" sz="3200" dirty="0"/>
              <a:t> over Fabrics is a standardized solution for efficient access to fabric attached non-volatile </a:t>
            </a:r>
            <a:r>
              <a:rPr lang="en-US" sz="3200" dirty="0" smtClean="0"/>
              <a:t>memory</a:t>
            </a:r>
            <a:r>
              <a:rPr lang="en-US" sz="3200" dirty="0"/>
              <a:t> </a:t>
            </a:r>
            <a:r>
              <a:rPr lang="en-US" sz="3200" dirty="0" smtClean="0"/>
              <a:t>[1]. </a:t>
            </a:r>
            <a:r>
              <a:rPr lang="en-US" sz="3200" dirty="0"/>
              <a:t>The stack provides high throughput transfers with low CPU utilization to be ported to Hewlett Packard Enterprise’s 3Par storage systems. To benchmark the servers, we created a custom test suite that determined read and write performance. From the results, we conclude this will eliminate the network stack as a bottleneck in accessing remote </a:t>
            </a:r>
            <a:r>
              <a:rPr lang="en-US" sz="3200" dirty="0" err="1"/>
              <a:t>NVMe</a:t>
            </a:r>
            <a:r>
              <a:rPr lang="en-US" sz="3200" dirty="0"/>
              <a:t> storage.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83354" y="5992939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Abstract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4"/>
          </p:nvPr>
        </p:nvSpPr>
        <p:spPr>
          <a:xfrm>
            <a:off x="583355" y="13265246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Functional Protocol Stack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6"/>
          </p:nvPr>
        </p:nvSpPr>
        <p:spPr>
          <a:xfrm>
            <a:off x="11891965" y="6015151"/>
            <a:ext cx="20116799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Results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body" idx="9"/>
          </p:nvPr>
        </p:nvSpPr>
        <p:spPr>
          <a:xfrm>
            <a:off x="32689800" y="6015151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Testing Methodology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3"/>
          </p:nvPr>
        </p:nvSpPr>
        <p:spPr>
          <a:xfrm>
            <a:off x="32689800" y="6866686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b="1" dirty="0" smtClean="0"/>
              <a:t>Test suite</a:t>
            </a:r>
            <a:r>
              <a:rPr lang="en-US" sz="3200" dirty="0" smtClean="0"/>
              <a:t>:</a:t>
            </a:r>
          </a:p>
          <a:p>
            <a:pPr fontAlgn="base"/>
            <a:r>
              <a:rPr lang="en-US" sz="3200" dirty="0" smtClean="0"/>
              <a:t>FIO and the </a:t>
            </a:r>
            <a:r>
              <a:rPr lang="en-US" sz="3200" dirty="0" err="1" smtClean="0"/>
              <a:t>ib_send</a:t>
            </a:r>
            <a:r>
              <a:rPr lang="en-US" sz="3200" dirty="0" smtClean="0"/>
              <a:t>_* family of commands run by Python benchmarking framework</a:t>
            </a:r>
          </a:p>
          <a:p>
            <a:pPr fontAlgn="base"/>
            <a:r>
              <a:rPr lang="en-US" sz="3200" dirty="0" smtClean="0"/>
              <a:t>Data results were automatically parsed and output to CSV files, allowing for easy graph creation.</a:t>
            </a:r>
          </a:p>
          <a:p>
            <a:pPr fontAlgn="base"/>
            <a:r>
              <a:rPr lang="en-US" sz="3200" dirty="0" smtClean="0"/>
              <a:t>FIO was used to test </a:t>
            </a:r>
            <a:r>
              <a:rPr lang="en-US" sz="3200" dirty="0" err="1" smtClean="0"/>
              <a:t>nbdX</a:t>
            </a:r>
            <a:r>
              <a:rPr lang="en-US" sz="3200" dirty="0" smtClean="0"/>
              <a:t> and local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sequential and random read/write speeds, collected in the form of IOPS, bandwidth, and transfer latency.</a:t>
            </a:r>
          </a:p>
          <a:p>
            <a:pPr fontAlgn="base"/>
            <a:r>
              <a:rPr lang="en-US" sz="3200" dirty="0" smtClean="0"/>
              <a:t>A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was used on the server to emulate a fast storage device because we did not have access to a suitable </a:t>
            </a:r>
            <a:r>
              <a:rPr lang="en-US" sz="3200" dirty="0" err="1" smtClean="0"/>
              <a:t>NVMe</a:t>
            </a:r>
            <a:r>
              <a:rPr lang="en-US" sz="3200" dirty="0" smtClean="0"/>
              <a:t> SSD.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Data gathered:</a:t>
            </a:r>
            <a:endParaRPr lang="en-US" sz="3200" dirty="0" smtClean="0"/>
          </a:p>
          <a:p>
            <a:pPr fontAlgn="base"/>
            <a:r>
              <a:rPr lang="en-US" sz="3200" dirty="0" smtClean="0"/>
              <a:t>Bandwidth/Latency of </a:t>
            </a:r>
            <a:r>
              <a:rPr lang="en-US" sz="3200" dirty="0" err="1" smtClean="0"/>
              <a:t>RoCE</a:t>
            </a:r>
            <a:r>
              <a:rPr lang="en-US" sz="3200" dirty="0" smtClean="0"/>
              <a:t> connection</a:t>
            </a:r>
          </a:p>
          <a:p>
            <a:pPr fontAlgn="base"/>
            <a:r>
              <a:rPr lang="en-US" sz="3200" dirty="0" smtClean="0"/>
              <a:t>Bandwidth/Latency/IOPS of </a:t>
            </a:r>
            <a:r>
              <a:rPr lang="en-US" sz="3200" dirty="0" err="1" smtClean="0"/>
              <a:t>nbdX</a:t>
            </a:r>
            <a:r>
              <a:rPr lang="en-US" sz="3200" dirty="0" smtClean="0"/>
              <a:t> device and local </a:t>
            </a:r>
            <a:r>
              <a:rPr lang="en-US" sz="3200" dirty="0" err="1" smtClean="0"/>
              <a:t>ramdisk</a:t>
            </a:r>
            <a:endParaRPr lang="en-US" sz="3200" dirty="0"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 err="1" smtClean="0"/>
              <a:t>NVMe</a:t>
            </a:r>
            <a:r>
              <a:rPr lang="en-US" dirty="0" smtClean="0"/>
              <a:t> Over Fabrics</a:t>
            </a:r>
            <a:endParaRPr lang="en-US" dirty="0"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799" cy="1674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John </a:t>
            </a:r>
            <a:r>
              <a:rPr lang="en-US" dirty="0" err="1" smtClean="0"/>
              <a:t>Gemignani</a:t>
            </a:r>
            <a:r>
              <a:rPr lang="en-US" dirty="0" smtClean="0"/>
              <a:t>, Coy Humphrey, Eric </a:t>
            </a:r>
            <a:r>
              <a:rPr lang="en-US" dirty="0" err="1" smtClean="0"/>
              <a:t>Litvinsky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Jayden Navarro, Alice Yu, Kevin Cheng⃰</a:t>
            </a:r>
            <a:endParaRPr lang="en-US" dirty="0"/>
          </a:p>
        </p:txBody>
      </p:sp>
      <p:pic>
        <p:nvPicPr>
          <p:cNvPr id="2056" name="Picture 8" descr="http://microplus.com.mx/wp-content/uploads/2015/11/asociados_hp-enterprise.png"/>
          <p:cNvPicPr>
            <a:picLocks noChangeAspect="1" noChangeArrowheads="1"/>
          </p:cNvPicPr>
          <p:nvPr/>
        </p:nvPicPr>
        <p:blipFill>
          <a:blip r:embed="rId3"/>
          <a:srcRect t="21532" b="23526"/>
          <a:stretch>
            <a:fillRect/>
          </a:stretch>
        </p:blipFill>
        <p:spPr bwMode="auto">
          <a:xfrm>
            <a:off x="33207157" y="673773"/>
            <a:ext cx="8863431" cy="3561348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 bwMode="ltGray">
          <a:xfrm>
            <a:off x="1114426" y="14497049"/>
            <a:ext cx="9572624" cy="768096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nbdX</a:t>
            </a:r>
            <a:endParaRPr kumimoji="0" lang="en-US" sz="31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Down Arrow 57"/>
          <p:cNvSpPr/>
          <p:nvPr/>
        </p:nvSpPr>
        <p:spPr bwMode="ltGray">
          <a:xfrm>
            <a:off x="971551" y="16154400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 bwMode="ltGray">
          <a:xfrm>
            <a:off x="1123951" y="18497549"/>
            <a:ext cx="9572624" cy="768096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Accelio</a:t>
            </a:r>
            <a:endParaRPr kumimoji="0" lang="en-US" sz="31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 bwMode="ltGray">
          <a:xfrm>
            <a:off x="1133476" y="22040849"/>
            <a:ext cx="9572624" cy="768096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100" dirty="0" err="1" smtClean="0">
                <a:solidFill>
                  <a:sysClr val="window" lastClr="FFFFFF"/>
                </a:solidFill>
                <a:ea typeface="+mn-ea"/>
                <a:cs typeface="+mn-cs"/>
              </a:rPr>
              <a:t>RoCE</a:t>
            </a:r>
            <a:r>
              <a:rPr lang="en-US" sz="3100" dirty="0" smtClean="0">
                <a:solidFill>
                  <a:sysClr val="window" lastClr="FFFFFF"/>
                </a:solidFill>
                <a:ea typeface="+mn-ea"/>
                <a:cs typeface="+mn-cs"/>
              </a:rPr>
              <a:t> v2 (RDMA over Converged Ethernet)</a:t>
            </a:r>
            <a:endParaRPr kumimoji="0" lang="en-US" sz="31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 bwMode="ltGray">
          <a:xfrm>
            <a:off x="1143001" y="25107899"/>
            <a:ext cx="9572624" cy="768096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100" dirty="0" smtClean="0">
                <a:solidFill>
                  <a:sysClr val="window" lastClr="FFFFFF"/>
                </a:solidFill>
                <a:ea typeface="+mn-ea"/>
                <a:cs typeface="+mn-cs"/>
              </a:rPr>
              <a:t>Converged Ethernet</a:t>
            </a:r>
            <a:endParaRPr kumimoji="0" lang="en-US" sz="31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 bwMode="ltGray">
          <a:xfrm>
            <a:off x="1152526" y="29670375"/>
            <a:ext cx="9572624" cy="771525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3100" dirty="0" smtClean="0">
                <a:solidFill>
                  <a:sysClr val="window" lastClr="FFFFFF"/>
                </a:solidFill>
                <a:ea typeface="+mn-ea"/>
                <a:cs typeface="+mn-cs"/>
              </a:rPr>
              <a:t>HP FDR Ethernet Card/</a:t>
            </a:r>
            <a:r>
              <a:rPr lang="en-US" sz="3100" dirty="0" err="1" smtClean="0">
                <a:solidFill>
                  <a:sysClr val="window" lastClr="FFFFFF"/>
                </a:solidFill>
                <a:ea typeface="+mn-ea"/>
                <a:cs typeface="+mn-cs"/>
              </a:rPr>
              <a:t>Infiniband</a:t>
            </a:r>
            <a:r>
              <a:rPr lang="en-US" sz="3100" dirty="0" smtClean="0">
                <a:solidFill>
                  <a:sysClr val="window" lastClr="FFFFFF"/>
                </a:solidFill>
                <a:ea typeface="+mn-ea"/>
                <a:cs typeface="+mn-cs"/>
              </a:rPr>
              <a:t> QSFP+ Interface</a:t>
            </a:r>
          </a:p>
        </p:txBody>
      </p:sp>
      <p:sp>
        <p:nvSpPr>
          <p:cNvPr id="73" name="Down Arrow 72"/>
          <p:cNvSpPr/>
          <p:nvPr/>
        </p:nvSpPr>
        <p:spPr bwMode="ltGray">
          <a:xfrm>
            <a:off x="1009651" y="19916775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Down Arrow 73"/>
          <p:cNvSpPr/>
          <p:nvPr/>
        </p:nvSpPr>
        <p:spPr bwMode="ltGray">
          <a:xfrm>
            <a:off x="990601" y="23307675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Down Arrow 74"/>
          <p:cNvSpPr/>
          <p:nvPr/>
        </p:nvSpPr>
        <p:spPr bwMode="ltGray">
          <a:xfrm>
            <a:off x="1000126" y="26936700"/>
            <a:ext cx="1085850" cy="1447800"/>
          </a:xfrm>
          <a:prstGeom prst="downArrow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Shape 34"/>
          <p:cNvSpPr txBox="1">
            <a:spLocks noGrp="1"/>
          </p:cNvSpPr>
          <p:nvPr>
            <p:ph type="body" idx="7"/>
          </p:nvPr>
        </p:nvSpPr>
        <p:spPr>
          <a:xfrm>
            <a:off x="32792276" y="24360240"/>
            <a:ext cx="10413124" cy="4300485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dirty="0" smtClean="0"/>
              <a:t>We would like to thank:</a:t>
            </a:r>
          </a:p>
          <a:p>
            <a:pPr fontAlgn="base"/>
            <a:r>
              <a:rPr lang="en-US" sz="3200" dirty="0" smtClean="0"/>
              <a:t>Samuel </a:t>
            </a:r>
            <a:r>
              <a:rPr lang="en-US" sz="3200" dirty="0" err="1" smtClean="0"/>
              <a:t>Fineberg</a:t>
            </a:r>
            <a:r>
              <a:rPr lang="en-US" sz="3200" dirty="0" smtClean="0"/>
              <a:t>, Ph.D., Distinguished Technologist, Storage Chief Technologist Office at Hewlett Packard Enterprise</a:t>
            </a:r>
          </a:p>
          <a:p>
            <a:pPr fontAlgn="base"/>
            <a:r>
              <a:rPr lang="en-US" sz="3200" dirty="0" smtClean="0"/>
              <a:t>Dr. Linda Werner, Ph.D., Faculty Advisor, UCSC</a:t>
            </a:r>
          </a:p>
          <a:p>
            <a:pPr fontAlgn="base"/>
            <a:r>
              <a:rPr lang="en-US" sz="3200" dirty="0" smtClean="0"/>
              <a:t>Daniel </a:t>
            </a:r>
            <a:r>
              <a:rPr lang="en-US" sz="3200" dirty="0" err="1" smtClean="0"/>
              <a:t>Fava</a:t>
            </a:r>
            <a:r>
              <a:rPr lang="en-US" sz="3200" dirty="0" smtClean="0"/>
              <a:t>, Graduate Teaching Assistant, UCSC</a:t>
            </a:r>
          </a:p>
          <a:p>
            <a:pPr fontAlgn="base"/>
            <a:r>
              <a:rPr lang="en-US" sz="3200" dirty="0" smtClean="0"/>
              <a:t>Hewlett Packard Enterprise for the hardware and support provided</a:t>
            </a:r>
            <a:br>
              <a:rPr lang="en-US" sz="3200" dirty="0" smtClean="0"/>
            </a:br>
            <a:r>
              <a:rPr lang="en-US" sz="3200" dirty="0" smtClean="0"/>
              <a:t>⃰  Participated in the first half of the project</a:t>
            </a:r>
            <a:endParaRPr lang="en-US" sz="3200" dirty="0"/>
          </a:p>
        </p:txBody>
      </p:sp>
      <p:sp>
        <p:nvSpPr>
          <p:cNvPr id="48" name="Shape 35"/>
          <p:cNvSpPr txBox="1">
            <a:spLocks noGrp="1"/>
          </p:cNvSpPr>
          <p:nvPr>
            <p:ph type="body" idx="8"/>
          </p:nvPr>
        </p:nvSpPr>
        <p:spPr>
          <a:xfrm>
            <a:off x="32751715" y="23402925"/>
            <a:ext cx="10453685" cy="131444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Acknowledgments</a:t>
            </a:r>
          </a:p>
        </p:txBody>
      </p:sp>
      <p:sp>
        <p:nvSpPr>
          <p:cNvPr id="49" name="Shape 40"/>
          <p:cNvSpPr txBox="1">
            <a:spLocks noGrp="1"/>
          </p:cNvSpPr>
          <p:nvPr>
            <p:ph type="body" idx="16"/>
          </p:nvPr>
        </p:nvSpPr>
        <p:spPr>
          <a:xfrm>
            <a:off x="32712600" y="14340888"/>
            <a:ext cx="10607100" cy="120029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</a:rPr>
              <a:t>Conclusion</a:t>
            </a:r>
          </a:p>
        </p:txBody>
      </p:sp>
      <p:sp>
        <p:nvSpPr>
          <p:cNvPr id="50" name="Shape 41"/>
          <p:cNvSpPr txBox="1">
            <a:spLocks noGrp="1"/>
          </p:cNvSpPr>
          <p:nvPr>
            <p:ph type="body" idx="17"/>
          </p:nvPr>
        </p:nvSpPr>
        <p:spPr>
          <a:xfrm>
            <a:off x="32491883" y="15198886"/>
            <a:ext cx="10607100" cy="846299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algn="just">
              <a:buNone/>
            </a:pPr>
            <a:r>
              <a:rPr lang="en-US" sz="3200" dirty="0" smtClean="0"/>
              <a:t>   Through our benchmarking, we have found that the current </a:t>
            </a:r>
            <a:r>
              <a:rPr lang="en-US" sz="3200" dirty="0" err="1" smtClean="0"/>
              <a:t>nbdX</a:t>
            </a:r>
            <a:r>
              <a:rPr lang="en-US" sz="3200" dirty="0" smtClean="0"/>
              <a:t> technology was able to perform well compared to a local </a:t>
            </a:r>
            <a:r>
              <a:rPr lang="en-US" sz="3200" dirty="0" err="1" smtClean="0"/>
              <a:t>ramdisk</a:t>
            </a:r>
            <a:r>
              <a:rPr lang="en-US" sz="3200" dirty="0" smtClean="0"/>
              <a:t> in terms of IOPS, </a:t>
            </a:r>
            <a:br>
              <a:rPr lang="en-US" sz="3200" dirty="0" smtClean="0"/>
            </a:br>
            <a:r>
              <a:rPr lang="en-US" sz="3200" dirty="0" smtClean="0"/>
              <a:t>throughput, and latency. In terms of overall use, we found </a:t>
            </a:r>
            <a:r>
              <a:rPr lang="en-US" sz="3200" dirty="0" err="1" smtClean="0"/>
              <a:t>nbdX</a:t>
            </a:r>
            <a:r>
              <a:rPr lang="en-US" sz="3200" dirty="0" smtClean="0"/>
              <a:t> to suffer from many of the pitfalls that are commonly seen in emerging technologies, such as stability issues and a lack of edge case handling. A new driver is due to be released in the coming months by the </a:t>
            </a:r>
            <a:r>
              <a:rPr lang="en-US" sz="3200" dirty="0" err="1" smtClean="0"/>
              <a:t>NVMe</a:t>
            </a:r>
            <a:r>
              <a:rPr lang="en-US" sz="3200" dirty="0" smtClean="0"/>
              <a:t> over Fabrics Consortium, and is foreseen to replace the current </a:t>
            </a:r>
            <a:r>
              <a:rPr lang="en-US" sz="3200" dirty="0" err="1" smtClean="0"/>
              <a:t>nbdX</a:t>
            </a:r>
            <a:r>
              <a:rPr lang="en-US" sz="3200" dirty="0" smtClean="0"/>
              <a:t> software. The new driver is expected to improve the reliability of the technology. With increased stability from the new driver;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supported networks should benefit from lower CPU utilization, faster data transfers, and lower latency compared to their non-RDMA equivalent infrastructures.</a:t>
            </a:r>
          </a:p>
        </p:txBody>
      </p:sp>
      <p:sp>
        <p:nvSpPr>
          <p:cNvPr id="76" name="Shape 34"/>
          <p:cNvSpPr txBox="1">
            <a:spLocks noGrp="1"/>
          </p:cNvSpPr>
          <p:nvPr>
            <p:ph type="body" idx="7"/>
          </p:nvPr>
        </p:nvSpPr>
        <p:spPr>
          <a:xfrm>
            <a:off x="11651686" y="29951415"/>
            <a:ext cx="20307299" cy="2281185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 algn="just">
              <a:buNone/>
            </a:pPr>
            <a:r>
              <a:rPr lang="en-US" sz="3200" dirty="0" smtClean="0"/>
              <a:t>   We believe that the current technology shows promise in terms of its ideal benchmarking results. We were impressed by the achieved IOPS, bandwidth, and consistently low CPU utilization (&lt; 25%). With the advent of faster </a:t>
            </a:r>
            <a:r>
              <a:rPr lang="en-US" sz="3200" dirty="0" err="1" smtClean="0"/>
              <a:t>NVMe</a:t>
            </a:r>
            <a:r>
              <a:rPr lang="en-US" sz="3200" dirty="0" smtClean="0"/>
              <a:t> attached SSD;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based data-center network technologies should be able to support transfers at near local </a:t>
            </a:r>
            <a:r>
              <a:rPr lang="en-US" sz="3200" dirty="0" err="1" smtClean="0"/>
              <a:t>PCIe</a:t>
            </a:r>
            <a:r>
              <a:rPr lang="en-US" sz="3200" dirty="0" smtClean="0"/>
              <a:t> throughput and latency, eliminating the current network bottleneck.</a:t>
            </a:r>
            <a:endParaRPr lang="en-US" sz="3200" dirty="0"/>
          </a:p>
        </p:txBody>
      </p:sp>
      <p:sp>
        <p:nvSpPr>
          <p:cNvPr id="77" name="Shape 35"/>
          <p:cNvSpPr txBox="1">
            <a:spLocks noGrp="1"/>
          </p:cNvSpPr>
          <p:nvPr>
            <p:ph type="body" idx="8"/>
          </p:nvPr>
        </p:nvSpPr>
        <p:spPr>
          <a:xfrm>
            <a:off x="12215815" y="28879800"/>
            <a:ext cx="19434288" cy="1314449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Analysis</a:t>
            </a:r>
            <a:endParaRPr lang="en-US" sz="6600" b="1" dirty="0">
              <a:solidFill>
                <a:schemeClr val="dk1"/>
              </a:solidFill>
            </a:endParaRPr>
          </a:p>
        </p:txBody>
      </p:sp>
      <p:sp>
        <p:nvSpPr>
          <p:cNvPr id="78" name="Shape 34"/>
          <p:cNvSpPr txBox="1">
            <a:spLocks noGrp="1"/>
          </p:cNvSpPr>
          <p:nvPr>
            <p:ph type="body" idx="7"/>
          </p:nvPr>
        </p:nvSpPr>
        <p:spPr>
          <a:xfrm>
            <a:off x="12158665" y="11920590"/>
            <a:ext cx="19540535" cy="1100085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b="1" dirty="0" smtClean="0"/>
              <a:t>   Graph 1</a:t>
            </a:r>
            <a:r>
              <a:rPr lang="en-US" sz="3200" dirty="0" smtClean="0"/>
              <a:t>: </a:t>
            </a:r>
            <a:r>
              <a:rPr lang="en-US" sz="3200" dirty="0" err="1" smtClean="0"/>
              <a:t>nbdX</a:t>
            </a:r>
            <a:r>
              <a:rPr lang="en-US" sz="3200" dirty="0" smtClean="0"/>
              <a:t> was able to yield &gt; 250,000 4K IOPS on 32, 64, and 128 IO depths. Compared to the ~100,000 4K IOPS of </a:t>
            </a:r>
            <a:r>
              <a:rPr lang="en-US" sz="3200" dirty="0" err="1" smtClean="0"/>
              <a:t>NVMe</a:t>
            </a:r>
            <a:r>
              <a:rPr lang="en-US" sz="3200" dirty="0" smtClean="0"/>
              <a:t> attached drives, the network stack will not be the IOPS bottleneck for remote transfers.</a:t>
            </a:r>
            <a:endParaRPr lang="en-US" sz="3200" b="1" dirty="0"/>
          </a:p>
        </p:txBody>
      </p:sp>
      <p:sp>
        <p:nvSpPr>
          <p:cNvPr id="79" name="Shape 34"/>
          <p:cNvSpPr txBox="1">
            <a:spLocks noGrp="1"/>
          </p:cNvSpPr>
          <p:nvPr>
            <p:ph type="body" idx="7"/>
          </p:nvPr>
        </p:nvSpPr>
        <p:spPr>
          <a:xfrm>
            <a:off x="12119563" y="20129654"/>
            <a:ext cx="19540535" cy="1100085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b="1" dirty="0" smtClean="0"/>
              <a:t>   Graph 2</a:t>
            </a:r>
            <a:r>
              <a:rPr lang="en-US" sz="3200" dirty="0" smtClean="0"/>
              <a:t>: On large block sizes, </a:t>
            </a:r>
            <a:r>
              <a:rPr lang="en-US" sz="3200" dirty="0" err="1" smtClean="0"/>
              <a:t>nbdX</a:t>
            </a:r>
            <a:r>
              <a:rPr lang="en-US" sz="3200" dirty="0" smtClean="0"/>
              <a:t> performed close to our maximum link speed (37 </a:t>
            </a:r>
            <a:r>
              <a:rPr lang="en-US" sz="3200" dirty="0" err="1" smtClean="0"/>
              <a:t>Gb</a:t>
            </a:r>
            <a:r>
              <a:rPr lang="en-US" sz="3200" dirty="0" smtClean="0"/>
              <a:t>/s). Compared to the ~8.0 Gb/s transfer speeds of </a:t>
            </a:r>
            <a:r>
              <a:rPr lang="en-US" sz="3200" dirty="0" err="1" smtClean="0"/>
              <a:t>NVMe</a:t>
            </a:r>
            <a:r>
              <a:rPr lang="en-US" sz="3200" dirty="0" smtClean="0"/>
              <a:t> attached drives, the network stack will not be the throughput bottleneck for remote transfers.</a:t>
            </a:r>
            <a:endParaRPr lang="en-US" sz="3200" b="1" dirty="0"/>
          </a:p>
        </p:txBody>
      </p:sp>
      <p:sp>
        <p:nvSpPr>
          <p:cNvPr id="80" name="Shape 34"/>
          <p:cNvSpPr txBox="1">
            <a:spLocks noGrp="1"/>
          </p:cNvSpPr>
          <p:nvPr>
            <p:ph type="body" idx="7"/>
          </p:nvPr>
        </p:nvSpPr>
        <p:spPr>
          <a:xfrm>
            <a:off x="12209465" y="27741615"/>
            <a:ext cx="19540535" cy="1100085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b="1" dirty="0" smtClean="0"/>
              <a:t>   Graph 3</a:t>
            </a:r>
            <a:r>
              <a:rPr lang="en-US" sz="3200" dirty="0" smtClean="0"/>
              <a:t>: For the tested block sizes and IO depths, </a:t>
            </a:r>
            <a:r>
              <a:rPr lang="en-US" sz="3200" dirty="0" err="1" smtClean="0"/>
              <a:t>nbdX</a:t>
            </a:r>
            <a:r>
              <a:rPr lang="en-US" sz="3200" dirty="0" smtClean="0"/>
              <a:t> performed within the expected latency range </a:t>
            </a:r>
            <a:br>
              <a:rPr lang="en-US" sz="3200" dirty="0" smtClean="0"/>
            </a:br>
            <a:r>
              <a:rPr lang="en-US" sz="3200" dirty="0" smtClean="0"/>
              <a:t>of remote transfer protocols.</a:t>
            </a:r>
            <a:endParaRPr lang="en-US" sz="3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90600" y="15392400"/>
            <a:ext cx="960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Network block device over </a:t>
            </a:r>
            <a:r>
              <a:rPr lang="en-US" sz="3200" dirty="0" err="1" smtClean="0"/>
              <a:t>Accelio</a:t>
            </a:r>
            <a:r>
              <a:rPr lang="en-US" sz="3200" dirty="0" smtClean="0"/>
              <a:t> framework</a:t>
            </a:r>
          </a:p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Presented as a regular storage block device on the local system</a:t>
            </a:r>
          </a:p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Pre-specification version of </a:t>
            </a:r>
            <a:r>
              <a:rPr lang="en-US" sz="3200" dirty="0" err="1" smtClean="0"/>
              <a:t>NVMe</a:t>
            </a:r>
            <a:r>
              <a:rPr lang="en-US" sz="3200" dirty="0" smtClean="0"/>
              <a:t> over Fabrics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04900" y="19402425"/>
            <a:ext cx="94747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Library for high-performance asynchronous IO using RDMA</a:t>
            </a:r>
          </a:p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Provides Zero-copy data delivery</a:t>
            </a:r>
          </a:p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Designed for multi-core CPUs and multi-threaded applications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19200" y="22936200"/>
            <a:ext cx="9563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Remote Direct Memory Access (RDMA) is capable of allowing server to server data movement management with minimal CPU involvement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9200" y="26022300"/>
            <a:ext cx="9639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Provides a lossless connection on top of the Ethernet protocol by implementing the Data center bridging enhancements (DCB) to the Ethernet standard.</a:t>
            </a:r>
          </a:p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Bridges, converges, and controls the flow of multiple classes of traffic over an Ethernet network</a:t>
            </a:r>
            <a:endParaRPr lang="en-US" sz="40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333500" y="30527625"/>
            <a:ext cx="9563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Hardware support for RDMA</a:t>
            </a:r>
          </a:p>
          <a:p>
            <a:pPr marL="2056968" lvl="2" indent="-583768" fontAlgn="base">
              <a:buFontTx/>
              <a:buChar char="■"/>
            </a:pPr>
            <a:r>
              <a:rPr lang="en-US" sz="3200" dirty="0" smtClean="0"/>
              <a:t>Interconnect system for the I/O ports that supports 40Gb Ethernet</a:t>
            </a:r>
          </a:p>
        </p:txBody>
      </p:sp>
      <p:sp>
        <p:nvSpPr>
          <p:cNvPr id="44" name="Shape 34"/>
          <p:cNvSpPr txBox="1">
            <a:spLocks noGrp="1"/>
          </p:cNvSpPr>
          <p:nvPr>
            <p:ph type="body" idx="7"/>
          </p:nvPr>
        </p:nvSpPr>
        <p:spPr>
          <a:xfrm>
            <a:off x="32732665" y="30132390"/>
            <a:ext cx="10510835" cy="2833635"/>
          </a:xfrm>
          <a:prstGeom prst="rect">
            <a:avLst/>
          </a:prstGeom>
          <a:noFill/>
          <a:ln>
            <a:noFill/>
          </a:ln>
        </p:spPr>
        <p:txBody>
          <a:bodyPr lIns="228550" tIns="228550" rIns="228550" bIns="228550" anchor="t" anchorCtr="0">
            <a:noAutofit/>
          </a:bodyPr>
          <a:lstStyle/>
          <a:p>
            <a:pPr>
              <a:buNone/>
            </a:pPr>
            <a:r>
              <a:rPr lang="en-US" sz="3200" dirty="0" smtClean="0"/>
              <a:t>[1] SNIA Ethernet Storage Forum     	</a:t>
            </a:r>
            <a:br>
              <a:rPr lang="en-US" sz="3200" dirty="0" smtClean="0"/>
            </a:br>
            <a:r>
              <a:rPr lang="en-US" sz="3200" dirty="0" smtClean="0"/>
              <a:t>  http://www.snia.org/sites/default/files/ESF/</a:t>
            </a:r>
            <a:r>
              <a:rPr lang="en-US" sz="3200" dirty="0" err="1" smtClean="0"/>
              <a:t>NVMe</a:t>
            </a:r>
            <a:r>
              <a:rPr lang="en-US" sz="3200" dirty="0" smtClean="0"/>
              <a:t>_  </a:t>
            </a:r>
            <a:br>
              <a:rPr lang="en-US" sz="3200" dirty="0" smtClean="0"/>
            </a:br>
            <a:r>
              <a:rPr lang="en-US" sz="3200" dirty="0" smtClean="0"/>
              <a:t>  Under_Hood_12_15_Final2.pdf</a:t>
            </a:r>
            <a:endParaRPr lang="en-US" sz="3200" dirty="0"/>
          </a:p>
        </p:txBody>
      </p:sp>
      <p:sp>
        <p:nvSpPr>
          <p:cNvPr id="45" name="Shape 35"/>
          <p:cNvSpPr txBox="1">
            <a:spLocks noGrp="1"/>
          </p:cNvSpPr>
          <p:nvPr>
            <p:ph type="body" idx="8"/>
          </p:nvPr>
        </p:nvSpPr>
        <p:spPr>
          <a:xfrm>
            <a:off x="32789815" y="29432250"/>
            <a:ext cx="10453685" cy="904875"/>
          </a:xfrm>
          <a:prstGeom prst="rect">
            <a:avLst/>
          </a:prstGeom>
          <a:noFill/>
          <a:ln>
            <a:noFill/>
          </a:ln>
        </p:spPr>
        <p:txBody>
          <a:bodyPr lIns="91400" tIns="91400" rIns="91400" bIns="91400" anchor="ctr" anchorCtr="0">
            <a:noAutofit/>
          </a:bodyPr>
          <a:lstStyle/>
          <a:p>
            <a:pPr marL="1645574" marR="0" lvl="0" indent="-1645574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 smtClean="0">
                <a:solidFill>
                  <a:schemeClr val="dk1"/>
                </a:solidFill>
              </a:rPr>
              <a:t>References</a:t>
            </a:r>
            <a:endParaRPr lang="en-US" sz="6600" b="1" dirty="0">
              <a:solidFill>
                <a:schemeClr val="dk1"/>
              </a:solidFill>
            </a:endParaRPr>
          </a:p>
        </p:txBody>
      </p:sp>
      <p:graphicFrame>
        <p:nvGraphicFramePr>
          <p:cNvPr id="54" name="Chart 53"/>
          <p:cNvGraphicFramePr/>
          <p:nvPr>
            <p:extLst>
              <p:ext uri="{D42A27DB-BD31-4B8C-83A1-F6EECF244321}">
                <p14:modId xmlns:p14="http://schemas.microsoft.com/office/powerpoint/2010/main" xmlns="" val="4283470029"/>
              </p:ext>
            </p:extLst>
          </p:nvPr>
        </p:nvGraphicFramePr>
        <p:xfrm>
          <a:off x="12336556" y="6627159"/>
          <a:ext cx="19257264" cy="553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2" name="Chart 71"/>
          <p:cNvGraphicFramePr/>
          <p:nvPr>
            <p:extLst>
              <p:ext uri="{D42A27DB-BD31-4B8C-83A1-F6EECF244321}">
                <p14:modId xmlns:p14="http://schemas.microsoft.com/office/powerpoint/2010/main" xmlns="" val="1353453282"/>
              </p:ext>
            </p:extLst>
          </p:nvPr>
        </p:nvGraphicFramePr>
        <p:xfrm>
          <a:off x="11915775" y="13412724"/>
          <a:ext cx="19889837" cy="6931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Chart 54"/>
          <p:cNvGraphicFramePr/>
          <p:nvPr>
            <p:extLst>
              <p:ext uri="{D42A27DB-BD31-4B8C-83A1-F6EECF244321}">
                <p14:modId xmlns:p14="http://schemas.microsoft.com/office/powerpoint/2010/main" xmlns="" val="1740112295"/>
              </p:ext>
            </p:extLst>
          </p:nvPr>
        </p:nvGraphicFramePr>
        <p:xfrm>
          <a:off x="12279404" y="21587010"/>
          <a:ext cx="19257264" cy="6336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ic - Wide Center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646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Classic - Wide Center</vt:lpstr>
      <vt:lpstr>NVMe Over Fabrics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Goes Here</dc:title>
  <dc:creator>David</dc:creator>
  <cp:lastModifiedBy>Alice</cp:lastModifiedBy>
  <cp:revision>127</cp:revision>
  <dcterms:modified xsi:type="dcterms:W3CDTF">2016-05-12T20:32:34Z</dcterms:modified>
</cp:coreProperties>
</file>