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6" name="Shape 2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28" name="Shape 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3" name="Shape 1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9" name="Shape 18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8" name="Shape 19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subTitle"/>
          </p:nvPr>
        </p:nvSpPr>
        <p:spPr>
          <a:xfrm>
            <a:off x="1100050" y="4455621"/>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1" name="Shape 21"/>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4" name="Shape 24"/>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
        <p:nvSpPr>
          <p:cNvPr id="25" name="Shape 25"/>
          <p:cNvSpPr/>
          <p:nvPr/>
        </p:nvSpPr>
        <p:spPr>
          <a:xfrm>
            <a:off x="0" y="6400800"/>
            <a:ext cx="12192000" cy="457200"/>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15" y="6334316"/>
            <a:ext cx="12191984" cy="66483"/>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4114799" y="-1171785"/>
            <a:ext cx="4023360" cy="100583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txBox="1"/>
          <p:nvPr>
            <p:ph type="title"/>
          </p:nvPr>
        </p:nvSpPr>
        <p:spPr>
          <a:xfrm rot="5400000">
            <a:off x="7159401" y="1977801"/>
            <a:ext cx="5759897" cy="262889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rot="5400000">
            <a:off x="1825401" y="-574898"/>
            <a:ext cx="5759897" cy="77342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6" name="Shape 9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
        <p:nvSpPr>
          <p:cNvPr id="99" name="Shape 99"/>
          <p:cNvSpPr/>
          <p:nvPr/>
        </p:nvSpPr>
        <p:spPr>
          <a:xfrm>
            <a:off x="0" y="6400800"/>
            <a:ext cx="12192000" cy="457200"/>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15" y="6334316"/>
            <a:ext cx="12191984" cy="66483"/>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3" name="Shape 33"/>
        <p:cNvGrpSpPr/>
        <p:nvPr/>
      </p:nvGrpSpPr>
      <p:grpSpPr>
        <a:xfrm>
          <a:off x="0" y="0"/>
          <a:ext cx="0" cy="0"/>
          <a:chOff x="0" y="0"/>
          <a:chExt cx="0" cy="0"/>
        </a:xfrm>
      </p:grpSpPr>
      <p:sp>
        <p:nvSpPr>
          <p:cNvPr id="34" name="Shape 3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
        <p:nvSpPr>
          <p:cNvPr id="37" name="Shape 37"/>
          <p:cNvSpPr/>
          <p:nvPr/>
        </p:nvSpPr>
        <p:spPr>
          <a:xfrm>
            <a:off x="0" y="6400800"/>
            <a:ext cx="12192000" cy="457200"/>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15" y="6334316"/>
            <a:ext cx="12191984" cy="66483"/>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 type="body"/>
          </p:nvPr>
        </p:nvSpPr>
        <p:spPr>
          <a:xfrm>
            <a:off x="1097279" y="4453128"/>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42" name="Shape 42"/>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cxnSp>
        <p:nvCxnSpPr>
          <p:cNvPr id="45" name="Shape 45"/>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
        <p:nvSpPr>
          <p:cNvPr id="46" name="Shape 46"/>
          <p:cNvSpPr/>
          <p:nvPr/>
        </p:nvSpPr>
        <p:spPr>
          <a:xfrm>
            <a:off x="0" y="6400800"/>
            <a:ext cx="12192000" cy="457200"/>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a:off x="15" y="6334316"/>
            <a:ext cx="12191984" cy="66483"/>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8" name="Shape 48"/>
        <p:cNvGrpSpPr/>
        <p:nvPr/>
      </p:nvGrpSpPr>
      <p:grpSpPr>
        <a:xfrm>
          <a:off x="0" y="0"/>
          <a:ext cx="0" cy="0"/>
          <a:chOff x="0" y="0"/>
          <a:chExt cx="0" cy="0"/>
        </a:xfrm>
      </p:grpSpPr>
      <p:sp>
        <p:nvSpPr>
          <p:cNvPr id="49" name="Shape 49"/>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1097278" y="1845733"/>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1" name="Shape 51"/>
          <p:cNvSpPr txBox="1"/>
          <p:nvPr>
            <p:ph idx="2" type="body"/>
          </p:nvPr>
        </p:nvSpPr>
        <p:spPr>
          <a:xfrm>
            <a:off x="6217919" y="1845734"/>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2" name="Shape 52"/>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5" name="Shape 55"/>
        <p:cNvGrpSpPr/>
        <p:nvPr/>
      </p:nvGrpSpPr>
      <p:grpSpPr>
        <a:xfrm>
          <a:off x="0" y="0"/>
          <a:ext cx="0" cy="0"/>
          <a:chOff x="0" y="0"/>
          <a:chExt cx="0" cy="0"/>
        </a:xfrm>
      </p:grpSpPr>
      <p:sp>
        <p:nvSpPr>
          <p:cNvPr id="56" name="Shape 56"/>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109727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8" name="Shape 58"/>
          <p:cNvSpPr txBox="1"/>
          <p:nvPr>
            <p:ph idx="2" type="body"/>
          </p:nvPr>
        </p:nvSpPr>
        <p:spPr>
          <a:xfrm>
            <a:off x="1097279" y="2582333"/>
            <a:ext cx="4937760"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9" name="Shape 59"/>
          <p:cNvSpPr txBox="1"/>
          <p:nvPr>
            <p:ph idx="3" type="body"/>
          </p:nvPr>
        </p:nvSpPr>
        <p:spPr>
          <a:xfrm>
            <a:off x="621791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60" name="Shape 60"/>
          <p:cNvSpPr txBox="1"/>
          <p:nvPr>
            <p:ph idx="4" type="body"/>
          </p:nvPr>
        </p:nvSpPr>
        <p:spPr>
          <a:xfrm>
            <a:off x="6217919" y="2582333"/>
            <a:ext cx="4937760"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61" name="Shape 61"/>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4" name="Shape 64"/>
        <p:cNvGrpSpPr/>
        <p:nvPr/>
      </p:nvGrpSpPr>
      <p:grpSpPr>
        <a:xfrm>
          <a:off x="0" y="0"/>
          <a:ext cx="0" cy="0"/>
          <a:chOff x="0" y="0"/>
          <a:chExt cx="0" cy="0"/>
        </a:xfrm>
      </p:grpSpPr>
      <p:sp>
        <p:nvSpPr>
          <p:cNvPr id="65" name="Shape 65"/>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4040071" y="0"/>
            <a:ext cx="64008" cy="6858000"/>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457200" y="594358"/>
            <a:ext cx="3200399"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4800600" y="731520"/>
            <a:ext cx="649223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399"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50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199" cy="365125"/>
          </a:xfrm>
          <a:prstGeom prst="rect">
            <a:avLst/>
          </a:prstGeom>
          <a:noFill/>
          <a:ln>
            <a:noFill/>
          </a:ln>
        </p:spPr>
        <p:txBody>
          <a:bodyPr anchorCtr="0" anchor="ctr" bIns="91425" lIns="91425" rIns="91425" tIns="91425"/>
          <a:lstStyle>
            <a:lvl1pPr indent="0" lvl="0" marL="0" marR="0" rtl="0" algn="l">
              <a:spcBef>
                <a:spcPts val="0"/>
              </a:spcBef>
              <a:buNone/>
              <a:defRPr sz="900" cap="non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5" y="4915076"/>
            <a:ext cx="12188824" cy="64008"/>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1097279" y="5074919"/>
            <a:ext cx="10113645"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5" y="0"/>
            <a:ext cx="12191984" cy="4915076"/>
          </a:xfrm>
          <a:prstGeom prst="rect">
            <a:avLst/>
          </a:prstGeom>
          <a:solidFill>
            <a:srgbClr val="D7D0C0"/>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79" y="5907023"/>
            <a:ext cx="10113264"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6400800"/>
            <a:ext cx="12192000" cy="457200"/>
          </a:xfrm>
          <a:prstGeom prst="rect">
            <a:avLst/>
          </a:prstGeom>
          <a:solidFill>
            <a:srgbClr val="002060"/>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15" y="6334316"/>
            <a:ext cx="12191984" cy="66483"/>
          </a:xfrm>
          <a:prstGeom prst="rect">
            <a:avLst/>
          </a:prstGeom>
          <a:solidFill>
            <a:srgbClr val="FFC000"/>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4"/>
            <a:ext cx="996695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1097279" y="685800"/>
            <a:ext cx="10058399" cy="2286000"/>
          </a:xfrm>
          <a:prstGeom prst="rect">
            <a:avLst/>
          </a:prstGeom>
          <a:noFill/>
          <a:ln>
            <a:noFill/>
          </a:ln>
        </p:spPr>
        <p:txBody>
          <a:bodyPr anchorCtr="0" anchor="t" bIns="45700" lIns="91425" rIns="91425" tIns="45700">
            <a:noAutofit/>
          </a:bodyPr>
          <a:lstStyle/>
          <a:p>
            <a:pPr indent="0" lvl="0" marL="0" marR="0" rtl="0" algn="ctr">
              <a:lnSpc>
                <a:spcPct val="85000"/>
              </a:lnSpc>
              <a:spcBef>
                <a:spcPts val="0"/>
              </a:spcBef>
              <a:buClr>
                <a:srgbClr val="262626"/>
              </a:buClr>
              <a:buSzPct val="25000"/>
              <a:buFont typeface="Calibri"/>
              <a:buNone/>
            </a:pPr>
            <a:r>
              <a:rPr b="0" i="0" lang="en-US" sz="6000" u="none" cap="none" strike="noStrike">
                <a:solidFill>
                  <a:srgbClr val="262626"/>
                </a:solidFill>
                <a:latin typeface="Calibri"/>
                <a:ea typeface="Calibri"/>
                <a:cs typeface="Calibri"/>
                <a:sym typeface="Calibri"/>
              </a:rPr>
              <a:t>NVME Over Fabrics</a:t>
            </a:r>
            <a:br>
              <a:rPr b="0" i="0" lang="en-US" sz="1000" u="none" cap="none" strike="noStrike">
                <a:solidFill>
                  <a:srgbClr val="262626"/>
                </a:solidFill>
                <a:latin typeface="Calibri"/>
                <a:ea typeface="Calibri"/>
                <a:cs typeface="Calibri"/>
                <a:sym typeface="Calibri"/>
              </a:rPr>
            </a:br>
            <a:r>
              <a:rPr b="0" i="0" lang="en-US" sz="1000" u="none" cap="none" strike="noStrike">
                <a:solidFill>
                  <a:srgbClr val="262626"/>
                </a:solidFill>
                <a:latin typeface="Calibri"/>
                <a:ea typeface="Calibri"/>
                <a:cs typeface="Calibri"/>
                <a:sym typeface="Calibri"/>
              </a:rPr>
              <a:t> </a:t>
            </a:r>
            <a:br>
              <a:rPr b="0" i="0" lang="en-US" sz="2000" u="none" cap="none" strike="noStrike">
                <a:solidFill>
                  <a:srgbClr val="262626"/>
                </a:solidFill>
                <a:latin typeface="Calibri"/>
                <a:ea typeface="Calibri"/>
                <a:cs typeface="Calibri"/>
                <a:sym typeface="Calibri"/>
              </a:rPr>
            </a:br>
            <a:r>
              <a:rPr b="0" i="0" lang="en-US" sz="3000" u="none" cap="none" strike="noStrike">
                <a:solidFill>
                  <a:srgbClr val="7F7F7F"/>
                </a:solidFill>
                <a:latin typeface="Calibri"/>
                <a:ea typeface="Calibri"/>
                <a:cs typeface="Calibri"/>
                <a:sym typeface="Calibri"/>
              </a:rPr>
              <a:t>Senior Design Project</a:t>
            </a:r>
            <a:br>
              <a:rPr b="0" i="0" lang="en-US" sz="3000" u="none" cap="none" strike="noStrike">
                <a:solidFill>
                  <a:srgbClr val="7F7F7F"/>
                </a:solidFill>
                <a:latin typeface="Calibri"/>
                <a:ea typeface="Calibri"/>
                <a:cs typeface="Calibri"/>
                <a:sym typeface="Calibri"/>
              </a:rPr>
            </a:br>
            <a:br>
              <a:rPr b="0" i="0" lang="en-US" sz="4000" u="none" cap="none" strike="noStrike">
                <a:solidFill>
                  <a:srgbClr val="262626"/>
                </a:solidFill>
                <a:latin typeface="Calibri"/>
                <a:ea typeface="Calibri"/>
                <a:cs typeface="Calibri"/>
                <a:sym typeface="Calibri"/>
              </a:rPr>
            </a:br>
            <a:r>
              <a:rPr b="0" i="0" lang="en-US" sz="3000" u="none" cap="none" strike="noStrike">
                <a:solidFill>
                  <a:srgbClr val="262626"/>
                </a:solidFill>
                <a:latin typeface="Calibri"/>
                <a:ea typeface="Calibri"/>
                <a:cs typeface="Calibri"/>
                <a:sym typeface="Calibri"/>
              </a:rPr>
              <a:t>May 25, 2016</a:t>
            </a:r>
          </a:p>
        </p:txBody>
      </p:sp>
      <p:sp>
        <p:nvSpPr>
          <p:cNvPr id="106" name="Shape 106"/>
          <p:cNvSpPr txBox="1"/>
          <p:nvPr>
            <p:ph idx="1" type="subTitle"/>
          </p:nvPr>
        </p:nvSpPr>
        <p:spPr>
          <a:xfrm>
            <a:off x="1100050" y="4824525"/>
            <a:ext cx="2645100" cy="14406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accent1"/>
              </a:buClr>
              <a:buSzPct val="25000"/>
              <a:buFont typeface="Calibri"/>
              <a:buNone/>
            </a:pPr>
            <a:r>
              <a:rPr b="1" i="0" lang="en-US" sz="2400" u="none" cap="none" strike="noStrike">
                <a:solidFill>
                  <a:schemeClr val="dk2"/>
                </a:solidFill>
                <a:latin typeface="Calibri"/>
                <a:ea typeface="Calibri"/>
                <a:cs typeface="Calibri"/>
                <a:sym typeface="Calibri"/>
              </a:rPr>
              <a:t>TEAM MEMBERS:</a:t>
            </a:r>
          </a:p>
          <a:p>
            <a:pPr indent="0" lvl="0" marL="0" marR="0" rtl="0" algn="l">
              <a:lnSpc>
                <a:spcPct val="90000"/>
              </a:lnSpc>
              <a:spcBef>
                <a:spcPts val="1400"/>
              </a:spcBef>
              <a:spcAft>
                <a:spcPts val="0"/>
              </a:spcAft>
              <a:buClr>
                <a:schemeClr val="accent1"/>
              </a:buClr>
              <a:buSzPct val="25000"/>
              <a:buFont typeface="Calibri"/>
              <a:buNone/>
            </a:pPr>
            <a:r>
              <a:rPr b="0" i="0" lang="en-US" sz="2400" u="none" cap="none" strike="noStrike">
                <a:solidFill>
                  <a:schemeClr val="dk2"/>
                </a:solidFill>
                <a:latin typeface="Calibri"/>
                <a:ea typeface="Calibri"/>
                <a:cs typeface="Calibri"/>
                <a:sym typeface="Calibri"/>
              </a:rPr>
              <a:t>JOHN GEMIGNANI</a:t>
            </a:r>
          </a:p>
          <a:p>
            <a:pPr indent="0" lvl="0" marL="0" marR="0" rtl="0" algn="l">
              <a:lnSpc>
                <a:spcPct val="90000"/>
              </a:lnSpc>
              <a:spcBef>
                <a:spcPts val="1400"/>
              </a:spcBef>
              <a:spcAft>
                <a:spcPts val="0"/>
              </a:spcAft>
              <a:buClr>
                <a:schemeClr val="accent1"/>
              </a:buClr>
              <a:buSzPct val="25000"/>
              <a:buFont typeface="Calibri"/>
              <a:buNone/>
            </a:pPr>
            <a:r>
              <a:rPr b="0" i="0" lang="en-US" sz="2400" u="none" cap="none" strike="noStrike">
                <a:solidFill>
                  <a:schemeClr val="dk2"/>
                </a:solidFill>
                <a:latin typeface="Calibri"/>
                <a:ea typeface="Calibri"/>
                <a:cs typeface="Calibri"/>
                <a:sym typeface="Calibri"/>
              </a:rPr>
              <a:t>COY HUMPHREY</a:t>
            </a:r>
          </a:p>
          <a:p>
            <a:pPr indent="0" lvl="0" marL="0" marR="0" rtl="0" algn="r">
              <a:lnSpc>
                <a:spcPct val="90000"/>
              </a:lnSpc>
              <a:spcBef>
                <a:spcPts val="1400"/>
              </a:spcBef>
              <a:spcAft>
                <a:spcPts val="0"/>
              </a:spcAft>
              <a:buClr>
                <a:schemeClr val="accent1"/>
              </a:buClr>
              <a:buSzPct val="25000"/>
              <a:buFont typeface="Calibri"/>
              <a:buNone/>
            </a:pPr>
            <a:r>
              <a:t/>
            </a:r>
            <a:endParaRPr b="0" i="0" sz="2400" u="none" cap="none" strike="noStrike">
              <a:solidFill>
                <a:schemeClr val="dk2"/>
              </a:solidFill>
              <a:latin typeface="Calibri"/>
              <a:ea typeface="Calibri"/>
              <a:cs typeface="Calibri"/>
              <a:sym typeface="Calibri"/>
            </a:endParaRPr>
          </a:p>
        </p:txBody>
      </p:sp>
      <p:pic>
        <p:nvPicPr>
          <p:cNvPr id="107" name="Shape 107"/>
          <p:cNvPicPr preferRelativeResize="0"/>
          <p:nvPr/>
        </p:nvPicPr>
        <p:blipFill rotWithShape="1">
          <a:blip r:embed="rId3">
            <a:alphaModFix/>
          </a:blip>
          <a:srcRect b="0" l="0" r="0" t="0"/>
          <a:stretch/>
        </p:blipFill>
        <p:spPr>
          <a:xfrm>
            <a:off x="8062315" y="3763244"/>
            <a:ext cx="3013623" cy="467377"/>
          </a:xfrm>
          <a:prstGeom prst="rect">
            <a:avLst/>
          </a:prstGeom>
          <a:noFill/>
          <a:ln>
            <a:noFill/>
          </a:ln>
        </p:spPr>
      </p:pic>
      <p:pic>
        <p:nvPicPr>
          <p:cNvPr id="108" name="Shape 108"/>
          <p:cNvPicPr preferRelativeResize="0"/>
          <p:nvPr/>
        </p:nvPicPr>
        <p:blipFill rotWithShape="1">
          <a:blip r:embed="rId4">
            <a:alphaModFix/>
          </a:blip>
          <a:srcRect b="27143" l="7362" r="8981" t="25714"/>
          <a:stretch/>
        </p:blipFill>
        <p:spPr>
          <a:xfrm>
            <a:off x="1224624" y="3134585"/>
            <a:ext cx="2645229" cy="1192521"/>
          </a:xfrm>
          <a:prstGeom prst="rect">
            <a:avLst/>
          </a:prstGeom>
          <a:noFill/>
          <a:ln>
            <a:noFill/>
          </a:ln>
        </p:spPr>
      </p:pic>
      <p:sp>
        <p:nvSpPr>
          <p:cNvPr id="109" name="Shape 109"/>
          <p:cNvSpPr txBox="1"/>
          <p:nvPr/>
        </p:nvSpPr>
        <p:spPr>
          <a:xfrm>
            <a:off x="7762837" y="4410275"/>
            <a:ext cx="3612600" cy="1628100"/>
          </a:xfrm>
          <a:prstGeom prst="rect">
            <a:avLst/>
          </a:prstGeom>
          <a:noFill/>
          <a:ln>
            <a:noFill/>
          </a:ln>
        </p:spPr>
        <p:txBody>
          <a:bodyPr anchorCtr="0" anchor="t" bIns="91425" lIns="91425" rIns="91425" tIns="91425">
            <a:noAutofit/>
          </a:bodyPr>
          <a:lstStyle/>
          <a:p>
            <a:pPr lvl="0" rtl="0" algn="r">
              <a:lnSpc>
                <a:spcPct val="90000"/>
              </a:lnSpc>
              <a:spcBef>
                <a:spcPts val="1400"/>
              </a:spcBef>
              <a:buClr>
                <a:schemeClr val="accent1"/>
              </a:buClr>
              <a:buSzPct val="25000"/>
              <a:buFont typeface="Calibri"/>
              <a:buNone/>
            </a:pPr>
            <a:r>
              <a:rPr lang="en-US" sz="2400">
                <a:solidFill>
                  <a:schemeClr val="dk2"/>
                </a:solidFill>
                <a:latin typeface="Calibri"/>
                <a:ea typeface="Calibri"/>
                <a:cs typeface="Calibri"/>
                <a:sym typeface="Calibri"/>
              </a:rPr>
              <a:t>ERIC LITVINSKY</a:t>
            </a:r>
          </a:p>
          <a:p>
            <a:pPr lvl="0" rtl="0" algn="r">
              <a:lnSpc>
                <a:spcPct val="90000"/>
              </a:lnSpc>
              <a:spcBef>
                <a:spcPts val="1400"/>
              </a:spcBef>
              <a:buClr>
                <a:schemeClr val="accent1"/>
              </a:buClr>
              <a:buSzPct val="25000"/>
              <a:buFont typeface="Calibri"/>
              <a:buNone/>
            </a:pPr>
            <a:r>
              <a:rPr lang="en-US" sz="2400">
                <a:solidFill>
                  <a:schemeClr val="dk2"/>
                </a:solidFill>
                <a:latin typeface="Calibri"/>
                <a:ea typeface="Calibri"/>
                <a:cs typeface="Calibri"/>
                <a:sym typeface="Calibri"/>
              </a:rPr>
              <a:t>JAYDEN NAVARRO</a:t>
            </a:r>
          </a:p>
          <a:p>
            <a:pPr lvl="0" rtl="0" algn="r">
              <a:lnSpc>
                <a:spcPct val="90000"/>
              </a:lnSpc>
              <a:spcBef>
                <a:spcPts val="1400"/>
              </a:spcBef>
              <a:buClr>
                <a:schemeClr val="accent1"/>
              </a:buClr>
              <a:buSzPct val="25000"/>
              <a:buFont typeface="Calibri"/>
              <a:buNone/>
            </a:pPr>
            <a:r>
              <a:rPr lang="en-US" sz="2400">
                <a:solidFill>
                  <a:schemeClr val="dk2"/>
                </a:solidFill>
                <a:latin typeface="Calibri"/>
                <a:ea typeface="Calibri"/>
                <a:cs typeface="Calibri"/>
                <a:sym typeface="Calibri"/>
              </a:rPr>
              <a:t>ALICE YU</a:t>
            </a:r>
          </a:p>
          <a:p>
            <a:pPr lvl="0">
              <a:spcBef>
                <a:spcPts val="0"/>
              </a:spcBef>
              <a:buNone/>
            </a:pPr>
            <a:r>
              <a:t/>
            </a:r>
            <a:endParaRPr/>
          </a:p>
        </p:txBody>
      </p:sp>
      <p:sp>
        <p:nvSpPr>
          <p:cNvPr id="110" name="Shape 110"/>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sz="1600">
                <a:solidFill>
                  <a:srgbClr val="FFFFFF"/>
                </a:solidFill>
                <a:latin typeface="Calibri"/>
                <a:ea typeface="Calibri"/>
                <a:cs typeface="Calibri"/>
                <a:sym typeface="Calibri"/>
              </a:rPr>
              <a:t>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Thanks to</a:t>
            </a:r>
          </a:p>
        </p:txBody>
      </p:sp>
      <p:sp>
        <p:nvSpPr>
          <p:cNvPr id="209" name="Shape 209"/>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a:p>
            <a:pPr indent="-193548" lvl="1" marL="384048" marR="0" rtl="0" algn="l">
              <a:lnSpc>
                <a:spcPct val="90000"/>
              </a:lnSpc>
              <a:spcBef>
                <a:spcPts val="4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Samuel Fineberg, Ph.D., Distinguished Technologist, Storage Chief Technologist Office at Hewlett Packard Enterprise</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Dr. Linda Werner, Ph.D., Faculty Advisor, UCSC</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Daniel Fava, Graduate Teaching Assistant, UCSC</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Kevin Cheng for participating in the first half of the project</a:t>
            </a:r>
          </a:p>
          <a:p>
            <a:pPr indent="-193548" lvl="1" marL="384048" marR="0" rtl="0" algn="l">
              <a:lnSpc>
                <a:spcPct val="90000"/>
              </a:lnSpc>
              <a:spcBef>
                <a:spcPts val="600"/>
              </a:spcBef>
              <a:spcAft>
                <a:spcPts val="0"/>
              </a:spcAft>
              <a:buClr>
                <a:schemeClr val="accent1"/>
              </a:buClr>
              <a:buSzPct val="100000"/>
              <a:buFont typeface="Calibri"/>
              <a:buChar char="◦"/>
            </a:pPr>
            <a:r>
              <a:rPr b="0" i="0" lang="en-US" sz="1800" u="none" cap="none" strike="noStrike">
                <a:solidFill>
                  <a:srgbClr val="3F3F3F"/>
                </a:solidFill>
                <a:latin typeface="Calibri"/>
                <a:ea typeface="Calibri"/>
                <a:cs typeface="Calibri"/>
                <a:sym typeface="Calibri"/>
              </a:rPr>
              <a:t>HPE for the hardware and support provided</a:t>
            </a:r>
          </a:p>
        </p:txBody>
      </p:sp>
      <p:sp>
        <p:nvSpPr>
          <p:cNvPr id="210" name="Shape 21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600">
                <a:solidFill>
                  <a:srgbClr val="FFFFFF"/>
                </a:solidFill>
                <a:latin typeface="Calibri"/>
                <a:ea typeface="Calibri"/>
                <a:cs typeface="Calibri"/>
                <a:sym typeface="Calibri"/>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Problem Statement</a:t>
            </a:r>
          </a:p>
        </p:txBody>
      </p:sp>
      <p:sp>
        <p:nvSpPr>
          <p:cNvPr id="116" name="Shape 116"/>
          <p:cNvSpPr txBox="1"/>
          <p:nvPr>
            <p:ph idx="1" type="body"/>
          </p:nvPr>
        </p:nvSpPr>
        <p:spPr>
          <a:xfrm>
            <a:off x="1097275" y="1845726"/>
            <a:ext cx="10058400" cy="3370800"/>
          </a:xfrm>
          <a:prstGeom prst="rect">
            <a:avLst/>
          </a:prstGeom>
          <a:noFill/>
          <a:ln>
            <a:noFill/>
          </a:ln>
        </p:spPr>
        <p:txBody>
          <a:bodyPr anchorCtr="0" anchor="t" bIns="45700" lIns="0" rIns="0" tIns="45700">
            <a:noAutofit/>
          </a:bodyPr>
          <a:lstStyle/>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The purpose of this project is to assemble and benchmark an RDMA based network protocol stack for implementing NVMe over fabrics. The protocol stack is designed to provide high throughput transfers, with low CPU utilization. This is needed to test the viability of porting the protocol stack to HP Enterprise’s 3Par Storage Systems with NVMe (Non-Volatile Memory Express) attached storage devices.</a:t>
            </a:r>
          </a:p>
          <a:p>
            <a:pPr indent="0" lvl="0" marL="0" marR="0" rtl="0" algn="l">
              <a:lnSpc>
                <a:spcPct val="90000"/>
              </a:lnSpc>
              <a:spcBef>
                <a:spcPts val="0"/>
              </a:spcBef>
              <a:spcAft>
                <a:spcPts val="0"/>
              </a:spcAft>
              <a:buNone/>
            </a:pPr>
            <a:r>
              <a:t/>
            </a:r>
            <a:endParaRPr/>
          </a:p>
        </p:txBody>
      </p:sp>
      <p:sp>
        <p:nvSpPr>
          <p:cNvPr id="117" name="Shape 11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US" sz="1600" u="none" cap="none" strike="noStrike">
                <a:solidFill>
                  <a:srgbClr val="FFFFFF"/>
                </a:solidFill>
                <a:latin typeface="Calibri"/>
                <a:ea typeface="Calibri"/>
                <a:cs typeface="Calibri"/>
                <a:sym typeface="Calibri"/>
              </a:rPr>
              <a:t>2</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Project Goals</a:t>
            </a:r>
          </a:p>
        </p:txBody>
      </p:sp>
      <p:sp>
        <p:nvSpPr>
          <p:cNvPr id="124" name="Shape 124"/>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5425" lvl="0" marL="225425" marR="0" rtl="0" algn="l">
              <a:lnSpc>
                <a:spcPct val="90000"/>
              </a:lnSpc>
              <a:spcBef>
                <a:spcPts val="0"/>
              </a:spcBef>
              <a:spcAft>
                <a:spcPts val="0"/>
              </a:spcAft>
              <a:buClr>
                <a:srgbClr val="FFC000"/>
              </a:buClr>
              <a:buSzPct val="100000"/>
              <a:buFont typeface="Noto Sans Symbols"/>
              <a:buChar char="▪"/>
            </a:pPr>
            <a:r>
              <a:rPr lang="en-US"/>
              <a:t>Assemble protocol stack</a:t>
            </a:r>
          </a:p>
          <a:p>
            <a:pPr indent="-225933" lvl="1" marL="518033" marR="0" rtl="0" algn="l">
              <a:lnSpc>
                <a:spcPct val="90000"/>
              </a:lnSpc>
              <a:spcBef>
                <a:spcPts val="0"/>
              </a:spcBef>
              <a:spcAft>
                <a:spcPts val="0"/>
              </a:spcAft>
              <a:buClr>
                <a:srgbClr val="FFC000"/>
              </a:buClr>
              <a:buSzPct val="100000"/>
              <a:buFont typeface="Noto Sans Symbols"/>
              <a:buChar char="▪"/>
            </a:pPr>
            <a:r>
              <a:rPr lang="en-US"/>
              <a:t>Determine appropriate protocols to use</a:t>
            </a:r>
          </a:p>
          <a:p>
            <a:pPr indent="-225933" lvl="1" marL="518033" marR="0" rtl="0" algn="l">
              <a:lnSpc>
                <a:spcPct val="90000"/>
              </a:lnSpc>
              <a:spcBef>
                <a:spcPts val="0"/>
              </a:spcBef>
              <a:spcAft>
                <a:spcPts val="0"/>
              </a:spcAft>
              <a:buClr>
                <a:srgbClr val="FFC000"/>
              </a:buClr>
              <a:buSzPct val="100000"/>
              <a:buFont typeface="Noto Sans Symbols"/>
              <a:buChar char="▪"/>
            </a:pPr>
            <a:r>
              <a:rPr lang="en-US"/>
              <a:t>Install protocols on server</a:t>
            </a:r>
          </a:p>
          <a:p>
            <a:pPr indent="-225425" lvl="0" marL="225425" marR="0" rtl="0" algn="l">
              <a:lnSpc>
                <a:spcPct val="90000"/>
              </a:lnSpc>
              <a:spcBef>
                <a:spcPts val="1400"/>
              </a:spcBef>
              <a:spcAft>
                <a:spcPts val="0"/>
              </a:spcAft>
              <a:buClr>
                <a:srgbClr val="FFC000"/>
              </a:buClr>
              <a:buSzPct val="100000"/>
              <a:buFont typeface="Noto Sans Symbols"/>
              <a:buChar char="▪"/>
            </a:pPr>
            <a:r>
              <a:rPr lang="en-US"/>
              <a:t>Benchmark protocol stack</a:t>
            </a:r>
          </a:p>
          <a:p>
            <a:pPr indent="-225933" lvl="1" marL="518033" marR="0" rtl="0" algn="l">
              <a:lnSpc>
                <a:spcPct val="90000"/>
              </a:lnSpc>
              <a:spcBef>
                <a:spcPts val="400"/>
              </a:spcBef>
              <a:spcAft>
                <a:spcPts val="0"/>
              </a:spcAft>
              <a:buClr>
                <a:srgbClr val="FFC000"/>
              </a:buClr>
              <a:buSzPct val="100000"/>
              <a:buFont typeface="Noto Sans Symbols"/>
              <a:buChar char="▪"/>
            </a:pPr>
            <a:r>
              <a:rPr lang="en-US"/>
              <a:t>Determine metrics to benchmark</a:t>
            </a:r>
          </a:p>
          <a:p>
            <a:pPr indent="-225933" lvl="1" marL="518033" marR="0" rtl="0" algn="l">
              <a:lnSpc>
                <a:spcPct val="90000"/>
              </a:lnSpc>
              <a:spcBef>
                <a:spcPts val="600"/>
              </a:spcBef>
              <a:spcAft>
                <a:spcPts val="0"/>
              </a:spcAft>
              <a:buClr>
                <a:srgbClr val="FFC000"/>
              </a:buClr>
              <a:buSzPct val="100000"/>
              <a:buFont typeface="Noto Sans Symbols"/>
              <a:buChar char="▪"/>
            </a:pPr>
            <a:r>
              <a:rPr lang="en-US"/>
              <a:t>Assemble benchmarking suite</a:t>
            </a:r>
          </a:p>
          <a:p>
            <a:pPr indent="-225933" lvl="1" marL="518033" marR="0" rtl="0" algn="l">
              <a:lnSpc>
                <a:spcPct val="90000"/>
              </a:lnSpc>
              <a:spcBef>
                <a:spcPts val="600"/>
              </a:spcBef>
              <a:spcAft>
                <a:spcPts val="0"/>
              </a:spcAft>
              <a:buClr>
                <a:srgbClr val="FFC000"/>
              </a:buClr>
              <a:buSzPct val="100000"/>
              <a:buFont typeface="Noto Sans Symbols"/>
              <a:buChar char="▪"/>
            </a:pPr>
            <a:r>
              <a:rPr lang="en-US"/>
              <a:t>Gather results in a parseable format</a:t>
            </a:r>
          </a:p>
          <a:p>
            <a:pPr lvl="0" marL="225425" rtl="0">
              <a:spcBef>
                <a:spcPts val="1400"/>
              </a:spcBef>
              <a:spcAft>
                <a:spcPts val="0"/>
              </a:spcAft>
              <a:buClr>
                <a:srgbClr val="FFC000"/>
              </a:buClr>
              <a:buSzPct val="100000"/>
              <a:buFont typeface="Noto Sans Symbols"/>
              <a:buChar char="▪"/>
            </a:pPr>
            <a:r>
              <a:rPr lang="en-US"/>
              <a:t>Determine Viability</a:t>
            </a:r>
          </a:p>
          <a:p>
            <a:pPr indent="-225933" lvl="1" marL="518033" rtl="0">
              <a:spcBef>
                <a:spcPts val="400"/>
              </a:spcBef>
              <a:spcAft>
                <a:spcPts val="0"/>
              </a:spcAft>
              <a:buClr>
                <a:srgbClr val="FFC000"/>
              </a:buClr>
              <a:buSzPct val="100000"/>
              <a:buFont typeface="Noto Sans Symbols"/>
              <a:buChar char="▪"/>
            </a:pPr>
            <a:r>
              <a:rPr lang="en-US"/>
              <a:t>Analyze benchmarks</a:t>
            </a:r>
          </a:p>
          <a:p>
            <a:pPr indent="-91440" lvl="0" marL="91440" marR="0" rtl="0" algn="l">
              <a:lnSpc>
                <a:spcPct val="90000"/>
              </a:lnSpc>
              <a:spcBef>
                <a:spcPts val="1400"/>
              </a:spcBef>
              <a:spcAft>
                <a:spcPts val="0"/>
              </a:spcAft>
              <a:buClr>
                <a:srgbClr val="FFC000"/>
              </a:buClr>
              <a:buSzPct val="100000"/>
              <a:buFont typeface="Noto Sans Symbols"/>
              <a:buNone/>
            </a:pPr>
            <a:r>
              <a:t/>
            </a:r>
            <a:endParaRPr b="0" i="0" sz="2000" u="none" cap="none" strike="noStrike">
              <a:solidFill>
                <a:srgbClr val="3F3F3F"/>
              </a:solidFill>
              <a:latin typeface="Calibri"/>
              <a:ea typeface="Calibri"/>
              <a:cs typeface="Calibri"/>
              <a:sym typeface="Calibri"/>
            </a:endParaRPr>
          </a:p>
        </p:txBody>
      </p:sp>
      <p:sp>
        <p:nvSpPr>
          <p:cNvPr id="125" name="Shape 125"/>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sz="1600"/>
              <a:t>3</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Our Approach</a:t>
            </a:r>
          </a:p>
        </p:txBody>
      </p:sp>
      <p:sp>
        <p:nvSpPr>
          <p:cNvPr id="131" name="Shape 131"/>
          <p:cNvSpPr txBox="1"/>
          <p:nvPr>
            <p:ph idx="1" type="body"/>
          </p:nvPr>
        </p:nvSpPr>
        <p:spPr>
          <a:xfrm>
            <a:off x="1097279" y="1845733"/>
            <a:ext cx="10058400" cy="402330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rgbClr val="FFC000"/>
              </a:buClr>
              <a:buSzPct val="100000"/>
              <a:buFont typeface="Noto Sans Symbols"/>
              <a:buChar char="▪"/>
            </a:pPr>
            <a:r>
              <a:rPr lang="en-US"/>
              <a:t>Research the technologies involved in our project</a:t>
            </a:r>
          </a:p>
          <a:p>
            <a:pPr lvl="1" marR="0" rtl="0" algn="l">
              <a:lnSpc>
                <a:spcPct val="90000"/>
              </a:lnSpc>
              <a:spcBef>
                <a:spcPts val="0"/>
              </a:spcBef>
              <a:spcAft>
                <a:spcPts val="0"/>
              </a:spcAft>
              <a:buClr>
                <a:srgbClr val="FFC000"/>
              </a:buClr>
              <a:buSzPct val="100000"/>
              <a:buFont typeface="Noto Sans Symbols"/>
              <a:buChar char="▪"/>
            </a:pPr>
            <a:r>
              <a:rPr lang="en-US"/>
              <a:t>     Accelio, RoCE V2, nbdX, Mellanox OFED Drivers</a:t>
            </a:r>
          </a:p>
          <a:p>
            <a:pPr indent="0" lvl="0" marL="457200" marR="0" rtl="0" algn="l">
              <a:lnSpc>
                <a:spcPct val="90000"/>
              </a:lnSpc>
              <a:spcBef>
                <a:spcPts val="0"/>
              </a:spcBef>
              <a:spcAft>
                <a:spcPts val="0"/>
              </a:spcAft>
              <a:buNone/>
            </a:pPr>
            <a:r>
              <a:t/>
            </a:r>
            <a:endParaRPr/>
          </a:p>
          <a:p>
            <a:pPr indent="-91440" lvl="0" marL="91440" marR="0" rtl="0" algn="l">
              <a:lnSpc>
                <a:spcPct val="90000"/>
              </a:lnSpc>
              <a:spcBef>
                <a:spcPts val="0"/>
              </a:spcBef>
              <a:spcAft>
                <a:spcPts val="0"/>
              </a:spcAft>
              <a:buClr>
                <a:srgbClr val="FFC000"/>
              </a:buClr>
              <a:buSzPct val="100000"/>
              <a:buFont typeface="Noto Sans Symbols"/>
              <a:buChar char="▪"/>
            </a:pPr>
            <a:r>
              <a:rPr lang="en-US"/>
              <a:t>Put together an action plan using Agile methodologies to</a:t>
            </a:r>
          </a:p>
          <a:p>
            <a:pPr lvl="1" marR="0" rtl="0" algn="l">
              <a:lnSpc>
                <a:spcPct val="90000"/>
              </a:lnSpc>
              <a:spcBef>
                <a:spcPts val="0"/>
              </a:spcBef>
              <a:spcAft>
                <a:spcPts val="0"/>
              </a:spcAft>
              <a:buClr>
                <a:srgbClr val="FFC000"/>
              </a:buClr>
              <a:buSzPct val="100000"/>
              <a:buFont typeface="Noto Sans Symbols"/>
              <a:buChar char="▪"/>
            </a:pPr>
            <a:r>
              <a:rPr lang="en-US"/>
              <a:t>     Assemble the RDMA protocol stack on our servers</a:t>
            </a:r>
          </a:p>
          <a:p>
            <a:pPr lvl="1" marR="0" rtl="0" algn="l">
              <a:lnSpc>
                <a:spcPct val="90000"/>
              </a:lnSpc>
              <a:spcBef>
                <a:spcPts val="0"/>
              </a:spcBef>
              <a:spcAft>
                <a:spcPts val="0"/>
              </a:spcAft>
              <a:buClr>
                <a:srgbClr val="FFC000"/>
              </a:buClr>
              <a:buSzPct val="100000"/>
              <a:buFont typeface="Noto Sans Symbols"/>
              <a:buChar char="▪"/>
            </a:pPr>
            <a:r>
              <a:rPr lang="en-US"/>
              <a:t>     Install benchmarking software (fio)</a:t>
            </a:r>
          </a:p>
          <a:p>
            <a:pPr lvl="1" marR="0" rtl="0" algn="l">
              <a:lnSpc>
                <a:spcPct val="90000"/>
              </a:lnSpc>
              <a:spcBef>
                <a:spcPts val="0"/>
              </a:spcBef>
              <a:spcAft>
                <a:spcPts val="0"/>
              </a:spcAft>
              <a:buClr>
                <a:srgbClr val="FFC000"/>
              </a:buClr>
              <a:buSzPct val="100000"/>
              <a:buFont typeface="Noto Sans Symbols"/>
              <a:buChar char="▪"/>
            </a:pPr>
            <a:r>
              <a:rPr lang="en-US"/>
              <a:t>     Create Python Benchmarking Framework</a:t>
            </a:r>
          </a:p>
          <a:p>
            <a:pPr lvl="1" marR="0" rtl="0" algn="l">
              <a:lnSpc>
                <a:spcPct val="90000"/>
              </a:lnSpc>
              <a:spcBef>
                <a:spcPts val="0"/>
              </a:spcBef>
              <a:spcAft>
                <a:spcPts val="0"/>
              </a:spcAft>
              <a:buClr>
                <a:srgbClr val="FFC000"/>
              </a:buClr>
              <a:buSzPct val="100000"/>
              <a:buFont typeface="Noto Sans Symbols"/>
              <a:buChar char="▪"/>
            </a:pPr>
            <a:r>
              <a:rPr lang="en-US"/>
              <a:t>     Create a C program to test the nbdX device</a:t>
            </a:r>
          </a:p>
          <a:p>
            <a:pPr indent="0" lvl="0" marL="0" marR="0" rtl="0" algn="l">
              <a:lnSpc>
                <a:spcPct val="90000"/>
              </a:lnSpc>
              <a:spcBef>
                <a:spcPts val="0"/>
              </a:spcBef>
              <a:spcAft>
                <a:spcPts val="0"/>
              </a:spcAft>
              <a:buNone/>
            </a:pPr>
            <a:r>
              <a:t/>
            </a:r>
            <a:endParaRPr/>
          </a:p>
          <a:p>
            <a:pPr indent="-91440" lvl="0" marL="91440" marR="0" rtl="0" algn="l">
              <a:lnSpc>
                <a:spcPct val="90000"/>
              </a:lnSpc>
              <a:spcBef>
                <a:spcPts val="0"/>
              </a:spcBef>
              <a:spcAft>
                <a:spcPts val="0"/>
              </a:spcAft>
              <a:buClr>
                <a:srgbClr val="FFC000"/>
              </a:buClr>
              <a:buSzPct val="100000"/>
              <a:buFont typeface="Noto Sans Symbols"/>
              <a:buChar char="▪"/>
            </a:pPr>
            <a:r>
              <a:rPr lang="en-US"/>
              <a:t>Fix stability issues in nbdX</a:t>
            </a:r>
          </a:p>
          <a:p>
            <a:pPr lvl="1" marR="0" rtl="0" algn="l">
              <a:lnSpc>
                <a:spcPct val="90000"/>
              </a:lnSpc>
              <a:spcBef>
                <a:spcPts val="0"/>
              </a:spcBef>
              <a:spcAft>
                <a:spcPts val="0"/>
              </a:spcAft>
              <a:buClr>
                <a:srgbClr val="FFC000"/>
              </a:buClr>
              <a:buSzPct val="100000"/>
              <a:buFont typeface="Noto Sans Symbols"/>
              <a:buChar char="▪"/>
            </a:pPr>
            <a:r>
              <a:rPr lang="en-US"/>
              <a:t>     Fixed crashes that occurred during nbdx startup and teardown</a:t>
            </a:r>
          </a:p>
          <a:p>
            <a:pPr indent="0" lvl="0" marL="0" marR="0" rtl="0" algn="l">
              <a:lnSpc>
                <a:spcPct val="90000"/>
              </a:lnSpc>
              <a:spcBef>
                <a:spcPts val="0"/>
              </a:spcBef>
              <a:spcAft>
                <a:spcPts val="0"/>
              </a:spcAft>
              <a:buNone/>
            </a:pPr>
            <a:r>
              <a:t/>
            </a:r>
            <a:endParaRPr/>
          </a:p>
          <a:p>
            <a:pPr indent="-91440" lvl="0" marL="91440" marR="0" rtl="0" algn="l">
              <a:lnSpc>
                <a:spcPct val="90000"/>
              </a:lnSpc>
              <a:spcBef>
                <a:spcPts val="0"/>
              </a:spcBef>
              <a:spcAft>
                <a:spcPts val="0"/>
              </a:spcAft>
              <a:buClr>
                <a:srgbClr val="FFC000"/>
              </a:buClr>
              <a:buSzPct val="100000"/>
              <a:buFont typeface="Noto Sans Symbols"/>
              <a:buChar char="▪"/>
            </a:pPr>
            <a:r>
              <a:rPr lang="en-US"/>
              <a:t>Gather and analyze benchmarking results</a:t>
            </a:r>
          </a:p>
          <a:p>
            <a:pPr indent="0" lvl="0" marL="45720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a:p>
            <a:pPr indent="0" lvl="0" marL="0" marR="0" rtl="0" algn="l">
              <a:lnSpc>
                <a:spcPct val="90000"/>
              </a:lnSpc>
              <a:spcBef>
                <a:spcPts val="1400"/>
              </a:spcBef>
              <a:spcAft>
                <a:spcPts val="0"/>
              </a:spcAft>
              <a:buNone/>
            </a:pPr>
            <a:r>
              <a:t/>
            </a:r>
            <a:endParaRPr b="0" i="0" sz="2000" u="none" cap="none" strike="noStrike">
              <a:solidFill>
                <a:srgbClr val="3F3F3F"/>
              </a:solidFill>
              <a:latin typeface="Calibri"/>
              <a:ea typeface="Calibri"/>
              <a:cs typeface="Calibri"/>
              <a:sym typeface="Calibri"/>
            </a:endParaRPr>
          </a:p>
        </p:txBody>
      </p:sp>
      <p:sp>
        <p:nvSpPr>
          <p:cNvPr id="132" name="Shape 132"/>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sz="1600">
                <a:solidFill>
                  <a:srgbClr val="FFFFFF"/>
                </a:solidFill>
                <a:latin typeface="Calibri"/>
                <a:ea typeface="Calibri"/>
                <a:cs typeface="Calibri"/>
                <a:sym typeface="Calibri"/>
              </a:rPr>
              <a:t>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nvSpPr>
        <p:spPr>
          <a:xfrm>
            <a:off x="0" y="0"/>
            <a:ext cx="685799" cy="2057400"/>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r>
              <a:rPr b="1" lang="en-US" sz="6000">
                <a:solidFill>
                  <a:srgbClr val="BFBFBF"/>
                </a:solidFill>
                <a:latin typeface="Calibri"/>
                <a:ea typeface="Calibri"/>
                <a:cs typeface="Calibri"/>
                <a:sym typeface="Calibri"/>
              </a:rPr>
              <a:t>1</a:t>
            </a:r>
          </a:p>
        </p:txBody>
      </p:sp>
      <p:sp>
        <p:nvSpPr>
          <p:cNvPr id="138" name="Shape 13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sz="1600"/>
              <a:t>5</a:t>
            </a:r>
          </a:p>
        </p:txBody>
      </p:sp>
      <p:sp>
        <p:nvSpPr>
          <p:cNvPr id="139" name="Shape 139"/>
          <p:cNvSpPr txBox="1"/>
          <p:nvPr/>
        </p:nvSpPr>
        <p:spPr>
          <a:xfrm>
            <a:off x="1143000" y="0"/>
            <a:ext cx="6400800" cy="2057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C000"/>
              </a:buClr>
              <a:buSzPct val="25000"/>
              <a:buFont typeface="Calibri"/>
              <a:buNone/>
            </a:pPr>
            <a:r>
              <a:rPr b="1" lang="en-US" sz="2400">
                <a:solidFill>
                  <a:srgbClr val="3F3F3F"/>
                </a:solidFill>
                <a:latin typeface="Calibri"/>
                <a:ea typeface="Calibri"/>
                <a:cs typeface="Calibri"/>
                <a:sym typeface="Calibri"/>
              </a:rPr>
              <a:t>Protocol Stack</a:t>
            </a:r>
          </a:p>
          <a:p>
            <a:pPr lvl="0" marR="0" rtl="0" algn="l">
              <a:lnSpc>
                <a:spcPct val="100000"/>
              </a:lnSpc>
              <a:spcBef>
                <a:spcPts val="400"/>
              </a:spcBef>
              <a:spcAft>
                <a:spcPts val="0"/>
              </a:spcAft>
              <a:buNone/>
            </a:pPr>
            <a:r>
              <a:t/>
            </a:r>
            <a:endParaRPr/>
          </a:p>
        </p:txBody>
      </p:sp>
      <p:sp>
        <p:nvSpPr>
          <p:cNvPr id="140" name="Shape 140"/>
          <p:cNvSpPr txBox="1"/>
          <p:nvPr/>
        </p:nvSpPr>
        <p:spPr>
          <a:xfrm>
            <a:off x="4904675" y="807300"/>
            <a:ext cx="6293400" cy="945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en-US" sz="1500">
                <a:solidFill>
                  <a:schemeClr val="dk1"/>
                </a:solidFill>
                <a:latin typeface="Calibri"/>
                <a:ea typeface="Calibri"/>
                <a:cs typeface="Calibri"/>
                <a:sym typeface="Calibri"/>
              </a:rPr>
              <a:t>■ Network block device over Accelio framework</a:t>
            </a:r>
          </a:p>
          <a:p>
            <a:pPr lvl="0" rtl="0">
              <a:lnSpc>
                <a:spcPct val="115000"/>
              </a:lnSpc>
              <a:spcBef>
                <a:spcPts val="0"/>
              </a:spcBef>
              <a:buClr>
                <a:schemeClr val="dk1"/>
              </a:buClr>
              <a:buSzPct val="73333"/>
              <a:buFont typeface="Arial"/>
              <a:buNone/>
            </a:pPr>
            <a:r>
              <a:rPr lang="en-US" sz="1500">
                <a:solidFill>
                  <a:schemeClr val="dk1"/>
                </a:solidFill>
                <a:latin typeface="Calibri"/>
                <a:ea typeface="Calibri"/>
                <a:cs typeface="Calibri"/>
                <a:sym typeface="Calibri"/>
              </a:rPr>
              <a:t>■ Presented as a regular storage block device on the local system</a:t>
            </a:r>
          </a:p>
          <a:p>
            <a:pPr lvl="0" rtl="0">
              <a:lnSpc>
                <a:spcPct val="115000"/>
              </a:lnSpc>
              <a:spcBef>
                <a:spcPts val="0"/>
              </a:spcBef>
              <a:buNone/>
            </a:pPr>
            <a:r>
              <a:rPr lang="en-US" sz="1500">
                <a:solidFill>
                  <a:schemeClr val="dk1"/>
                </a:solidFill>
                <a:latin typeface="Calibri"/>
                <a:ea typeface="Calibri"/>
                <a:cs typeface="Calibri"/>
                <a:sym typeface="Calibri"/>
              </a:rPr>
              <a:t>■ Pre-specification version of NVMe over Fabrics</a:t>
            </a:r>
          </a:p>
        </p:txBody>
      </p:sp>
      <p:sp>
        <p:nvSpPr>
          <p:cNvPr id="141" name="Shape 141"/>
          <p:cNvSpPr txBox="1"/>
          <p:nvPr/>
        </p:nvSpPr>
        <p:spPr>
          <a:xfrm>
            <a:off x="4904675" y="1993400"/>
            <a:ext cx="6293400" cy="945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Font typeface="Arial"/>
              <a:buNone/>
            </a:pPr>
            <a:r>
              <a:rPr lang="en-US">
                <a:solidFill>
                  <a:schemeClr val="dk1"/>
                </a:solidFill>
                <a:latin typeface="Calibri"/>
                <a:ea typeface="Calibri"/>
                <a:cs typeface="Calibri"/>
                <a:sym typeface="Calibri"/>
              </a:rPr>
              <a:t>■ Library for high-performance asynchronous IO using RDMA</a:t>
            </a:r>
          </a:p>
          <a:p>
            <a:pPr lvl="0" rtl="0">
              <a:lnSpc>
                <a:spcPct val="115000"/>
              </a:lnSpc>
              <a:spcBef>
                <a:spcPts val="0"/>
              </a:spcBef>
              <a:buClr>
                <a:schemeClr val="dk1"/>
              </a:buClr>
              <a:buFont typeface="Arial"/>
              <a:buNone/>
            </a:pPr>
            <a:r>
              <a:rPr lang="en-US">
                <a:solidFill>
                  <a:schemeClr val="dk1"/>
                </a:solidFill>
                <a:latin typeface="Calibri"/>
                <a:ea typeface="Calibri"/>
                <a:cs typeface="Calibri"/>
                <a:sym typeface="Calibri"/>
              </a:rPr>
              <a:t>■ Provides Zero-copy data delivery</a:t>
            </a:r>
          </a:p>
          <a:p>
            <a:pPr lvl="0" rtl="0">
              <a:lnSpc>
                <a:spcPct val="115000"/>
              </a:lnSpc>
              <a:spcBef>
                <a:spcPts val="0"/>
              </a:spcBef>
              <a:buNone/>
            </a:pPr>
            <a:r>
              <a:rPr lang="en-US">
                <a:solidFill>
                  <a:schemeClr val="dk1"/>
                </a:solidFill>
                <a:latin typeface="Calibri"/>
                <a:ea typeface="Calibri"/>
                <a:cs typeface="Calibri"/>
                <a:sym typeface="Calibri"/>
              </a:rPr>
              <a:t>■ Designed for multi-core CPUs and multi-threaded applications</a:t>
            </a:r>
          </a:p>
        </p:txBody>
      </p:sp>
      <p:sp>
        <p:nvSpPr>
          <p:cNvPr id="142" name="Shape 142"/>
          <p:cNvSpPr txBox="1"/>
          <p:nvPr/>
        </p:nvSpPr>
        <p:spPr>
          <a:xfrm>
            <a:off x="4918950" y="3179500"/>
            <a:ext cx="6293400" cy="684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US">
                <a:solidFill>
                  <a:schemeClr val="dk1"/>
                </a:solidFill>
                <a:latin typeface="Calibri"/>
                <a:ea typeface="Calibri"/>
                <a:cs typeface="Calibri"/>
                <a:sym typeface="Calibri"/>
              </a:rPr>
              <a:t>■ Remote Direct Memory Access (RDMA) is capable of allowing server to server data movement management with minimal CPU involvement</a:t>
            </a:r>
          </a:p>
        </p:txBody>
      </p:sp>
      <p:sp>
        <p:nvSpPr>
          <p:cNvPr id="143" name="Shape 143"/>
          <p:cNvSpPr txBox="1"/>
          <p:nvPr/>
        </p:nvSpPr>
        <p:spPr>
          <a:xfrm>
            <a:off x="4918950" y="4053650"/>
            <a:ext cx="6293400" cy="1125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Font typeface="Arial"/>
              <a:buNone/>
            </a:pPr>
            <a:r>
              <a:rPr lang="en-US">
                <a:solidFill>
                  <a:schemeClr val="dk1"/>
                </a:solidFill>
                <a:latin typeface="Calibri"/>
                <a:ea typeface="Calibri"/>
                <a:cs typeface="Calibri"/>
                <a:sym typeface="Calibri"/>
              </a:rPr>
              <a:t>■ Provides a lossless connection on top of the Ethernet protocol by implementing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the Data center bridging enhancements (DCB) to the Ethernet standard.</a:t>
            </a:r>
          </a:p>
          <a:p>
            <a:pPr lvl="0" rtl="0">
              <a:lnSpc>
                <a:spcPct val="115000"/>
              </a:lnSpc>
              <a:spcBef>
                <a:spcPts val="0"/>
              </a:spcBef>
              <a:buNone/>
            </a:pPr>
            <a:r>
              <a:rPr lang="en-US">
                <a:solidFill>
                  <a:schemeClr val="dk1"/>
                </a:solidFill>
                <a:latin typeface="Calibri"/>
                <a:ea typeface="Calibri"/>
                <a:cs typeface="Calibri"/>
                <a:sym typeface="Calibri"/>
              </a:rPr>
              <a:t>■ Bridges, converges, and controls the flow of multiple classes of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traffic over an Ethernet network</a:t>
            </a:r>
          </a:p>
        </p:txBody>
      </p:sp>
      <p:sp>
        <p:nvSpPr>
          <p:cNvPr id="144" name="Shape 144"/>
          <p:cNvSpPr txBox="1"/>
          <p:nvPr/>
        </p:nvSpPr>
        <p:spPr>
          <a:xfrm>
            <a:off x="4933200" y="5356025"/>
            <a:ext cx="6293400" cy="613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Font typeface="Arial"/>
              <a:buNone/>
            </a:pPr>
            <a:r>
              <a:rPr lang="en-US">
                <a:solidFill>
                  <a:schemeClr val="dk1"/>
                </a:solidFill>
                <a:latin typeface="Calibri"/>
                <a:ea typeface="Calibri"/>
                <a:cs typeface="Calibri"/>
                <a:sym typeface="Calibri"/>
              </a:rPr>
              <a:t>■ Hardware support for RDMA</a:t>
            </a:r>
          </a:p>
          <a:p>
            <a:pPr lvl="0" rtl="0">
              <a:lnSpc>
                <a:spcPct val="115000"/>
              </a:lnSpc>
              <a:spcBef>
                <a:spcPts val="0"/>
              </a:spcBef>
              <a:buNone/>
            </a:pPr>
            <a:r>
              <a:rPr lang="en-US">
                <a:solidFill>
                  <a:schemeClr val="dk1"/>
                </a:solidFill>
                <a:latin typeface="Calibri"/>
                <a:ea typeface="Calibri"/>
                <a:cs typeface="Calibri"/>
                <a:sym typeface="Calibri"/>
              </a:rPr>
              <a:t>■ Interconnect system for the I/O ports that supports 40Gb Ethernet</a:t>
            </a:r>
          </a:p>
        </p:txBody>
      </p:sp>
      <p:cxnSp>
        <p:nvCxnSpPr>
          <p:cNvPr id="145" name="Shape 145"/>
          <p:cNvCxnSpPr/>
          <p:nvPr/>
        </p:nvCxnSpPr>
        <p:spPr>
          <a:xfrm>
            <a:off x="3572375" y="1279950"/>
            <a:ext cx="1332300" cy="0"/>
          </a:xfrm>
          <a:prstGeom prst="straightConnector1">
            <a:avLst/>
          </a:prstGeom>
          <a:noFill/>
          <a:ln cap="flat" cmpd="sng" w="28575">
            <a:solidFill>
              <a:schemeClr val="dk2"/>
            </a:solidFill>
            <a:prstDash val="solid"/>
            <a:round/>
            <a:headEnd len="lg" w="lg" type="none"/>
            <a:tailEnd len="lg" w="lg" type="none"/>
          </a:ln>
        </p:spPr>
      </p:cxnSp>
      <p:cxnSp>
        <p:nvCxnSpPr>
          <p:cNvPr id="146" name="Shape 146"/>
          <p:cNvCxnSpPr/>
          <p:nvPr/>
        </p:nvCxnSpPr>
        <p:spPr>
          <a:xfrm>
            <a:off x="3656975" y="2345425"/>
            <a:ext cx="1247700" cy="0"/>
          </a:xfrm>
          <a:prstGeom prst="straightConnector1">
            <a:avLst/>
          </a:prstGeom>
          <a:noFill/>
          <a:ln cap="flat" cmpd="sng" w="28575">
            <a:solidFill>
              <a:schemeClr val="dk2"/>
            </a:solidFill>
            <a:prstDash val="solid"/>
            <a:round/>
            <a:headEnd len="lg" w="lg" type="none"/>
            <a:tailEnd len="lg" w="lg" type="none"/>
          </a:ln>
        </p:spPr>
      </p:cxnSp>
      <p:cxnSp>
        <p:nvCxnSpPr>
          <p:cNvPr id="147" name="Shape 147"/>
          <p:cNvCxnSpPr/>
          <p:nvPr/>
        </p:nvCxnSpPr>
        <p:spPr>
          <a:xfrm>
            <a:off x="3656975" y="3429000"/>
            <a:ext cx="1247700" cy="0"/>
          </a:xfrm>
          <a:prstGeom prst="straightConnector1">
            <a:avLst/>
          </a:prstGeom>
          <a:noFill/>
          <a:ln cap="flat" cmpd="sng" w="28575">
            <a:solidFill>
              <a:schemeClr val="dk2"/>
            </a:solidFill>
            <a:prstDash val="solid"/>
            <a:round/>
            <a:headEnd len="lg" w="lg" type="none"/>
            <a:tailEnd len="lg" w="lg" type="none"/>
          </a:ln>
        </p:spPr>
      </p:cxnSp>
      <p:cxnSp>
        <p:nvCxnSpPr>
          <p:cNvPr id="148" name="Shape 148"/>
          <p:cNvCxnSpPr/>
          <p:nvPr/>
        </p:nvCxnSpPr>
        <p:spPr>
          <a:xfrm>
            <a:off x="3656975" y="4498400"/>
            <a:ext cx="1247700" cy="0"/>
          </a:xfrm>
          <a:prstGeom prst="straightConnector1">
            <a:avLst/>
          </a:prstGeom>
          <a:noFill/>
          <a:ln cap="flat" cmpd="sng" w="28575">
            <a:solidFill>
              <a:schemeClr val="dk2"/>
            </a:solidFill>
            <a:prstDash val="solid"/>
            <a:round/>
            <a:headEnd len="lg" w="lg" type="none"/>
            <a:tailEnd len="lg" w="lg" type="none"/>
          </a:ln>
        </p:spPr>
      </p:cxnSp>
      <p:cxnSp>
        <p:nvCxnSpPr>
          <p:cNvPr id="149" name="Shape 149"/>
          <p:cNvCxnSpPr/>
          <p:nvPr/>
        </p:nvCxnSpPr>
        <p:spPr>
          <a:xfrm>
            <a:off x="3656975" y="5560850"/>
            <a:ext cx="1247700" cy="0"/>
          </a:xfrm>
          <a:prstGeom prst="straightConnector1">
            <a:avLst/>
          </a:prstGeom>
          <a:noFill/>
          <a:ln cap="flat" cmpd="sng" w="28575">
            <a:solidFill>
              <a:schemeClr val="dk2"/>
            </a:solidFill>
            <a:prstDash val="solid"/>
            <a:round/>
            <a:headEnd len="lg" w="lg" type="none"/>
            <a:tailEnd len="lg" w="lg" type="none"/>
          </a:ln>
        </p:spPr>
      </p:cxnSp>
      <p:pic>
        <p:nvPicPr>
          <p:cNvPr id="150" name="Shape 150"/>
          <p:cNvPicPr preferRelativeResize="0"/>
          <p:nvPr/>
        </p:nvPicPr>
        <p:blipFill>
          <a:blip r:embed="rId3">
            <a:alphaModFix/>
          </a:blip>
          <a:stretch>
            <a:fillRect/>
          </a:stretch>
        </p:blipFill>
        <p:spPr>
          <a:xfrm>
            <a:off x="1143000" y="1079400"/>
            <a:ext cx="3345825" cy="46992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1143000" y="0"/>
            <a:ext cx="6400800" cy="2057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C000"/>
              </a:buClr>
              <a:buSzPct val="25000"/>
              <a:buFont typeface="Calibri"/>
              <a:buNone/>
            </a:pPr>
            <a:r>
              <a:rPr b="1" lang="en-US" sz="2400">
                <a:solidFill>
                  <a:srgbClr val="3F3F3F"/>
                </a:solidFill>
                <a:latin typeface="Calibri"/>
                <a:ea typeface="Calibri"/>
                <a:cs typeface="Calibri"/>
                <a:sym typeface="Calibri"/>
              </a:rPr>
              <a:t>Benchmarking Suite</a:t>
            </a:r>
          </a:p>
          <a:p>
            <a:pPr indent="-91440" lvl="0" marL="91440" rtl="0">
              <a:spcBef>
                <a:spcPts val="400"/>
              </a:spcBef>
              <a:buClr>
                <a:srgbClr val="FFC000"/>
              </a:buClr>
              <a:buSzPct val="100000"/>
              <a:buFont typeface="Noto Sans Symbols"/>
              <a:buChar char="▪"/>
            </a:pPr>
            <a:r>
              <a:rPr lang="en-US" sz="2000">
                <a:solidFill>
                  <a:srgbClr val="3F3F3F"/>
                </a:solidFill>
                <a:latin typeface="Calibri"/>
                <a:ea typeface="Calibri"/>
                <a:cs typeface="Calibri"/>
                <a:sym typeface="Calibri"/>
              </a:rPr>
              <a:t>Python automated framework</a:t>
            </a:r>
          </a:p>
          <a:p>
            <a:pPr indent="-91440" lvl="0" marL="91440" marR="0" rtl="0" algn="l">
              <a:lnSpc>
                <a:spcPct val="100000"/>
              </a:lnSpc>
              <a:spcBef>
                <a:spcPts val="400"/>
              </a:spcBef>
              <a:spcAft>
                <a:spcPts val="0"/>
              </a:spcAft>
              <a:buClr>
                <a:srgbClr val="FFC000"/>
              </a:buClr>
              <a:buSzPct val="100000"/>
              <a:buFont typeface="Noto Sans Symbols"/>
              <a:buChar char="▪"/>
            </a:pPr>
            <a:r>
              <a:rPr lang="en-US" sz="2000">
                <a:solidFill>
                  <a:srgbClr val="3F3F3F"/>
                </a:solidFill>
                <a:latin typeface="Calibri"/>
                <a:ea typeface="Calibri"/>
                <a:cs typeface="Calibri"/>
                <a:sym typeface="Calibri"/>
              </a:rPr>
              <a:t>Python FIO and ib_send_bw scripts</a:t>
            </a:r>
          </a:p>
          <a:p>
            <a:pPr indent="-91440" lvl="0" marL="91440" marR="0" rtl="0" algn="l">
              <a:lnSpc>
                <a:spcPct val="100000"/>
              </a:lnSpc>
              <a:spcBef>
                <a:spcPts val="400"/>
              </a:spcBef>
              <a:spcAft>
                <a:spcPts val="0"/>
              </a:spcAft>
              <a:buClr>
                <a:srgbClr val="FFC000"/>
              </a:buClr>
              <a:buSzPct val="100000"/>
              <a:buFont typeface="Noto Sans Symbols"/>
              <a:buChar char="▪"/>
            </a:pPr>
            <a:r>
              <a:rPr lang="en-US" sz="2000">
                <a:solidFill>
                  <a:srgbClr val="3F3F3F"/>
                </a:solidFill>
                <a:latin typeface="Calibri"/>
                <a:ea typeface="Calibri"/>
                <a:cs typeface="Calibri"/>
                <a:sym typeface="Calibri"/>
              </a:rPr>
              <a:t>‘Run_All’ Bash scripts with error report handling</a:t>
            </a:r>
          </a:p>
          <a:p>
            <a:pPr indent="-91440" lvl="0" marL="91440" marR="0" rtl="0" algn="l">
              <a:lnSpc>
                <a:spcPct val="100000"/>
              </a:lnSpc>
              <a:spcBef>
                <a:spcPts val="400"/>
              </a:spcBef>
              <a:spcAft>
                <a:spcPts val="0"/>
              </a:spcAft>
              <a:buClr>
                <a:srgbClr val="FFC000"/>
              </a:buClr>
              <a:buSzPct val="100000"/>
              <a:buFont typeface="Noto Sans Symbols"/>
              <a:buChar char="▪"/>
            </a:pPr>
            <a:r>
              <a:rPr lang="en-US" sz="2000">
                <a:solidFill>
                  <a:srgbClr val="3F3F3F"/>
                </a:solidFill>
                <a:latin typeface="Calibri"/>
                <a:ea typeface="Calibri"/>
                <a:cs typeface="Calibri"/>
                <a:sym typeface="Calibri"/>
              </a:rPr>
              <a:t>Results parsed and outputted to CSV format</a:t>
            </a:r>
          </a:p>
        </p:txBody>
      </p:sp>
      <p:sp>
        <p:nvSpPr>
          <p:cNvPr id="156" name="Shape 156"/>
          <p:cNvSpPr txBox="1"/>
          <p:nvPr/>
        </p:nvSpPr>
        <p:spPr>
          <a:xfrm>
            <a:off x="0" y="1041736"/>
            <a:ext cx="685799" cy="101566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r>
              <a:rPr b="1" lang="en-US" sz="6000">
                <a:solidFill>
                  <a:srgbClr val="BFBFBF"/>
                </a:solidFill>
                <a:latin typeface="Calibri"/>
                <a:ea typeface="Calibri"/>
                <a:cs typeface="Calibri"/>
                <a:sym typeface="Calibri"/>
              </a:rPr>
              <a:t>2</a:t>
            </a:r>
          </a:p>
        </p:txBody>
      </p:sp>
      <p:sp>
        <p:nvSpPr>
          <p:cNvPr id="157" name="Shape 15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sz="1600"/>
              <a:t>6</a:t>
            </a:r>
          </a:p>
        </p:txBody>
      </p:sp>
      <p:sp>
        <p:nvSpPr>
          <p:cNvPr id="158" name="Shape 158"/>
          <p:cNvSpPr/>
          <p:nvPr/>
        </p:nvSpPr>
        <p:spPr>
          <a:xfrm>
            <a:off x="9447150" y="3228512"/>
            <a:ext cx="1311900" cy="837000"/>
          </a:xfrm>
          <a:prstGeom prst="rect">
            <a:avLst/>
          </a:prstGeom>
          <a:solidFill>
            <a:srgbClr val="B6D7A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Framework</a:t>
            </a:r>
          </a:p>
        </p:txBody>
      </p:sp>
      <p:sp>
        <p:nvSpPr>
          <p:cNvPr id="159" name="Shape 159"/>
          <p:cNvSpPr/>
          <p:nvPr/>
        </p:nvSpPr>
        <p:spPr>
          <a:xfrm>
            <a:off x="7020987" y="5293950"/>
            <a:ext cx="1421172" cy="8370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CSV Data</a:t>
            </a:r>
          </a:p>
        </p:txBody>
      </p:sp>
      <p:sp>
        <p:nvSpPr>
          <p:cNvPr id="160" name="Shape 160"/>
          <p:cNvSpPr/>
          <p:nvPr/>
        </p:nvSpPr>
        <p:spPr>
          <a:xfrm>
            <a:off x="8618912" y="1784487"/>
            <a:ext cx="1311900" cy="837000"/>
          </a:xfrm>
          <a:prstGeom prst="roundRect">
            <a:avLst>
              <a:gd fmla="val 16667" name="adj"/>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FIO</a:t>
            </a:r>
          </a:p>
        </p:txBody>
      </p:sp>
      <p:sp>
        <p:nvSpPr>
          <p:cNvPr id="161" name="Shape 161"/>
          <p:cNvSpPr/>
          <p:nvPr/>
        </p:nvSpPr>
        <p:spPr>
          <a:xfrm>
            <a:off x="10304675" y="1784487"/>
            <a:ext cx="1311900" cy="837000"/>
          </a:xfrm>
          <a:prstGeom prst="roundRect">
            <a:avLst>
              <a:gd fmla="val 16667" name="adj"/>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ib_send_bw</a:t>
            </a:r>
          </a:p>
        </p:txBody>
      </p:sp>
      <p:sp>
        <p:nvSpPr>
          <p:cNvPr id="162" name="Shape 162"/>
          <p:cNvSpPr/>
          <p:nvPr/>
        </p:nvSpPr>
        <p:spPr>
          <a:xfrm>
            <a:off x="9387600" y="396262"/>
            <a:ext cx="1421100" cy="781200"/>
          </a:xfrm>
          <a:prstGeom prst="rect">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Run_All Script</a:t>
            </a:r>
          </a:p>
        </p:txBody>
      </p:sp>
      <p:sp>
        <p:nvSpPr>
          <p:cNvPr id="163" name="Shape 163"/>
          <p:cNvSpPr/>
          <p:nvPr/>
        </p:nvSpPr>
        <p:spPr>
          <a:xfrm>
            <a:off x="6753912" y="2129500"/>
            <a:ext cx="1421172" cy="837000"/>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Error Log</a:t>
            </a:r>
          </a:p>
        </p:txBody>
      </p:sp>
      <p:pic>
        <p:nvPicPr>
          <p:cNvPr id="164" name="Shape 164"/>
          <p:cNvPicPr preferRelativeResize="0"/>
          <p:nvPr/>
        </p:nvPicPr>
        <p:blipFill>
          <a:blip r:embed="rId3">
            <a:alphaModFix/>
          </a:blip>
          <a:stretch>
            <a:fillRect/>
          </a:stretch>
        </p:blipFill>
        <p:spPr>
          <a:xfrm>
            <a:off x="3146925" y="4278100"/>
            <a:ext cx="2754324" cy="1852847"/>
          </a:xfrm>
          <a:prstGeom prst="cloud">
            <a:avLst/>
          </a:prstGeom>
          <a:noFill/>
          <a:ln cap="flat" cmpd="sng" w="28575">
            <a:solidFill>
              <a:srgbClr val="666666"/>
            </a:solidFill>
            <a:prstDash val="solid"/>
            <a:round/>
            <a:headEnd len="med" w="med" type="none"/>
            <a:tailEnd len="med" w="med" type="none"/>
          </a:ln>
        </p:spPr>
      </p:pic>
      <p:cxnSp>
        <p:nvCxnSpPr>
          <p:cNvPr id="165" name="Shape 165"/>
          <p:cNvCxnSpPr>
            <a:stCxn id="159" idx="1"/>
            <a:endCxn id="164" idx="0"/>
          </p:cNvCxnSpPr>
          <p:nvPr/>
        </p:nvCxnSpPr>
        <p:spPr>
          <a:xfrm rot="10800000">
            <a:off x="5898987" y="5204550"/>
            <a:ext cx="1122000" cy="507900"/>
          </a:xfrm>
          <a:prstGeom prst="straightConnector1">
            <a:avLst/>
          </a:prstGeom>
          <a:noFill/>
          <a:ln cap="flat" cmpd="sng" w="28575">
            <a:solidFill>
              <a:schemeClr val="dk2"/>
            </a:solidFill>
            <a:prstDash val="dot"/>
            <a:round/>
            <a:headEnd len="lg" w="lg" type="none"/>
            <a:tailEnd len="lg" w="lg" type="triangle"/>
          </a:ln>
        </p:spPr>
      </p:cxnSp>
      <p:pic>
        <p:nvPicPr>
          <p:cNvPr id="166" name="Shape 166"/>
          <p:cNvPicPr preferRelativeResize="0"/>
          <p:nvPr/>
        </p:nvPicPr>
        <p:blipFill>
          <a:blip r:embed="rId4">
            <a:alphaModFix/>
          </a:blip>
          <a:stretch>
            <a:fillRect/>
          </a:stretch>
        </p:blipFill>
        <p:spPr>
          <a:xfrm>
            <a:off x="1553250" y="2129487"/>
            <a:ext cx="2682719" cy="1972080"/>
          </a:xfrm>
          <a:prstGeom prst="cloud">
            <a:avLst/>
          </a:prstGeom>
          <a:noFill/>
          <a:ln cap="flat" cmpd="sng" w="28575">
            <a:solidFill>
              <a:srgbClr val="666666"/>
            </a:solidFill>
            <a:prstDash val="solid"/>
            <a:round/>
            <a:headEnd len="med" w="med" type="none"/>
            <a:tailEnd len="med" w="med" type="none"/>
          </a:ln>
        </p:spPr>
      </p:pic>
      <p:cxnSp>
        <p:nvCxnSpPr>
          <p:cNvPr id="167" name="Shape 167"/>
          <p:cNvCxnSpPr>
            <a:stCxn id="163" idx="1"/>
            <a:endCxn id="166" idx="0"/>
          </p:cNvCxnSpPr>
          <p:nvPr/>
        </p:nvCxnSpPr>
        <p:spPr>
          <a:xfrm flipH="1">
            <a:off x="4233612" y="2548000"/>
            <a:ext cx="2520300" cy="567600"/>
          </a:xfrm>
          <a:prstGeom prst="straightConnector1">
            <a:avLst/>
          </a:prstGeom>
          <a:noFill/>
          <a:ln cap="flat" cmpd="sng" w="28575">
            <a:solidFill>
              <a:schemeClr val="dk2"/>
            </a:solidFill>
            <a:prstDash val="dot"/>
            <a:round/>
            <a:headEnd len="lg" w="lg" type="none"/>
            <a:tailEnd len="lg" w="lg" type="triangle"/>
          </a:ln>
        </p:spPr>
      </p:cxnSp>
      <p:sp>
        <p:nvSpPr>
          <p:cNvPr id="168" name="Shape 168"/>
          <p:cNvSpPr/>
          <p:nvPr/>
        </p:nvSpPr>
        <p:spPr>
          <a:xfrm>
            <a:off x="7171875" y="3711712"/>
            <a:ext cx="752100" cy="8370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Git</a:t>
            </a:r>
          </a:p>
        </p:txBody>
      </p:sp>
      <p:cxnSp>
        <p:nvCxnSpPr>
          <p:cNvPr id="169" name="Shape 169"/>
          <p:cNvCxnSpPr>
            <a:stCxn id="162" idx="1"/>
            <a:endCxn id="163" idx="0"/>
          </p:cNvCxnSpPr>
          <p:nvPr/>
        </p:nvCxnSpPr>
        <p:spPr>
          <a:xfrm flipH="1">
            <a:off x="7562400" y="786862"/>
            <a:ext cx="1825200" cy="1342500"/>
          </a:xfrm>
          <a:prstGeom prst="bentConnector2">
            <a:avLst/>
          </a:prstGeom>
          <a:noFill/>
          <a:ln cap="flat" cmpd="sng" w="9525">
            <a:solidFill>
              <a:schemeClr val="dk2"/>
            </a:solidFill>
            <a:prstDash val="solid"/>
            <a:round/>
            <a:headEnd len="lg" w="lg" type="none"/>
            <a:tailEnd len="lg" w="lg" type="none"/>
          </a:ln>
        </p:spPr>
      </p:cxnSp>
      <p:cxnSp>
        <p:nvCxnSpPr>
          <p:cNvPr id="170" name="Shape 170"/>
          <p:cNvCxnSpPr>
            <a:stCxn id="158" idx="2"/>
            <a:endCxn id="159" idx="3"/>
          </p:cNvCxnSpPr>
          <p:nvPr/>
        </p:nvCxnSpPr>
        <p:spPr>
          <a:xfrm rot="5400000">
            <a:off x="8449200" y="4058612"/>
            <a:ext cx="1647000" cy="1660800"/>
          </a:xfrm>
          <a:prstGeom prst="bentConnector2">
            <a:avLst/>
          </a:prstGeom>
          <a:noFill/>
          <a:ln cap="flat" cmpd="sng" w="9525">
            <a:solidFill>
              <a:schemeClr val="dk2"/>
            </a:solidFill>
            <a:prstDash val="solid"/>
            <a:round/>
            <a:headEnd len="lg" w="lg" type="none"/>
            <a:tailEnd len="lg" w="lg" type="none"/>
          </a:ln>
        </p:spPr>
      </p:cxnSp>
      <p:cxnSp>
        <p:nvCxnSpPr>
          <p:cNvPr id="171" name="Shape 171"/>
          <p:cNvCxnSpPr>
            <a:stCxn id="162" idx="2"/>
            <a:endCxn id="160" idx="0"/>
          </p:cNvCxnSpPr>
          <p:nvPr/>
        </p:nvCxnSpPr>
        <p:spPr>
          <a:xfrm flipH="1">
            <a:off x="9274950" y="1177462"/>
            <a:ext cx="823200" cy="606900"/>
          </a:xfrm>
          <a:prstGeom prst="straightConnector1">
            <a:avLst/>
          </a:prstGeom>
          <a:noFill/>
          <a:ln cap="flat" cmpd="sng" w="9525">
            <a:solidFill>
              <a:schemeClr val="dk2"/>
            </a:solidFill>
            <a:prstDash val="solid"/>
            <a:round/>
            <a:headEnd len="lg" w="lg" type="none"/>
            <a:tailEnd len="lg" w="lg" type="none"/>
          </a:ln>
        </p:spPr>
      </p:cxnSp>
      <p:cxnSp>
        <p:nvCxnSpPr>
          <p:cNvPr id="172" name="Shape 172"/>
          <p:cNvCxnSpPr>
            <a:stCxn id="162" idx="2"/>
            <a:endCxn id="161" idx="0"/>
          </p:cNvCxnSpPr>
          <p:nvPr/>
        </p:nvCxnSpPr>
        <p:spPr>
          <a:xfrm>
            <a:off x="10098150" y="1177462"/>
            <a:ext cx="862500" cy="606900"/>
          </a:xfrm>
          <a:prstGeom prst="straightConnector1">
            <a:avLst/>
          </a:prstGeom>
          <a:noFill/>
          <a:ln cap="flat" cmpd="sng" w="9525">
            <a:solidFill>
              <a:schemeClr val="dk2"/>
            </a:solidFill>
            <a:prstDash val="solid"/>
            <a:round/>
            <a:headEnd len="lg" w="lg" type="none"/>
            <a:tailEnd len="lg" w="lg" type="none"/>
          </a:ln>
        </p:spPr>
      </p:cxnSp>
      <p:cxnSp>
        <p:nvCxnSpPr>
          <p:cNvPr id="173" name="Shape 173"/>
          <p:cNvCxnSpPr>
            <a:stCxn id="160" idx="2"/>
            <a:endCxn id="158" idx="0"/>
          </p:cNvCxnSpPr>
          <p:nvPr/>
        </p:nvCxnSpPr>
        <p:spPr>
          <a:xfrm>
            <a:off x="9274862" y="2621487"/>
            <a:ext cx="828300" cy="606900"/>
          </a:xfrm>
          <a:prstGeom prst="straightConnector1">
            <a:avLst/>
          </a:prstGeom>
          <a:noFill/>
          <a:ln cap="flat" cmpd="sng" w="9525">
            <a:solidFill>
              <a:schemeClr val="dk2"/>
            </a:solidFill>
            <a:prstDash val="solid"/>
            <a:round/>
            <a:headEnd len="lg" w="lg" type="none"/>
            <a:tailEnd len="lg" w="lg" type="none"/>
          </a:ln>
        </p:spPr>
      </p:cxnSp>
      <p:cxnSp>
        <p:nvCxnSpPr>
          <p:cNvPr id="174" name="Shape 174"/>
          <p:cNvCxnSpPr>
            <a:stCxn id="161" idx="2"/>
            <a:endCxn id="158" idx="0"/>
          </p:cNvCxnSpPr>
          <p:nvPr/>
        </p:nvCxnSpPr>
        <p:spPr>
          <a:xfrm flipH="1">
            <a:off x="10103225" y="2621487"/>
            <a:ext cx="857400" cy="606900"/>
          </a:xfrm>
          <a:prstGeom prst="straightConnector1">
            <a:avLst/>
          </a:prstGeom>
          <a:noFill/>
          <a:ln cap="flat" cmpd="sng" w="9525">
            <a:solidFill>
              <a:schemeClr val="dk2"/>
            </a:solidFill>
            <a:prstDash val="solid"/>
            <a:round/>
            <a:headEnd len="lg" w="lg" type="none"/>
            <a:tailEnd len="lg" w="lg" type="none"/>
          </a:ln>
        </p:spPr>
      </p:cxnSp>
      <p:cxnSp>
        <p:nvCxnSpPr>
          <p:cNvPr id="175" name="Shape 175"/>
          <p:cNvCxnSpPr>
            <a:stCxn id="163" idx="2"/>
            <a:endCxn id="168" idx="1"/>
          </p:cNvCxnSpPr>
          <p:nvPr/>
        </p:nvCxnSpPr>
        <p:spPr>
          <a:xfrm>
            <a:off x="7365674" y="2934803"/>
            <a:ext cx="182400" cy="777000"/>
          </a:xfrm>
          <a:prstGeom prst="straightConnector1">
            <a:avLst/>
          </a:prstGeom>
          <a:noFill/>
          <a:ln cap="flat" cmpd="sng" w="9525">
            <a:solidFill>
              <a:schemeClr val="dk2"/>
            </a:solidFill>
            <a:prstDash val="solid"/>
            <a:round/>
            <a:headEnd len="lg" w="lg" type="none"/>
            <a:tailEnd len="lg" w="lg" type="none"/>
          </a:ln>
        </p:spPr>
      </p:cxnSp>
      <p:cxnSp>
        <p:nvCxnSpPr>
          <p:cNvPr id="176" name="Shape 176"/>
          <p:cNvCxnSpPr>
            <a:stCxn id="168" idx="3"/>
            <a:endCxn id="159" idx="0"/>
          </p:cNvCxnSpPr>
          <p:nvPr/>
        </p:nvCxnSpPr>
        <p:spPr>
          <a:xfrm>
            <a:off x="7547925" y="4548712"/>
            <a:ext cx="281400" cy="7452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idx="12" type="sldNum"/>
          </p:nvPr>
        </p:nvSpPr>
        <p:spPr>
          <a:xfrm>
            <a:off x="9900457" y="6459785"/>
            <a:ext cx="13119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600"/>
              <a:t>‹#›</a:t>
            </a:fld>
          </a:p>
        </p:txBody>
      </p:sp>
      <p:pic>
        <p:nvPicPr>
          <p:cNvPr id="183" name="Shape 183"/>
          <p:cNvPicPr preferRelativeResize="0"/>
          <p:nvPr/>
        </p:nvPicPr>
        <p:blipFill>
          <a:blip r:embed="rId3">
            <a:alphaModFix/>
          </a:blip>
          <a:stretch>
            <a:fillRect/>
          </a:stretch>
        </p:blipFill>
        <p:spPr>
          <a:xfrm>
            <a:off x="2376450" y="849875"/>
            <a:ext cx="7439101" cy="4307749"/>
          </a:xfrm>
          <a:prstGeom prst="rect">
            <a:avLst/>
          </a:prstGeom>
          <a:noFill/>
          <a:ln>
            <a:noFill/>
          </a:ln>
        </p:spPr>
      </p:pic>
      <p:sp>
        <p:nvSpPr>
          <p:cNvPr id="184" name="Shape 184"/>
          <p:cNvSpPr txBox="1"/>
          <p:nvPr/>
        </p:nvSpPr>
        <p:spPr>
          <a:xfrm>
            <a:off x="99800" y="5529550"/>
            <a:ext cx="11962200" cy="7407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55000"/>
              <a:buFont typeface="Arial"/>
              <a:buNone/>
            </a:pPr>
            <a:r>
              <a:rPr b="1" lang="en-US" sz="2000">
                <a:solidFill>
                  <a:schemeClr val="dk1"/>
                </a:solidFill>
                <a:latin typeface="Calibri"/>
                <a:ea typeface="Calibri"/>
                <a:cs typeface="Calibri"/>
                <a:sym typeface="Calibri"/>
              </a:rPr>
              <a:t>Graph 1</a:t>
            </a:r>
            <a:r>
              <a:rPr lang="en-US" sz="2000">
                <a:solidFill>
                  <a:schemeClr val="dk1"/>
                </a:solidFill>
                <a:latin typeface="Calibri"/>
                <a:ea typeface="Calibri"/>
                <a:cs typeface="Calibri"/>
                <a:sym typeface="Calibri"/>
              </a:rPr>
              <a:t>: nbdX was able to yield &gt; 250,000 4K IOPS on 32, 64, and 128 IO depths. Compared to the ~100,000 4K IOPS of NVMe attached drives, the network will not be the IOPS bottleneck for remote transfers.</a:t>
            </a:r>
          </a:p>
          <a:p>
            <a:pPr lvl="0">
              <a:spcBef>
                <a:spcPts val="0"/>
              </a:spcBef>
              <a:buNone/>
            </a:pPr>
            <a:r>
              <a:t/>
            </a:r>
            <a:endParaRPr sz="2000">
              <a:latin typeface="Calibri"/>
              <a:ea typeface="Calibri"/>
              <a:cs typeface="Calibri"/>
              <a:sym typeface="Calibri"/>
            </a:endParaRPr>
          </a:p>
        </p:txBody>
      </p:sp>
      <p:sp>
        <p:nvSpPr>
          <p:cNvPr id="185" name="Shape 185"/>
          <p:cNvSpPr txBox="1"/>
          <p:nvPr>
            <p:ph idx="4294967295" type="title"/>
          </p:nvPr>
        </p:nvSpPr>
        <p:spPr>
          <a:xfrm>
            <a:off x="1097275" y="58001"/>
            <a:ext cx="10058400" cy="538500"/>
          </a:xfrm>
          <a:prstGeom prst="rect">
            <a:avLst/>
          </a:prstGeom>
          <a:noFill/>
          <a:ln>
            <a:noFill/>
          </a:ln>
        </p:spPr>
        <p:txBody>
          <a:bodyPr anchorCtr="0" anchor="ctr"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3500" u="none" cap="none" strike="noStrike">
                <a:solidFill>
                  <a:srgbClr val="3F3F3F"/>
                </a:solidFill>
                <a:latin typeface="Calibri"/>
                <a:ea typeface="Calibri"/>
                <a:cs typeface="Calibri"/>
                <a:sym typeface="Calibri"/>
              </a:rPr>
              <a:t>Results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idx="12" type="sldNum"/>
          </p:nvPr>
        </p:nvSpPr>
        <p:spPr>
          <a:xfrm>
            <a:off x="9900457" y="6459785"/>
            <a:ext cx="1311900" cy="365100"/>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sz="1600"/>
              <a:t>‹#›</a:t>
            </a:fld>
          </a:p>
        </p:txBody>
      </p:sp>
      <p:sp>
        <p:nvSpPr>
          <p:cNvPr id="192" name="Shape 192"/>
          <p:cNvSpPr txBox="1"/>
          <p:nvPr/>
        </p:nvSpPr>
        <p:spPr>
          <a:xfrm>
            <a:off x="99800" y="5148550"/>
            <a:ext cx="11962200" cy="740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US" sz="2000">
                <a:solidFill>
                  <a:schemeClr val="dk1"/>
                </a:solidFill>
                <a:latin typeface="Calibri"/>
                <a:ea typeface="Calibri"/>
                <a:cs typeface="Calibri"/>
                <a:sym typeface="Calibri"/>
              </a:rPr>
              <a:t>Graph </a:t>
            </a:r>
            <a:r>
              <a:rPr b="1" lang="en-US" sz="2000">
                <a:solidFill>
                  <a:schemeClr val="dk1"/>
                </a:solidFill>
                <a:latin typeface="Calibri"/>
                <a:ea typeface="Calibri"/>
                <a:cs typeface="Calibri"/>
                <a:sym typeface="Calibri"/>
              </a:rPr>
              <a:t>2</a:t>
            </a:r>
            <a:r>
              <a:rPr lang="en-US" sz="2000">
                <a:solidFill>
                  <a:schemeClr val="dk1"/>
                </a:solidFill>
                <a:latin typeface="Calibri"/>
                <a:ea typeface="Calibri"/>
                <a:cs typeface="Calibri"/>
                <a:sym typeface="Calibri"/>
              </a:rPr>
              <a:t>: On large block sizes, nbdX performed close to our maximum link speed (37 Gb/s). Compared to the ~8.0 Gb/s transfer speeds of NVMe attached drives, the network will not be the throughput bottleneck for remote transfers.</a:t>
            </a:r>
          </a:p>
          <a:p>
            <a:pPr lvl="0" rtl="0">
              <a:spcBef>
                <a:spcPts val="0"/>
              </a:spcBef>
              <a:buNone/>
            </a:pPr>
            <a:r>
              <a:t/>
            </a:r>
            <a:endParaRPr sz="2000">
              <a:latin typeface="Calibri"/>
              <a:ea typeface="Calibri"/>
              <a:cs typeface="Calibri"/>
              <a:sym typeface="Calibri"/>
            </a:endParaRPr>
          </a:p>
        </p:txBody>
      </p:sp>
      <p:sp>
        <p:nvSpPr>
          <p:cNvPr id="193" name="Shape 193"/>
          <p:cNvSpPr txBox="1"/>
          <p:nvPr>
            <p:ph idx="4294967295" type="title"/>
          </p:nvPr>
        </p:nvSpPr>
        <p:spPr>
          <a:xfrm>
            <a:off x="1097275" y="58001"/>
            <a:ext cx="10058400" cy="538500"/>
          </a:xfrm>
          <a:prstGeom prst="rect">
            <a:avLst/>
          </a:prstGeom>
          <a:noFill/>
          <a:ln>
            <a:noFill/>
          </a:ln>
        </p:spPr>
        <p:txBody>
          <a:bodyPr anchorCtr="0" anchor="ctr"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3500" u="none" cap="none" strike="noStrike">
                <a:solidFill>
                  <a:srgbClr val="3F3F3F"/>
                </a:solidFill>
                <a:latin typeface="Calibri"/>
                <a:ea typeface="Calibri"/>
                <a:cs typeface="Calibri"/>
                <a:sym typeface="Calibri"/>
              </a:rPr>
              <a:t>Results</a:t>
            </a:r>
          </a:p>
        </p:txBody>
      </p:sp>
      <p:pic>
        <p:nvPicPr>
          <p:cNvPr id="194" name="Shape 194"/>
          <p:cNvPicPr preferRelativeResize="0"/>
          <p:nvPr/>
        </p:nvPicPr>
        <p:blipFill>
          <a:blip r:embed="rId3">
            <a:alphaModFix/>
          </a:blip>
          <a:stretch>
            <a:fillRect/>
          </a:stretch>
        </p:blipFill>
        <p:spPr>
          <a:xfrm>
            <a:off x="3029725" y="933800"/>
            <a:ext cx="6102350" cy="38774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2" type="sldNum"/>
          </p:nvPr>
        </p:nvSpPr>
        <p:spPr>
          <a:xfrm>
            <a:off x="9900457" y="6459785"/>
            <a:ext cx="1311900" cy="365100"/>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sz="1600"/>
              <a:t>‹#›</a:t>
            </a:fld>
          </a:p>
        </p:txBody>
      </p:sp>
      <p:sp>
        <p:nvSpPr>
          <p:cNvPr id="201" name="Shape 201"/>
          <p:cNvSpPr txBox="1"/>
          <p:nvPr/>
        </p:nvSpPr>
        <p:spPr>
          <a:xfrm>
            <a:off x="99800" y="5453350"/>
            <a:ext cx="11962200" cy="740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US" sz="2000">
                <a:solidFill>
                  <a:schemeClr val="dk1"/>
                </a:solidFill>
                <a:latin typeface="Calibri"/>
                <a:ea typeface="Calibri"/>
                <a:cs typeface="Calibri"/>
                <a:sym typeface="Calibri"/>
              </a:rPr>
              <a:t>Graph </a:t>
            </a:r>
            <a:r>
              <a:rPr b="1" lang="en-US" sz="2000">
                <a:solidFill>
                  <a:schemeClr val="dk1"/>
                </a:solidFill>
                <a:latin typeface="Calibri"/>
                <a:ea typeface="Calibri"/>
                <a:cs typeface="Calibri"/>
                <a:sym typeface="Calibri"/>
              </a:rPr>
              <a:t>3</a:t>
            </a:r>
            <a:r>
              <a:rPr lang="en-US" sz="2000">
                <a:solidFill>
                  <a:schemeClr val="dk1"/>
                </a:solidFill>
                <a:latin typeface="Calibri"/>
                <a:ea typeface="Calibri"/>
                <a:cs typeface="Calibri"/>
                <a:sym typeface="Calibri"/>
              </a:rPr>
              <a:t>: Latency was higher than we were expecting. If we continued on with this project, this would be a primary point of investigation.</a:t>
            </a:r>
          </a:p>
          <a:p>
            <a:pPr lvl="0" rtl="0">
              <a:spcBef>
                <a:spcPts val="0"/>
              </a:spcBef>
              <a:buNone/>
            </a:pPr>
            <a:r>
              <a:t/>
            </a:r>
            <a:endParaRPr sz="2000">
              <a:latin typeface="Calibri"/>
              <a:ea typeface="Calibri"/>
              <a:cs typeface="Calibri"/>
              <a:sym typeface="Calibri"/>
            </a:endParaRPr>
          </a:p>
        </p:txBody>
      </p:sp>
      <p:sp>
        <p:nvSpPr>
          <p:cNvPr id="202" name="Shape 202"/>
          <p:cNvSpPr txBox="1"/>
          <p:nvPr>
            <p:ph idx="4294967295" type="title"/>
          </p:nvPr>
        </p:nvSpPr>
        <p:spPr>
          <a:xfrm>
            <a:off x="1097275" y="58001"/>
            <a:ext cx="10058400" cy="538500"/>
          </a:xfrm>
          <a:prstGeom prst="rect">
            <a:avLst/>
          </a:prstGeom>
          <a:noFill/>
          <a:ln>
            <a:noFill/>
          </a:ln>
        </p:spPr>
        <p:txBody>
          <a:bodyPr anchorCtr="0" anchor="ctr" bIns="45700" lIns="91425" rIns="91425" tIns="45700">
            <a:noAutofit/>
          </a:bodyPr>
          <a:lstStyle/>
          <a:p>
            <a:pPr indent="0" lvl="0" marL="0" marR="0" rtl="0" algn="ctr">
              <a:lnSpc>
                <a:spcPct val="85000"/>
              </a:lnSpc>
              <a:spcBef>
                <a:spcPts val="0"/>
              </a:spcBef>
              <a:buClr>
                <a:srgbClr val="3F3F3F"/>
              </a:buClr>
              <a:buSzPct val="25000"/>
              <a:buFont typeface="Calibri"/>
              <a:buNone/>
            </a:pPr>
            <a:r>
              <a:rPr b="0" i="0" lang="en-US" sz="3500" u="none" cap="none" strike="noStrike">
                <a:solidFill>
                  <a:srgbClr val="3F3F3F"/>
                </a:solidFill>
                <a:latin typeface="Calibri"/>
                <a:ea typeface="Calibri"/>
                <a:cs typeface="Calibri"/>
                <a:sym typeface="Calibri"/>
              </a:rPr>
              <a:t>Results</a:t>
            </a:r>
          </a:p>
        </p:txBody>
      </p:sp>
      <p:pic>
        <p:nvPicPr>
          <p:cNvPr id="203" name="Shape 203"/>
          <p:cNvPicPr preferRelativeResize="0"/>
          <p:nvPr/>
        </p:nvPicPr>
        <p:blipFill>
          <a:blip r:embed="rId3">
            <a:alphaModFix/>
          </a:blip>
          <a:stretch>
            <a:fillRect/>
          </a:stretch>
        </p:blipFill>
        <p:spPr>
          <a:xfrm>
            <a:off x="2852737" y="1076325"/>
            <a:ext cx="6486525" cy="37909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Retrospect">
  <a:themeElements>
    <a:clrScheme name="Oracle">
      <a:dk1>
        <a:srgbClr val="000000"/>
      </a:dk1>
      <a:lt1>
        <a:srgbClr val="FFFFFF"/>
      </a:lt1>
      <a:dk2>
        <a:srgbClr val="696464"/>
      </a:dk2>
      <a:lt2>
        <a:srgbClr val="E9E5DC"/>
      </a:lt2>
      <a:accent1>
        <a:srgbClr val="FF0000"/>
      </a:accent1>
      <a:accent2>
        <a:srgbClr val="800000"/>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