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83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4" r:id="rId12"/>
    <p:sldId id="275" r:id="rId13"/>
    <p:sldId id="276" r:id="rId14"/>
    <p:sldId id="280" r:id="rId15"/>
    <p:sldId id="282" r:id="rId16"/>
    <p:sldId id="281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7BA3E7-2BDC-462A-BE5C-970A8BB4DAC9}">
  <a:tblStyle styleId="{AF7BA3E7-2BDC-462A-BE5C-970A8BB4DAC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Alice</a:t>
            </a: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Remember to mention that nbdX is a pre-specification version of NVMe over Fabrics.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RoCE is the transport and the network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Converged Ethernet = link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Cards = physical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“40G QSFP+ Interface” instead of “Infiniband QSFP+ Interface”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the new presentation: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nbdX on 1 slide with the other technologies on another (What is nbdX? Why nbdX?)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HPE presentation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Focus on nbdX and Accelio, since everyone on Sam’s team will alrady know what the other stuff is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097279" y="685800"/>
            <a:ext cx="100583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June 3,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1100050" y="4824525"/>
            <a:ext cx="354815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2315" y="3763244"/>
            <a:ext cx="3013623" cy="4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762837" y="4495800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 sz="15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hape 372"/>
          <p:cNvSpPr txBox="1"/>
          <p:nvPr/>
        </p:nvSpPr>
        <p:spPr>
          <a:xfrm>
            <a:off x="1791300" y="5753125"/>
            <a:ext cx="83883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was able to yield &gt;250,000 4K Read IOPS on 32, 64, and 128 IO depths.</a:t>
            </a:r>
          </a:p>
        </p:txBody>
      </p:sp>
      <p:pic>
        <p:nvPicPr>
          <p:cNvPr id="8" name="Shape 3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25" y="304625"/>
            <a:ext cx="9260125" cy="53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11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Shape 3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4" cy="5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81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the tested block sizes and IO depths, nbdX performed within the expected latency range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hape 388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Overall CPU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utilization 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the tested block sizes and IO depths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" name="Shape 3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500"/>
          </a:p>
        </p:txBody>
      </p:sp>
      <p:sp>
        <p:nvSpPr>
          <p:cNvPr id="6" name="Shape 396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4K blocks versus IO Depth</a:t>
            </a:r>
          </a:p>
        </p:txBody>
      </p:sp>
      <p:pic>
        <p:nvPicPr>
          <p:cNvPr id="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7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algn="r" defTabSz="457200">
              <a:buClr>
                <a:srgbClr val="000000"/>
              </a:buClr>
              <a:buSzPct val="25000"/>
              <a:defRPr/>
            </a:pPr>
            <a:fld id="{00000000-1234-1234-1234-123412341234}" type="slidenum">
              <a:rPr lang="en-US" sz="1500" smtClean="0">
                <a:solidFill>
                  <a:srgbClr val="FFFFFF"/>
                </a:solidFill>
              </a:rPr>
              <a:pPr algn="r" defTabSz="457200">
                <a:buClr>
                  <a:srgbClr val="000000"/>
                </a:buClr>
                <a:buSzPct val="25000"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404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64K blocks versus IO Depth</a:t>
            </a:r>
          </a:p>
        </p:txBody>
      </p:sp>
      <p:pic>
        <p:nvPicPr>
          <p:cNvPr id="7" name="Shape 4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10" name="Shape 412"/>
          <p:cNvSpPr txBox="1">
            <a:spLocks/>
          </p:cNvSpPr>
          <p:nvPr/>
        </p:nvSpPr>
        <p:spPr>
          <a:xfrm>
            <a:off x="1097275" y="19328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NVMe Attached Storage Compared to nbdX Remote Ramdisk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Shape 413"/>
          <p:cNvGraphicFramePr/>
          <p:nvPr/>
        </p:nvGraphicFramePr>
        <p:xfrm>
          <a:off x="1464725" y="2677760"/>
          <a:ext cx="7261575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0525"/>
                <a:gridCol w="2420525"/>
                <a:gridCol w="2420525"/>
              </a:tblGrid>
              <a:tr h="63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NVMe Locally Attached Drives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nbdX (NVMe over Fabrics) Ramdisk</a:t>
                      </a:r>
                    </a:p>
                  </a:txBody>
                  <a:tcPr marL="91425" marR="91425" marT="91425" marB="91425"/>
                </a:tc>
              </a:tr>
              <a:tr h="416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Bandwidth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~8.0 Gb/s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~36 Gb/s</a:t>
                      </a:r>
                    </a:p>
                  </a:txBody>
                  <a:tcPr marL="91425" marR="91425" marT="91425" marB="91425"/>
                </a:tc>
              </a:tr>
              <a:tr h="41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~100,000 4K 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&gt;250,000 4K IOPS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" name="Shape 41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500" dirty="0"/>
          </a:p>
        </p:txBody>
      </p:sp>
      <p:sp>
        <p:nvSpPr>
          <p:cNvPr id="14" name="Shape 415"/>
          <p:cNvSpPr txBox="1"/>
          <p:nvPr/>
        </p:nvSpPr>
        <p:spPr>
          <a:xfrm>
            <a:off x="1277725" y="4442625"/>
            <a:ext cx="8425200" cy="13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Latency within expected range of NVMe over Fabrics spec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IOPS exceed current NVMe attached drive capabilities</a:t>
            </a:r>
          </a:p>
        </p:txBody>
      </p:sp>
    </p:spTree>
    <p:extLst>
      <p:ext uri="{BB962C8B-B14F-4D97-AF65-F5344CB8AC3E}">
        <p14:creationId xmlns="" xmlns:p14="http://schemas.microsoft.com/office/powerpoint/2010/main" val="32129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2" name="Shape 422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 over Fabrics is a viable solution for network attached storage arrays with NVMe drives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4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Packard </a:t>
            </a:r>
            <a:r>
              <a:rPr lang="en-US" dirty="0"/>
              <a:t>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17</a:t>
            </a:r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xfrm>
            <a:off x="9906000" y="6477000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500" dirty="0"/>
          </a:p>
        </p:txBody>
      </p:sp>
      <p:sp>
        <p:nvSpPr>
          <p:cNvPr id="246" name="Shape 246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SCSI Drive</a:t>
            </a:r>
          </a:p>
        </p:txBody>
      </p:sp>
      <p:sp>
        <p:nvSpPr>
          <p:cNvPr id="212" name="Shape 212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4" name="Shape 214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5" name="Shape 215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17" name="Shape 217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19" name="Shape 219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" name="Shape 221"/>
          <p:cNvCxnSpPr>
            <a:stCxn id="217" idx="3"/>
            <a:endCxn id="211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9" idx="3"/>
            <a:endCxn id="212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20" idx="3"/>
            <a:endCxn id="213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7" idx="3"/>
            <a:endCxn id="213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9" idx="3"/>
            <a:endCxn id="214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20" idx="3"/>
            <a:endCxn id="215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0" idx="3"/>
            <a:endCxn id="212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314425" y="2242550"/>
            <a:ext cx="43512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  Storage Area Network (SAN)</a:t>
            </a:r>
          </a:p>
        </p:txBody>
      </p:sp>
      <p:sp>
        <p:nvSpPr>
          <p:cNvPr id="229" name="Shape 229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" name="Shape 235"/>
          <p:cNvCxnSpPr>
            <a:stCxn id="217" idx="3"/>
            <a:endCxn id="215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19" idx="3"/>
            <a:endCxn id="215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20" idx="3"/>
            <a:endCxn id="211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19" idx="3"/>
            <a:endCxn id="211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endCxn id="214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Current Data Center Technology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42" name="Shape 242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43" name="Shape 243"/>
          <p:cNvCxnSpPr>
            <a:stCxn id="242" idx="0"/>
            <a:endCxn id="217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42" idx="0"/>
            <a:endCxn id="219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>
            <a:stCxn id="242" idx="0"/>
            <a:endCxn id="220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FFFFFF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55" name="Shape 255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8" name="Shape 258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9" name="Shape 259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0" name="Shape 260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62" name="Shape 262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64" name="Shape 264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>
            <a:stCxn id="262" idx="3"/>
            <a:endCxn id="256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64" idx="3"/>
            <a:endCxn id="257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65" idx="3"/>
            <a:endCxn id="258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>
            <a:stCxn id="262" idx="3"/>
            <a:endCxn id="258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>
            <a:stCxn id="264" idx="3"/>
            <a:endCxn id="259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>
            <a:stCxn id="265" idx="3"/>
            <a:endCxn id="260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65" idx="3"/>
            <a:endCxn id="257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4585950" y="2258350"/>
            <a:ext cx="3746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NVMe over Fabrics Protocol</a:t>
            </a:r>
          </a:p>
        </p:txBody>
      </p:sp>
      <p:sp>
        <p:nvSpPr>
          <p:cNvPr id="274" name="Shape 274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0" name="Shape 280"/>
          <p:cNvCxnSpPr>
            <a:stCxn id="262" idx="3"/>
            <a:endCxn id="260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64" idx="3"/>
            <a:endCxn id="260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65" idx="3"/>
            <a:endCxn id="256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4" idx="3"/>
            <a:endCxn id="256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endCxn id="259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/>
              <a:t>Goal: 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nbdX (Pre-Spec NVMe over Fabrics)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87" name="Shape 287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88" name="Shape 288"/>
          <p:cNvCxnSpPr>
            <a:stCxn id="287" idx="0"/>
            <a:endCxn id="262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>
            <a:stCxn id="287" idx="0"/>
            <a:endCxn id="264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>
            <a:stCxn id="287" idx="0"/>
            <a:endCxn id="265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2" name="Shape 292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Project Goals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143000" y="2020175"/>
            <a:ext cx="99822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Font typeface="Noto Sans Symbols"/>
              <a:buChar char="▪"/>
            </a:pPr>
            <a:r>
              <a:rPr lang="en-US" sz="2400" dirty="0" smtClean="0"/>
              <a:t>  Assemble </a:t>
            </a:r>
            <a:r>
              <a:rPr lang="en-US" sz="2400" dirty="0"/>
              <a:t>protocol stack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143000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50950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150950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43000" y="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</a:pP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Protocol Stack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904675" y="8073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Network block device over Accelio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Presented as a regular storage block device on the local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Pre-specification version of NVMe over Fabrics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04675" y="19934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Library for high-performance asynchronous IO using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Zero-copy data delivery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Designed for multi-core CPUs and multi-threaded applications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918950" y="3179500"/>
            <a:ext cx="6293400" cy="6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Remote Direct Memory Access (RDMA) is capable of allowing server to server data movement management with minimal CPU involvement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18950" y="4053650"/>
            <a:ext cx="6293400" cy="112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a lossless connection on top of the Ethernet protocol by implementing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Data center bridging enhancements (DCB) to the Ethernet standard.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Bridges, converges, and controls the flow of multiple classes of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traffic over an Ethernet network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33200" y="5356025"/>
            <a:ext cx="6293400" cy="8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Hardware support for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Interconnect system for the I/O ports that supports 40Gb/s Ethernet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Mellanox OFED driver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572375" y="1279950"/>
            <a:ext cx="133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3656975" y="2345425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3656975" y="34290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3656975" y="44984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/>
          <p:nvPr/>
        </p:nvCxnSpPr>
        <p:spPr>
          <a:xfrm>
            <a:off x="3656975" y="556085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50" y="1047750"/>
            <a:ext cx="3390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dirty="0"/>
              <a:t>What is </a:t>
            </a:r>
            <a:r>
              <a:rPr lang="en-US" dirty="0" err="1"/>
              <a:t>nbdX</a:t>
            </a:r>
            <a:r>
              <a:rPr lang="en-US" dirty="0"/>
              <a:t>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nbdX</a:t>
            </a:r>
            <a:endParaRPr lang="en-US" sz="2200" b="1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Network </a:t>
            </a:r>
            <a:r>
              <a:rPr lang="en-US" sz="2000" dirty="0" smtClean="0"/>
              <a:t>block</a:t>
            </a:r>
            <a:r>
              <a:rPr lang="en-US" sz="2000" dirty="0" smtClean="0"/>
              <a:t> </a:t>
            </a:r>
            <a:r>
              <a:rPr lang="en-US" sz="2000" dirty="0"/>
              <a:t>device over </a:t>
            </a:r>
            <a:r>
              <a:rPr lang="en-US" sz="2000" dirty="0" err="1"/>
              <a:t>Accelio</a:t>
            </a:r>
            <a:endParaRPr lang="en-US" sz="2000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Pre-specification </a:t>
            </a:r>
            <a:r>
              <a:rPr lang="en-US" sz="2000" dirty="0"/>
              <a:t>release of </a:t>
            </a:r>
            <a:r>
              <a:rPr lang="en-US" sz="2000" dirty="0" err="1"/>
              <a:t>NVMe</a:t>
            </a:r>
            <a:r>
              <a:rPr lang="en-US" sz="2000" dirty="0"/>
              <a:t> Over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Built </a:t>
            </a:r>
            <a:r>
              <a:rPr lang="en-US" sz="2000" dirty="0"/>
              <a:t>to utilize high speed network fabrics through </a:t>
            </a:r>
            <a:r>
              <a:rPr lang="en-US" sz="2000" dirty="0" err="1"/>
              <a:t>Accelio</a:t>
            </a:r>
            <a:endParaRPr lang="en-US" sz="2000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>
                <a:solidFill>
                  <a:srgbClr val="434343"/>
                </a:solidFill>
              </a:rPr>
              <a:t>  Presents </a:t>
            </a:r>
            <a:r>
              <a:rPr lang="en-US" sz="2000" dirty="0">
                <a:solidFill>
                  <a:srgbClr val="434343"/>
                </a:solidFill>
              </a:rPr>
              <a:t>remote storage as locally attached storage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dirty="0" smtClean="0"/>
              <a:t>  </a:t>
            </a:r>
            <a:r>
              <a:rPr lang="en-US" sz="2000" dirty="0" smtClean="0"/>
              <a:t>Maximized </a:t>
            </a:r>
            <a:r>
              <a:rPr lang="en-US" sz="2000" dirty="0"/>
              <a:t>performance for remote attached </a:t>
            </a:r>
            <a:r>
              <a:rPr lang="en-US" sz="2000" dirty="0" err="1"/>
              <a:t>NVMe</a:t>
            </a:r>
            <a:r>
              <a:rPr lang="en-US" sz="2000" dirty="0"/>
              <a:t> storage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Minimized </a:t>
            </a:r>
            <a:r>
              <a:rPr lang="en-US" sz="2000" dirty="0"/>
              <a:t>CPU utilization of the host system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Accelio?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097279" y="1844100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Accelio</a:t>
            </a:r>
            <a:endParaRPr lang="en-US" sz="2200" b="1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Open </a:t>
            </a:r>
            <a:r>
              <a:rPr lang="en-US" sz="2000" dirty="0"/>
              <a:t>source, high-performance, acceleration library for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Built </a:t>
            </a:r>
            <a:r>
              <a:rPr lang="en-US" sz="2000" dirty="0"/>
              <a:t>to fully utilize high speed network fabrics and the protocols they support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Provides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Designed </a:t>
            </a:r>
            <a:r>
              <a:rPr lang="en-US" sz="2000" dirty="0"/>
              <a:t>for multi-core CPUs and multi-threaded applications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Supports </a:t>
            </a:r>
            <a:r>
              <a:rPr lang="en-US" sz="2000" dirty="0"/>
              <a:t>multiple network transport layers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High </a:t>
            </a:r>
            <a:r>
              <a:rPr lang="en-US" sz="2000" dirty="0"/>
              <a:t>throughput and low CPU utilization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8</a:t>
            </a:r>
            <a:endParaRPr lang="en-US" sz="15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137121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9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hape 363"/>
          <p:cNvSpPr txBox="1"/>
          <p:nvPr/>
        </p:nvSpPr>
        <p:spPr>
          <a:xfrm>
            <a:off x="38700" y="5780150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 large block sizes, nbdX performed close to our maximum measured link speed (37 Gb/s) </a:t>
            </a:r>
          </a:p>
        </p:txBody>
      </p:sp>
      <p:pic>
        <p:nvPicPr>
          <p:cNvPr id="5" name="Shape 3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6775" y="4141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260543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682</Words>
  <PresentationFormat>Custom</PresentationFormat>
  <Paragraphs>150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Retrospect</vt:lpstr>
      <vt:lpstr>Retrospect</vt:lpstr>
      <vt:lpstr>1_Retrospect</vt:lpstr>
      <vt:lpstr>NVMe Over Fabrics   Senior Design Project  June 3, 2016</vt:lpstr>
      <vt:lpstr>Problem Statement</vt:lpstr>
      <vt:lpstr>Problem Statement</vt:lpstr>
      <vt:lpstr>Project Goals</vt:lpstr>
      <vt:lpstr>Slide 5</vt:lpstr>
      <vt:lpstr>What is nbdX?</vt:lpstr>
      <vt:lpstr>What is Accelio?</vt:lpstr>
      <vt:lpstr>Slide 8</vt:lpstr>
      <vt:lpstr>Slide 9</vt:lpstr>
      <vt:lpstr>Slide 10</vt:lpstr>
      <vt:lpstr>Slide 11</vt:lpstr>
      <vt:lpstr>Slide 12</vt:lpstr>
      <vt:lpstr>Slide 13</vt:lpstr>
      <vt:lpstr>Slide 14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Over Fabrics   Senior Design Project  June 3, 2016</dc:title>
  <dc:creator>Alice</dc:creator>
  <cp:lastModifiedBy>Alice</cp:lastModifiedBy>
  <cp:revision>11</cp:revision>
  <dcterms:modified xsi:type="dcterms:W3CDTF">2016-06-03T18:10:40Z</dcterms:modified>
</cp:coreProperties>
</file>