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-648" y="94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555384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62338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center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5"/>
          </p:nvPr>
        </p:nvSpPr>
        <p:spPr>
          <a:xfrm>
            <a:off x="11891965" y="715463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645574" marR="0" indent="-1645574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10000" b="1"/>
            </a:lvl1pPr>
            <a:lvl2pPr algn="ctr" rtl="0">
              <a:buNone/>
              <a:defRPr sz="10000" b="1"/>
            </a:lvl2pPr>
            <a:lvl3pPr algn="ctr" rtl="0">
              <a:buNone/>
              <a:defRPr sz="10000" b="1"/>
            </a:lvl3pPr>
            <a:lvl4pPr algn="ctr" rtl="0">
              <a:buNone/>
              <a:defRPr sz="10000" b="1"/>
            </a:lvl4pPr>
            <a:lvl5pPr algn="ctr" rtl="0">
              <a:buNone/>
              <a:defRPr sz="10000" b="1"/>
            </a:lvl5pPr>
            <a:lvl6pPr algn="ctr" rtl="0">
              <a:buNone/>
              <a:defRPr sz="10000" b="1"/>
            </a:lvl6pPr>
            <a:lvl7pPr algn="ctr" rtl="0">
              <a:buNone/>
              <a:defRPr sz="10000" b="1"/>
            </a:lvl7pPr>
            <a:lvl8pPr algn="ctr" rtl="0">
              <a:buNone/>
              <a:defRPr sz="10000" b="1"/>
            </a:lvl8pPr>
            <a:lvl9pPr algn="ctr">
              <a:buNone/>
              <a:defRPr sz="100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6000"/>
            </a:lvl1pPr>
            <a:lvl2pPr algn="ctr" rtl="0">
              <a:buNone/>
              <a:defRPr sz="6000"/>
            </a:lvl2pPr>
            <a:lvl3pPr algn="ctr" rtl="0">
              <a:buNone/>
              <a:defRPr sz="6000"/>
            </a:lvl3pPr>
            <a:lvl4pPr algn="ctr" rtl="0">
              <a:buNone/>
              <a:defRPr sz="6000"/>
            </a:lvl4pPr>
            <a:lvl5pPr algn="ctr" rtl="0">
              <a:buNone/>
              <a:defRPr sz="6000"/>
            </a:lvl5pPr>
            <a:lvl6pPr algn="ctr" rtl="0">
              <a:buNone/>
              <a:defRPr sz="6000"/>
            </a:lvl6pPr>
            <a:lvl7pPr algn="ctr" rtl="0">
              <a:buNone/>
              <a:defRPr sz="6000"/>
            </a:lvl7pPr>
            <a:lvl8pPr algn="ctr" rtl="0">
              <a:buNone/>
              <a:defRPr sz="6000"/>
            </a:lvl8pPr>
            <a:lvl9pPr algn="ctr"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48639" y="5836919"/>
            <a:ext cx="10698479" cy="26700479"/>
          </a:xfrm>
          <a:prstGeom prst="roundRect">
            <a:avLst>
              <a:gd name="adj" fmla="val 271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32644081" y="5836919"/>
            <a:ext cx="10698479" cy="26700479"/>
          </a:xfrm>
          <a:prstGeom prst="roundRect">
            <a:avLst>
              <a:gd name="adj" fmla="val 226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11887200" y="5836919"/>
            <a:ext cx="20116799" cy="26700479"/>
          </a:xfrm>
          <a:prstGeom prst="roundRect">
            <a:avLst>
              <a:gd name="adj" fmla="val 1298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0" y="0"/>
            <a:ext cx="43891199" cy="117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ahoma"/>
              <a:buNone/>
            </a:pPr>
            <a:r>
              <a:rPr lang="en-US" sz="5400" b="1" i="0" u="none" strike="noStrike" cap="none" baseline="0" dirty="0" smtClean="0">
                <a:solidFill>
                  <a:srgbClr val="00467F"/>
                </a:solidFill>
              </a:rPr>
              <a:t>Capstone </a:t>
            </a:r>
            <a:r>
              <a:rPr lang="en-US" sz="5400" b="1" i="0" u="none" strike="noStrike" cap="none" baseline="0" dirty="0">
                <a:solidFill>
                  <a:srgbClr val="00467F"/>
                </a:solidFill>
              </a:rPr>
              <a:t>Projec</a:t>
            </a:r>
            <a:r>
              <a:rPr lang="en-US" sz="5400" b="1" dirty="0">
                <a:solidFill>
                  <a:srgbClr val="00467F"/>
                </a:solidFill>
              </a:rPr>
              <a:t>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69793" y="1198004"/>
            <a:ext cx="9382392" cy="2617611"/>
            <a:chOff x="1110430" y="3219308"/>
            <a:chExt cx="9382392" cy="2617611"/>
          </a:xfrm>
        </p:grpSpPr>
        <p:pic>
          <p:nvPicPr>
            <p:cNvPr id="9" name="Shape 9"/>
            <p:cNvPicPr preferRelativeResize="0"/>
            <p:nvPr/>
          </p:nvPicPr>
          <p:blipFill rotWithShape="1">
            <a:blip r:embed="rId4"/>
            <a:srcRect t="62958"/>
            <a:stretch/>
          </p:blipFill>
          <p:spPr>
            <a:xfrm>
              <a:off x="3757114" y="3219308"/>
              <a:ext cx="5147849" cy="1270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1110430" y="4746018"/>
              <a:ext cx="9382392" cy="1090901"/>
              <a:chOff x="9820034" y="3494314"/>
              <a:chExt cx="9382392" cy="1090901"/>
            </a:xfrm>
          </p:grpSpPr>
          <p:pic>
            <p:nvPicPr>
              <p:cNvPr id="10" name="Shape 9"/>
              <p:cNvPicPr preferRelativeResize="0"/>
              <p:nvPr userDrawn="1"/>
            </p:nvPicPr>
            <p:blipFill rotWithShape="1">
              <a:blip r:embed="rId4"/>
              <a:srcRect b="76012"/>
              <a:stretch/>
            </p:blipFill>
            <p:spPr>
              <a:xfrm>
                <a:off x="9820034" y="3520747"/>
                <a:ext cx="5147849" cy="822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9"/>
              <p:cNvPicPr preferRelativeResize="0"/>
              <p:nvPr userDrawn="1"/>
            </p:nvPicPr>
            <p:blipFill rotWithShape="1">
              <a:blip r:embed="rId4"/>
              <a:srcRect t="26459" b="41731"/>
              <a:stretch/>
            </p:blipFill>
            <p:spPr>
              <a:xfrm>
                <a:off x="14054577" y="3494314"/>
                <a:ext cx="5147849" cy="109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3354" y="727309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algn="just"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3200" dirty="0" smtClean="0"/>
              <a:t>Sponsored by Hewlett-Packard Enterprise, the objectives of this project are to assemble and benchmark a functional protocol stack to provide high throughput transfers with low CPU utilization that could be ported to HP Enterprise’s 3Par storage systems. To benchmark the servers, we created a custom test suite that determined read, write, buffer size, and seek performance.</a:t>
            </a:r>
            <a:endParaRPr lang="en-US" sz="3200" dirty="0" smtClean="0"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83354" y="599293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Abstract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83354" y="13425814"/>
            <a:ext cx="10579946" cy="7733896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fontAlgn="base"/>
            <a:r>
              <a:rPr lang="en-US" sz="3200" dirty="0" err="1" smtClean="0"/>
              <a:t>Infiniband</a:t>
            </a:r>
            <a:r>
              <a:rPr lang="en-US" sz="3200" dirty="0" smtClean="0"/>
              <a:t> QSFP+ Interface</a:t>
            </a:r>
          </a:p>
          <a:p>
            <a:pPr lvl="1" fontAlgn="base"/>
            <a:r>
              <a:rPr lang="en-US" sz="3200" dirty="0" smtClean="0"/>
              <a:t>40gbit holy shit</a:t>
            </a:r>
          </a:p>
          <a:p>
            <a:pPr lvl="1" fontAlgn="base"/>
            <a:r>
              <a:rPr lang="en-US" sz="3200" dirty="0" smtClean="0"/>
              <a:t>Hardware support for RDMA I think!</a:t>
            </a:r>
          </a:p>
          <a:p>
            <a:pPr lvl="1" fontAlgn="base"/>
            <a:r>
              <a:rPr lang="en-US" sz="3200" dirty="0" smtClean="0"/>
              <a:t>Interconnect system for the I/O ports </a:t>
            </a:r>
          </a:p>
          <a:p>
            <a:pPr lvl="1" fontAlgn="base"/>
            <a:r>
              <a:rPr lang="en-US" sz="3200" dirty="0" smtClean="0"/>
              <a:t>Supports Ethernet, </a:t>
            </a:r>
            <a:r>
              <a:rPr lang="en-US" sz="3200" dirty="0" err="1" smtClean="0"/>
              <a:t>Fibre</a:t>
            </a:r>
            <a:r>
              <a:rPr lang="en-US" sz="3200" dirty="0" smtClean="0"/>
              <a:t> Channel, </a:t>
            </a:r>
            <a:r>
              <a:rPr lang="en-US" sz="3200" dirty="0" err="1" smtClean="0"/>
              <a:t>InfiniBand</a:t>
            </a:r>
            <a:r>
              <a:rPr lang="en-US" sz="3200" dirty="0" smtClean="0"/>
              <a:t>, and SONET/SDH standards </a:t>
            </a:r>
          </a:p>
          <a:p>
            <a:pPr lvl="1" fontAlgn="base"/>
            <a:r>
              <a:rPr lang="en-US" sz="3200" dirty="0" smtClean="0"/>
              <a:t>QSFP+ transceivers support Serial Attached SCSI, 40G Ethernet, 20G/40G </a:t>
            </a:r>
            <a:r>
              <a:rPr lang="en-US" sz="3200" dirty="0" err="1" smtClean="0"/>
              <a:t>Infiniband</a:t>
            </a:r>
            <a:r>
              <a:rPr lang="en-US" sz="3200" dirty="0" smtClean="0"/>
              <a:t>, and other standards.</a:t>
            </a:r>
          </a:p>
          <a:p>
            <a:pPr fontAlgn="base"/>
            <a:r>
              <a:rPr lang="en-US" sz="3200" dirty="0" smtClean="0"/>
              <a:t>Converged Ethernet</a:t>
            </a:r>
          </a:p>
          <a:p>
            <a:pPr lvl="1" fontAlgn="base"/>
            <a:r>
              <a:rPr lang="en-US" sz="3200" dirty="0" smtClean="0"/>
              <a:t>Lossless</a:t>
            </a:r>
          </a:p>
          <a:p>
            <a:pPr lvl="1" fontAlgn="base"/>
            <a:r>
              <a:rPr lang="en-US" sz="3200" dirty="0" err="1" smtClean="0"/>
              <a:t>Bridgey</a:t>
            </a:r>
            <a:endParaRPr lang="en-US" sz="3200" dirty="0" smtClean="0"/>
          </a:p>
          <a:p>
            <a:pPr lvl="1" fontAlgn="base"/>
            <a:r>
              <a:rPr lang="en-US" sz="3200" dirty="0" err="1" smtClean="0"/>
              <a:t>Convergey</a:t>
            </a:r>
            <a:endParaRPr lang="en-US" sz="3200" dirty="0" smtClean="0"/>
          </a:p>
          <a:p>
            <a:pPr lvl="1" fontAlgn="base"/>
            <a:r>
              <a:rPr lang="en-US" sz="3200" dirty="0" smtClean="0"/>
              <a:t>Flow </a:t>
            </a:r>
            <a:r>
              <a:rPr lang="en-US" sz="3200" dirty="0" err="1" smtClean="0"/>
              <a:t>controlly</a:t>
            </a:r>
            <a:endParaRPr lang="en-US" sz="3200" dirty="0" smtClean="0"/>
          </a:p>
          <a:p>
            <a:pPr fontAlgn="base"/>
            <a:r>
              <a:rPr lang="en-US" sz="3200" dirty="0" err="1" smtClean="0"/>
              <a:t>RoCE</a:t>
            </a:r>
            <a:r>
              <a:rPr lang="en-US" sz="3200" dirty="0" smtClean="0"/>
              <a:t> v2 (RDMA over Converged Ethernet)</a:t>
            </a:r>
          </a:p>
          <a:p>
            <a:pPr lvl="1" fontAlgn="base"/>
            <a:r>
              <a:rPr lang="en-US" sz="3200" dirty="0" smtClean="0"/>
              <a:t>RDMA is Remote Direct Memory Access that is capable of allowing server to server data movement management without any CPU involvement</a:t>
            </a:r>
          </a:p>
          <a:p>
            <a:pPr fontAlgn="base"/>
            <a:r>
              <a:rPr lang="en-US" sz="3200" dirty="0" err="1" smtClean="0"/>
              <a:t>Accelio</a:t>
            </a:r>
            <a:endParaRPr lang="en-US" sz="3200" dirty="0" smtClean="0"/>
          </a:p>
          <a:p>
            <a:pPr lvl="1" fontAlgn="base"/>
            <a:r>
              <a:rPr lang="en-US" sz="3200" dirty="0" err="1" smtClean="0"/>
              <a:t>Accelio</a:t>
            </a:r>
            <a:r>
              <a:rPr lang="en-US" sz="3200" dirty="0" smtClean="0"/>
              <a:t> is a library for high-performance asynchronous IO using RDMA</a:t>
            </a:r>
          </a:p>
          <a:p>
            <a:pPr lvl="1" fontAlgn="base"/>
            <a:r>
              <a:rPr lang="en-US" sz="3200" dirty="0" smtClean="0"/>
              <a:t>Zero-copy data delivery</a:t>
            </a:r>
          </a:p>
          <a:p>
            <a:pPr lvl="1" fontAlgn="base"/>
            <a:r>
              <a:rPr lang="en-US" sz="3200" dirty="0" smtClean="0"/>
              <a:t>Designed for multi-core CPUs and multi-threaded applications</a:t>
            </a:r>
          </a:p>
          <a:p>
            <a:pPr fontAlgn="base"/>
            <a:r>
              <a:rPr lang="en-US" sz="3200" dirty="0" err="1" smtClean="0"/>
              <a:t>nbdX</a:t>
            </a:r>
            <a:endParaRPr lang="en-US" sz="3200" dirty="0" smtClean="0"/>
          </a:p>
          <a:p>
            <a:pPr lvl="1" fontAlgn="base"/>
            <a:r>
              <a:rPr lang="en-US" sz="3200" dirty="0" smtClean="0"/>
              <a:t>A network block device over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framework that utilizes the RDMA protocol</a:t>
            </a:r>
          </a:p>
          <a:p>
            <a:pPr lvl="1" fontAlgn="base"/>
            <a:r>
              <a:rPr lang="en-US" sz="3200" dirty="0" smtClean="0"/>
              <a:t>Presented as a regular storage block device on the local system</a:t>
            </a:r>
          </a:p>
          <a:p>
            <a:pPr lvl="1" fontAlgn="base"/>
            <a:r>
              <a:rPr lang="en-US" sz="3200" dirty="0" smtClean="0"/>
              <a:t>Provides fast IO to remote devices through its use of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acceleration facilities and multi-queue implementation in the block layer</a:t>
            </a:r>
            <a:endParaRPr lang="en-US" sz="3200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583355" y="1209367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Functional Protocol Stack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5"/>
          </p:nvPr>
        </p:nvSpPr>
        <p:spPr>
          <a:xfrm>
            <a:off x="11891965" y="7295311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3100" dirty="0" smtClean="0">
                <a:solidFill>
                  <a:schemeClr val="dk1"/>
                </a:solidFill>
              </a:rPr>
              <a:t>[Work in progress]</a:t>
            </a: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3100" dirty="0" smtClean="0">
                <a:solidFill>
                  <a:schemeClr val="dk1"/>
                </a:solidFill>
              </a:rPr>
              <a:t>[Insert graphs and pictures of results here]</a:t>
            </a:r>
            <a:endParaRPr lang="en-US" sz="3100" dirty="0">
              <a:solidFill>
                <a:schemeClr val="dk1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6"/>
          </p:nvPr>
        </p:nvSpPr>
        <p:spPr>
          <a:xfrm>
            <a:off x="11891965" y="6015151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Results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7"/>
          </p:nvPr>
        </p:nvSpPr>
        <p:spPr>
          <a:xfrm>
            <a:off x="11891965" y="2940147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100" dirty="0" smtClean="0"/>
              <a:t>We would like to thank:</a:t>
            </a:r>
          </a:p>
          <a:p>
            <a:pPr fontAlgn="base"/>
            <a:r>
              <a:rPr lang="en-US" sz="3100" dirty="0" smtClean="0"/>
              <a:t>Samuel </a:t>
            </a:r>
            <a:r>
              <a:rPr lang="en-US" sz="3100" dirty="0" err="1" smtClean="0"/>
              <a:t>Fineberg</a:t>
            </a:r>
            <a:r>
              <a:rPr lang="en-US" sz="3100" dirty="0" smtClean="0"/>
              <a:t>, Distinguished Technologist, Hewlett Packard Enterprise</a:t>
            </a:r>
          </a:p>
          <a:p>
            <a:pPr fontAlgn="base"/>
            <a:r>
              <a:rPr lang="en-US" sz="3100" dirty="0" smtClean="0"/>
              <a:t>Linda Werner, Faculty Advisor, UCSC</a:t>
            </a:r>
          </a:p>
          <a:p>
            <a:pPr fontAlgn="base"/>
            <a:r>
              <a:rPr lang="en-US" sz="3100" dirty="0" smtClean="0"/>
              <a:t>Daniel </a:t>
            </a:r>
            <a:r>
              <a:rPr lang="en-US" sz="3100" dirty="0" err="1" smtClean="0"/>
              <a:t>Fava</a:t>
            </a:r>
            <a:r>
              <a:rPr lang="en-US" sz="3100" dirty="0" smtClean="0"/>
              <a:t>, Teaching Assistant, UCSC</a:t>
            </a:r>
          </a:p>
          <a:p>
            <a:pPr fontAlgn="base"/>
            <a:r>
              <a:rPr lang="en-US" sz="3100" dirty="0" smtClean="0"/>
              <a:t>HPE for the hardware and support provided</a:t>
            </a:r>
            <a:endParaRPr lang="en-US" sz="3100"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8"/>
          </p:nvPr>
        </p:nvSpPr>
        <p:spPr>
          <a:xfrm>
            <a:off x="11891965" y="2812131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>
                <a:solidFill>
                  <a:schemeClr val="dk1"/>
                </a:solidFill>
              </a:rPr>
              <a:t>Acknowledgments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9"/>
          </p:nvPr>
        </p:nvSpPr>
        <p:spPr>
          <a:xfrm>
            <a:off x="32689800" y="601515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Testing Methodology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3"/>
          </p:nvPr>
        </p:nvSpPr>
        <p:spPr>
          <a:xfrm>
            <a:off x="32689800" y="729531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Test suite</a:t>
            </a:r>
            <a:r>
              <a:rPr lang="en-US" sz="3200" dirty="0" smtClean="0"/>
              <a:t>:</a:t>
            </a:r>
          </a:p>
          <a:p>
            <a:pPr fontAlgn="base"/>
            <a:r>
              <a:rPr lang="en-US" sz="3200" dirty="0" smtClean="0"/>
              <a:t>FIO and the </a:t>
            </a:r>
            <a:r>
              <a:rPr lang="en-US" sz="3200" dirty="0" err="1" smtClean="0"/>
              <a:t>ib_send</a:t>
            </a:r>
            <a:r>
              <a:rPr lang="en-US" sz="3200" dirty="0" smtClean="0"/>
              <a:t>_* family of commands run by Python benchmarking framework</a:t>
            </a:r>
          </a:p>
          <a:p>
            <a:pPr fontAlgn="base"/>
            <a:r>
              <a:rPr lang="en-US" sz="3200" dirty="0" smtClean="0"/>
              <a:t>Data results were automatically parsed and outputted to CSV files, allowing for easy graph creation.</a:t>
            </a:r>
          </a:p>
          <a:p>
            <a:pPr fontAlgn="base"/>
            <a:r>
              <a:rPr lang="en-US" sz="3200" dirty="0" smtClean="0"/>
              <a:t>FIO was used to test </a:t>
            </a:r>
            <a:r>
              <a:rPr lang="en-US" sz="3200" dirty="0" err="1" smtClean="0"/>
              <a:t>nbdX</a:t>
            </a:r>
            <a:r>
              <a:rPr lang="en-US" sz="3200" dirty="0" smtClean="0"/>
              <a:t> and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sequential and random read/write speeds, collected in the form of IOPS, bandwidth, and transfer latency.</a:t>
            </a:r>
          </a:p>
          <a:p>
            <a:pPr fontAlgn="base"/>
            <a:r>
              <a:rPr lang="en-US" sz="3200" dirty="0" smtClean="0"/>
              <a:t>A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was used on the server to emulate a fast storage device because we did not have access to a suitable </a:t>
            </a:r>
            <a:r>
              <a:rPr lang="en-US" sz="3200" dirty="0" err="1" smtClean="0"/>
              <a:t>NVMe</a:t>
            </a:r>
            <a:r>
              <a:rPr lang="en-US" sz="3200" dirty="0" smtClean="0"/>
              <a:t> SSD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Data </a:t>
            </a:r>
            <a:r>
              <a:rPr lang="en-US" sz="3200" b="1" dirty="0" smtClean="0"/>
              <a:t>gathered:</a:t>
            </a:r>
            <a:endParaRPr lang="en-US" sz="3200" dirty="0" smtClean="0"/>
          </a:p>
          <a:p>
            <a:pPr fontAlgn="base"/>
            <a:r>
              <a:rPr lang="en-US" sz="3200" dirty="0" smtClean="0"/>
              <a:t>Bandwidth/Latency of </a:t>
            </a:r>
            <a:r>
              <a:rPr lang="en-US" sz="3200" dirty="0" err="1" smtClean="0"/>
              <a:t>RoCE</a:t>
            </a:r>
            <a:r>
              <a:rPr lang="en-US" sz="3200" dirty="0" smtClean="0"/>
              <a:t> connection</a:t>
            </a:r>
          </a:p>
          <a:p>
            <a:pPr fontAlgn="base"/>
            <a:r>
              <a:rPr lang="en-US" sz="3200" dirty="0" smtClean="0"/>
              <a:t>Bandwidth/Latency/IOPS of </a:t>
            </a:r>
            <a:r>
              <a:rPr lang="en-US" sz="3200" dirty="0" err="1" smtClean="0"/>
              <a:t>nbdX</a:t>
            </a:r>
            <a:r>
              <a:rPr lang="en-US" sz="3200" dirty="0" smtClean="0"/>
              <a:t> device and local </a:t>
            </a:r>
            <a:r>
              <a:rPr lang="en-US" sz="3200" dirty="0" err="1" smtClean="0"/>
              <a:t>ramdisk</a:t>
            </a:r>
            <a:endParaRPr lang="en-US" sz="3200"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4"/>
          </p:nvPr>
        </p:nvSpPr>
        <p:spPr>
          <a:xfrm>
            <a:off x="32689800" y="16092010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Technologies/</a:t>
            </a:r>
            <a:br>
              <a:rPr lang="en-US" sz="6600" b="1" dirty="0" smtClean="0">
                <a:solidFill>
                  <a:schemeClr val="dk1"/>
                </a:solidFill>
              </a:rPr>
            </a:br>
            <a:r>
              <a:rPr lang="en-US" sz="6600" b="1" dirty="0" smtClean="0">
                <a:solidFill>
                  <a:schemeClr val="dk1"/>
                </a:solidFill>
              </a:rPr>
              <a:t>Methodologies Used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5"/>
          </p:nvPr>
        </p:nvSpPr>
        <p:spPr>
          <a:xfrm>
            <a:off x="32689800" y="17709474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fontAlgn="base"/>
            <a:r>
              <a:rPr lang="en-US" sz="3100" dirty="0" smtClean="0"/>
              <a:t>Software</a:t>
            </a:r>
          </a:p>
          <a:p>
            <a:pPr lvl="1" fontAlgn="base"/>
            <a:r>
              <a:rPr lang="en-US" sz="3100" b="1" dirty="0" smtClean="0"/>
              <a:t>Languages</a:t>
            </a:r>
          </a:p>
          <a:p>
            <a:pPr lvl="2" fontAlgn="base"/>
            <a:r>
              <a:rPr lang="en-US" sz="3100" b="1" dirty="0" smtClean="0"/>
              <a:t>C</a:t>
            </a:r>
            <a:r>
              <a:rPr lang="en-US" sz="3100" dirty="0" smtClean="0"/>
              <a:t> (I/O file creation program)</a:t>
            </a:r>
          </a:p>
          <a:p>
            <a:pPr lvl="2" fontAlgn="base"/>
            <a:r>
              <a:rPr lang="en-US" sz="3100" b="1" dirty="0" smtClean="0"/>
              <a:t>Python</a:t>
            </a:r>
            <a:r>
              <a:rPr lang="en-US" sz="3100" dirty="0" smtClean="0"/>
              <a:t> (Benchmarking framework)</a:t>
            </a:r>
          </a:p>
          <a:p>
            <a:pPr lvl="1" fontAlgn="base"/>
            <a:r>
              <a:rPr lang="en-US" sz="3100" b="1" dirty="0" err="1" smtClean="0"/>
              <a:t>CentOS</a:t>
            </a:r>
            <a:r>
              <a:rPr lang="en-US" sz="3100" b="1" dirty="0" smtClean="0"/>
              <a:t> 7.2</a:t>
            </a:r>
            <a:endParaRPr lang="en-US" sz="3100" dirty="0" smtClean="0"/>
          </a:p>
          <a:p>
            <a:pPr lvl="1" fontAlgn="base"/>
            <a:r>
              <a:rPr lang="en-US" sz="3100" b="1" dirty="0" err="1" smtClean="0"/>
              <a:t>Accelio</a:t>
            </a:r>
            <a:r>
              <a:rPr lang="en-US" sz="3100" b="1" dirty="0" smtClean="0"/>
              <a:t> and </a:t>
            </a:r>
            <a:r>
              <a:rPr lang="en-US" sz="3100" b="1" dirty="0" err="1" smtClean="0"/>
              <a:t>nbdX</a:t>
            </a:r>
            <a:endParaRPr lang="en-US" sz="3100" b="1" dirty="0" smtClean="0"/>
          </a:p>
          <a:p>
            <a:pPr fontAlgn="base"/>
            <a:r>
              <a:rPr lang="en-US" sz="3100" dirty="0" smtClean="0"/>
              <a:t>Hardware</a:t>
            </a:r>
          </a:p>
          <a:p>
            <a:pPr lvl="1" fontAlgn="base"/>
            <a:r>
              <a:rPr lang="en-US" sz="3100" b="1" dirty="0" smtClean="0"/>
              <a:t>HPE </a:t>
            </a:r>
            <a:r>
              <a:rPr lang="en-US" sz="3100" b="1" dirty="0" err="1" smtClean="0"/>
              <a:t>Proliant</a:t>
            </a:r>
            <a:r>
              <a:rPr lang="en-US" sz="3100" b="1" dirty="0" smtClean="0"/>
              <a:t> servers </a:t>
            </a:r>
            <a:r>
              <a:rPr lang="en-US" sz="3100" dirty="0" smtClean="0"/>
              <a:t>(x2)</a:t>
            </a:r>
            <a:endParaRPr lang="en-US" sz="3100" b="1" dirty="0" smtClean="0"/>
          </a:p>
          <a:p>
            <a:r>
              <a:rPr lang="en-US" sz="3100" b="1" dirty="0" smtClean="0"/>
              <a:t>HPE </a:t>
            </a:r>
            <a:r>
              <a:rPr lang="en-US" sz="3100" b="1" dirty="0" err="1" smtClean="0"/>
              <a:t>Infiniband</a:t>
            </a:r>
            <a:r>
              <a:rPr lang="en-US" sz="3100" b="1" dirty="0" smtClean="0"/>
              <a:t> FDR//Ethernet 2-Port Adapters </a:t>
            </a:r>
            <a:r>
              <a:rPr lang="en-US" sz="3100" dirty="0" smtClean="0"/>
              <a:t>(x2)</a:t>
            </a:r>
            <a:endParaRPr lang="en-US" sz="3100" dirty="0">
              <a:solidFill>
                <a:schemeClr val="dk1"/>
              </a:solidFill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6"/>
          </p:nvPr>
        </p:nvSpPr>
        <p:spPr>
          <a:xfrm>
            <a:off x="32689800" y="2254492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000" b="1" dirty="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7"/>
          </p:nvPr>
        </p:nvSpPr>
        <p:spPr>
          <a:xfrm>
            <a:off x="32689800" y="23824027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   Through </a:t>
            </a:r>
            <a:r>
              <a:rPr lang="en-US" sz="3200" dirty="0" smtClean="0"/>
              <a:t>our benchmarking, we have found that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technology was able to perform [well | poorly] compared to a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in terms of IOPS, throughput, and latency. In terms of overall use, we found </a:t>
            </a:r>
            <a:r>
              <a:rPr lang="en-US" sz="3200" dirty="0" err="1" smtClean="0"/>
              <a:t>nbdX</a:t>
            </a:r>
            <a:r>
              <a:rPr lang="en-US" sz="3200" dirty="0" smtClean="0"/>
              <a:t> to suffer from many of the pitfalls that are commonly seen in emerging technologies, such as stability issues and a lack of edge case handling. A new driver is due to be released in the coming months by the </a:t>
            </a:r>
            <a:r>
              <a:rPr lang="en-US" sz="3200" dirty="0" err="1" smtClean="0"/>
              <a:t>NVMe</a:t>
            </a:r>
            <a:r>
              <a:rPr lang="en-US" sz="3200" dirty="0" smtClean="0"/>
              <a:t> over Fabrics Consortium, and is foreseen to replace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software. The new driver is expected to improve the reliability of the technology. With increased stability with the new driver,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supported networks should benefit from lower CPU utilization, faster data transfers, and lower latency compared to their non-RDMA equivalent infrastructures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 err="1" smtClean="0"/>
              <a:t>NVMe</a:t>
            </a:r>
            <a:r>
              <a:rPr lang="en-US" dirty="0" smtClean="0"/>
              <a:t> Over Fabrics</a:t>
            </a:r>
            <a:endParaRPr lang="en-US" dirty="0"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Kevin Cheng, John </a:t>
            </a:r>
            <a:r>
              <a:rPr lang="en-US" dirty="0" err="1" smtClean="0"/>
              <a:t>Gemignani</a:t>
            </a:r>
            <a:r>
              <a:rPr lang="en-US" dirty="0" smtClean="0"/>
              <a:t>, Coy Humphrey, Eric </a:t>
            </a:r>
            <a:r>
              <a:rPr lang="en-US" dirty="0" err="1" smtClean="0"/>
              <a:t>Litvinsky</a:t>
            </a:r>
            <a:r>
              <a:rPr lang="en-US" dirty="0" smtClean="0"/>
              <a:t>, Jayden Navarro, Alice Yu</a:t>
            </a:r>
            <a:endParaRPr lang="en-US" dirty="0"/>
          </a:p>
        </p:txBody>
      </p:sp>
      <p:pic>
        <p:nvPicPr>
          <p:cNvPr id="2056" name="Picture 8" descr="http://microplus.com.mx/wp-content/uploads/2015/11/asociados_hp-enterprise.png"/>
          <p:cNvPicPr>
            <a:picLocks noChangeAspect="1" noChangeArrowheads="1"/>
          </p:cNvPicPr>
          <p:nvPr/>
        </p:nvPicPr>
        <p:blipFill>
          <a:blip r:embed="rId3"/>
          <a:srcRect t="21532" b="23526"/>
          <a:stretch>
            <a:fillRect/>
          </a:stretch>
        </p:blipFill>
        <p:spPr bwMode="auto">
          <a:xfrm>
            <a:off x="34121557" y="673773"/>
            <a:ext cx="8863431" cy="3561348"/>
          </a:xfrm>
          <a:prstGeom prst="rect">
            <a:avLst/>
          </a:prstGeom>
          <a:noFill/>
        </p:spPr>
      </p:pic>
      <p:pic>
        <p:nvPicPr>
          <p:cNvPr id="2060" name="Picture 12" descr="https://lh4.googleusercontent.com/-dMQ0IzY51USIgpVSOz9JJPp1dL2RtnLkPCQBcqZdCY2zS1zfGkhnjrbdPV18_GcQ7lVn3eqoNAudscbSa6XTl21Vg94Ho65Sm6Y1YrlupW5pQC9ueV8V6LjEIY7m_KNG628EHf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91187" y="12560970"/>
            <a:ext cx="4926301" cy="69284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577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 - Wide Center</vt:lpstr>
      <vt:lpstr>NVMe Over Fabrics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Goes Here</dc:title>
  <dc:creator>David</dc:creator>
  <cp:lastModifiedBy>Alice</cp:lastModifiedBy>
  <cp:revision>27</cp:revision>
  <dcterms:modified xsi:type="dcterms:W3CDTF">2016-04-26T19:58:59Z</dcterms:modified>
</cp:coreProperties>
</file>