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Override3.xml" ContentType="application/vnd.openxmlformats-officedocument.themeOverr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Override1.xml" ContentType="application/vnd.openxmlformats-officedocument.themeOverr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  <p:sldMasterId id="2147483672" r:id="rId3"/>
  </p:sldMasterIdLst>
  <p:notesMasterIdLst>
    <p:notesMasterId r:id="rId21"/>
  </p:notesMasterIdLst>
  <p:sldIdLst>
    <p:sldId id="283" r:id="rId4"/>
    <p:sldId id="257" r:id="rId5"/>
    <p:sldId id="258" r:id="rId6"/>
    <p:sldId id="259" r:id="rId7"/>
    <p:sldId id="260" r:id="rId8"/>
    <p:sldId id="261" r:id="rId9"/>
    <p:sldId id="262" r:id="rId10"/>
    <p:sldId id="273" r:id="rId11"/>
    <p:sldId id="274" r:id="rId12"/>
    <p:sldId id="275" r:id="rId13"/>
    <p:sldId id="276" r:id="rId14"/>
    <p:sldId id="280" r:id="rId15"/>
    <p:sldId id="282" r:id="rId16"/>
    <p:sldId id="281" r:id="rId17"/>
    <p:sldId id="277" r:id="rId18"/>
    <p:sldId id="278" r:id="rId19"/>
    <p:sldId id="279" r:id="rId2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AF7BA3E7-2BDC-462A-BE5C-970A8BB4DAC9}">
  <a:tblStyle styleId="{AF7BA3E7-2BDC-462A-BE5C-970A8BB4DAC9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86" y="-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Coy</a:t>
            </a:r>
          </a:p>
        </p:txBody>
      </p:sp>
      <p:sp>
        <p:nvSpPr>
          <p:cNvPr id="195" name="Shape 19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Coy</a:t>
            </a:r>
          </a:p>
        </p:txBody>
      </p:sp>
      <p:sp>
        <p:nvSpPr>
          <p:cNvPr id="206" name="Shape 20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pPr lv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Coy</a:t>
            </a:r>
          </a:p>
        </p:txBody>
      </p:sp>
      <p:sp>
        <p:nvSpPr>
          <p:cNvPr id="251" name="Shape 25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pPr lvl="0" rt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Alice</a:t>
            </a:r>
          </a:p>
        </p:txBody>
      </p:sp>
      <p:sp>
        <p:nvSpPr>
          <p:cNvPr id="295" name="Shape 29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John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-US"/>
              <a:t>Remember to mention that nbdX is a pre-specification version of NVMe over Fabrics.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-US"/>
              <a:t>RoCE is the transport and the network layer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-US"/>
              <a:t>Converged Ethernet = link layer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-US"/>
              <a:t>Cards = physical layer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-US"/>
              <a:t>“40G QSFP+ Interface” instead of “Infiniband QSFP+ Interface”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For the new presentation: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-US"/>
              <a:t>nbdX on 1 slide with the other technologies on another (What is nbdX? Why nbdX?)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HPE presentation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-US"/>
              <a:t>Focus on nbdX and Accelio, since everyone on Sam’s team will alrady know what the other stuff is</a:t>
            </a:r>
          </a:p>
        </p:txBody>
      </p:sp>
      <p:sp>
        <p:nvSpPr>
          <p:cNvPr id="305" name="Shape 30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John</a:t>
            </a:r>
          </a:p>
        </p:txBody>
      </p:sp>
      <p:sp>
        <p:nvSpPr>
          <p:cNvPr id="322" name="Shape 32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John</a:t>
            </a:r>
          </a:p>
        </p:txBody>
      </p:sp>
      <p:sp>
        <p:nvSpPr>
          <p:cNvPr id="329" name="Shape 32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ctrTitle"/>
          </p:nvPr>
        </p:nvSpPr>
        <p:spPr>
          <a:xfrm>
            <a:off x="1097279" y="758952"/>
            <a:ext cx="10058399" cy="35661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262626"/>
              </a:buClr>
              <a:buFont typeface="Calibri"/>
              <a:buNone/>
              <a:defRPr sz="8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ubTitle" idx="1"/>
          </p:nvPr>
        </p:nvSpPr>
        <p:spPr>
          <a:xfrm>
            <a:off x="1100050" y="4455621"/>
            <a:ext cx="10058399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None/>
              <a:defRPr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dt" idx="10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05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" name="Shape 24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" name="Shape 25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15" y="6334316"/>
            <a:ext cx="12191984" cy="6648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 rot="5400000">
            <a:off x="4114799" y="-1171785"/>
            <a:ext cx="4023360" cy="10058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91440" marR="0" lvl="0" indent="3556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4048" marR="0" lvl="1" indent="-7924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66928" marR="0" lvl="2" indent="-97027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49808" marR="0" lvl="3" indent="-10210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932688" marR="0" lvl="4" indent="-9448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100000" marR="0" lvl="5" indent="-1475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300000" marR="0" lvl="6" indent="-1443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500000" marR="0" lvl="7" indent="-1411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699999" marR="0" lvl="8" indent="-1505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dt" idx="10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0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 rot="5400000">
            <a:off x="7159401" y="1977801"/>
            <a:ext cx="5759897" cy="2628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 rot="5400000">
            <a:off x="1825401" y="-574898"/>
            <a:ext cx="5759897" cy="7734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91440" marR="0" lvl="0" indent="3556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4048" marR="0" lvl="1" indent="-7924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66928" marR="0" lvl="2" indent="-97027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49808" marR="0" lvl="3" indent="-10210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932688" marR="0" lvl="4" indent="-9448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100000" marR="0" lvl="5" indent="-1475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300000" marR="0" lvl="6" indent="-1443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500000" marR="0" lvl="7" indent="-1411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699999" marR="0" lvl="8" indent="-1505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dt" idx="10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0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Shape 99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15" y="6334316"/>
            <a:ext cx="12191984" cy="6648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ctrTitle"/>
          </p:nvPr>
        </p:nvSpPr>
        <p:spPr>
          <a:xfrm>
            <a:off x="1097279" y="758952"/>
            <a:ext cx="10058400" cy="356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262626"/>
              </a:buClr>
              <a:buFont typeface="Calibri"/>
              <a:buNone/>
              <a:defRPr sz="8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subTitle" idx="1"/>
          </p:nvPr>
        </p:nvSpPr>
        <p:spPr>
          <a:xfrm>
            <a:off x="1100050" y="4455621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None/>
              <a:defRPr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dt" idx="10"/>
          </p:nvPr>
        </p:nvSpPr>
        <p:spPr>
          <a:xfrm>
            <a:off x="1097279" y="6459785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05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6" name="Shape 116"/>
          <p:cNvCxnSpPr/>
          <p:nvPr/>
        </p:nvCxnSpPr>
        <p:spPr>
          <a:xfrm>
            <a:off x="1207658" y="4343400"/>
            <a:ext cx="98754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7" name="Shape 117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8" name="Shape 118"/>
          <p:cNvSpPr/>
          <p:nvPr/>
        </p:nvSpPr>
        <p:spPr>
          <a:xfrm>
            <a:off x="15" y="6334316"/>
            <a:ext cx="12192000" cy="666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1097279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1097279" y="1845733"/>
            <a:ext cx="10058400" cy="4023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91440" marR="0" lvl="0" indent="3556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4048" marR="0" lvl="1" indent="-7924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66928" marR="0" lvl="2" indent="-97027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49808" marR="0" lvl="3" indent="-10210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932688" marR="0" lvl="4" indent="-9448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100000" marR="0" lvl="5" indent="-1475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299999" marR="0" lvl="6" indent="-1442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499999" marR="0" lvl="7" indent="-1410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700000" marR="0" lvl="8" indent="-1506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dt" idx="10"/>
          </p:nvPr>
        </p:nvSpPr>
        <p:spPr>
          <a:xfrm>
            <a:off x="1097279" y="6459785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5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dt" idx="10"/>
          </p:nvPr>
        </p:nvSpPr>
        <p:spPr>
          <a:xfrm>
            <a:off x="1097279" y="6459785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0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Shape 129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0" name="Shape 130"/>
          <p:cNvSpPr/>
          <p:nvPr/>
        </p:nvSpPr>
        <p:spPr>
          <a:xfrm>
            <a:off x="15" y="6334316"/>
            <a:ext cx="12192000" cy="666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lt1"/>
        </a:soli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1097279" y="758952"/>
            <a:ext cx="10058400" cy="356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262626"/>
              </a:buClr>
              <a:buFont typeface="Calibri"/>
              <a:buNone/>
              <a:defRPr sz="8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1097279" y="4453128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None/>
              <a:defRPr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dt" idx="10"/>
          </p:nvPr>
        </p:nvSpPr>
        <p:spPr>
          <a:xfrm>
            <a:off x="1097279" y="6459785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0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7" name="Shape 137"/>
          <p:cNvCxnSpPr/>
          <p:nvPr/>
        </p:nvCxnSpPr>
        <p:spPr>
          <a:xfrm>
            <a:off x="1207658" y="4343400"/>
            <a:ext cx="98754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8" name="Shape 138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9" name="Shape 139"/>
          <p:cNvSpPr/>
          <p:nvPr/>
        </p:nvSpPr>
        <p:spPr>
          <a:xfrm>
            <a:off x="15" y="6334316"/>
            <a:ext cx="12192000" cy="666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1097279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1097278" y="1845733"/>
            <a:ext cx="4937700" cy="4023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91440" marR="0" lvl="0" indent="3556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4048" marR="0" lvl="1" indent="-7924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66928" marR="0" lvl="2" indent="-97027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49808" marR="0" lvl="3" indent="-10210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932688" marR="0" lvl="4" indent="-9448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100000" marR="0" lvl="5" indent="-1475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299999" marR="0" lvl="6" indent="-1442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499999" marR="0" lvl="7" indent="-1410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700000" marR="0" lvl="8" indent="-1506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3" name="Shape 143"/>
          <p:cNvSpPr txBox="1">
            <a:spLocks noGrp="1"/>
          </p:cNvSpPr>
          <p:nvPr>
            <p:ph type="body" idx="2"/>
          </p:nvPr>
        </p:nvSpPr>
        <p:spPr>
          <a:xfrm>
            <a:off x="6217919" y="1845734"/>
            <a:ext cx="4937699" cy="4023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91440" marR="0" lvl="0" indent="3556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4048" marR="0" lvl="1" indent="-7924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66928" marR="0" lvl="2" indent="-97027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49808" marR="0" lvl="3" indent="-10210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932688" marR="0" lvl="4" indent="-9448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100000" marR="0" lvl="5" indent="-1475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299999" marR="0" lvl="6" indent="-1442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499999" marR="0" lvl="7" indent="-1410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700000" marR="0" lvl="8" indent="-1506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4" name="Shape 144"/>
          <p:cNvSpPr txBox="1">
            <a:spLocks noGrp="1"/>
          </p:cNvSpPr>
          <p:nvPr>
            <p:ph type="dt" idx="10"/>
          </p:nvPr>
        </p:nvSpPr>
        <p:spPr>
          <a:xfrm>
            <a:off x="1097279" y="6459785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5" name="Shape 145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6" name="Shape 146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0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1097279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1097279" y="1846051"/>
            <a:ext cx="4937700" cy="73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8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body" idx="2"/>
          </p:nvPr>
        </p:nvSpPr>
        <p:spPr>
          <a:xfrm>
            <a:off x="1097279" y="2582333"/>
            <a:ext cx="4937700" cy="3378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91440" marR="0" lvl="0" indent="3556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4048" marR="0" lvl="1" indent="-7924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66928" marR="0" lvl="2" indent="-97027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49808" marR="0" lvl="3" indent="-10210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932688" marR="0" lvl="4" indent="-9448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100000" marR="0" lvl="5" indent="-1475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299999" marR="0" lvl="6" indent="-1442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499999" marR="0" lvl="7" indent="-1410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700000" marR="0" lvl="8" indent="-1506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1" name="Shape 151"/>
          <p:cNvSpPr txBox="1">
            <a:spLocks noGrp="1"/>
          </p:cNvSpPr>
          <p:nvPr>
            <p:ph type="body" idx="3"/>
          </p:nvPr>
        </p:nvSpPr>
        <p:spPr>
          <a:xfrm>
            <a:off x="6217919" y="1846051"/>
            <a:ext cx="4937699" cy="73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8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2" name="Shape 152"/>
          <p:cNvSpPr txBox="1">
            <a:spLocks noGrp="1"/>
          </p:cNvSpPr>
          <p:nvPr>
            <p:ph type="body" idx="4"/>
          </p:nvPr>
        </p:nvSpPr>
        <p:spPr>
          <a:xfrm>
            <a:off x="6217919" y="2582333"/>
            <a:ext cx="4937699" cy="3378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91440" marR="0" lvl="0" indent="3556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4048" marR="0" lvl="1" indent="-7924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66928" marR="0" lvl="2" indent="-97027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49808" marR="0" lvl="3" indent="-10210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932688" marR="0" lvl="4" indent="-9448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100000" marR="0" lvl="5" indent="-1475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299999" marR="0" lvl="6" indent="-1442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499999" marR="0" lvl="7" indent="-1410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700000" marR="0" lvl="8" indent="-1506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3" name="Shape 153"/>
          <p:cNvSpPr txBox="1">
            <a:spLocks noGrp="1"/>
          </p:cNvSpPr>
          <p:nvPr>
            <p:ph type="dt" idx="10"/>
          </p:nvPr>
        </p:nvSpPr>
        <p:spPr>
          <a:xfrm>
            <a:off x="1097279" y="6459785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4" name="Shape 154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0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xfrm>
            <a:off x="1097279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58" name="Shape 158"/>
          <p:cNvSpPr txBox="1">
            <a:spLocks noGrp="1"/>
          </p:cNvSpPr>
          <p:nvPr>
            <p:ph type="dt" idx="10"/>
          </p:nvPr>
        </p:nvSpPr>
        <p:spPr>
          <a:xfrm>
            <a:off x="1097279" y="6459785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9" name="Shape 159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0" name="Shape 160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0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/>
        </p:nvSpPr>
        <p:spPr>
          <a:xfrm>
            <a:off x="15" y="0"/>
            <a:ext cx="4050900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3" name="Shape 163"/>
          <p:cNvSpPr/>
          <p:nvPr/>
        </p:nvSpPr>
        <p:spPr>
          <a:xfrm>
            <a:off x="4040071" y="0"/>
            <a:ext cx="63900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4" name="Shape 164"/>
          <p:cNvSpPr txBox="1">
            <a:spLocks noGrp="1"/>
          </p:cNvSpPr>
          <p:nvPr>
            <p:ph type="title"/>
          </p:nvPr>
        </p:nvSpPr>
        <p:spPr>
          <a:xfrm>
            <a:off x="457200" y="594358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FFFFFF"/>
              </a:buClr>
              <a:buFont typeface="Calibri"/>
              <a:buNone/>
              <a:defRPr sz="36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4800600" y="731520"/>
            <a:ext cx="6492300" cy="525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91440" marR="0" lvl="0" indent="3556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4048" marR="0" lvl="1" indent="-7924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66928" marR="0" lvl="2" indent="-97027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49808" marR="0" lvl="3" indent="-10210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932688" marR="0" lvl="4" indent="-9448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100000" marR="0" lvl="5" indent="-1475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299999" marR="0" lvl="6" indent="-1442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499999" marR="0" lvl="7" indent="-1410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700000" marR="0" lvl="8" indent="-1506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6" name="Shape 166"/>
          <p:cNvSpPr txBox="1">
            <a:spLocks noGrp="1"/>
          </p:cNvSpPr>
          <p:nvPr>
            <p:ph type="body" idx="2"/>
          </p:nvPr>
        </p:nvSpPr>
        <p:spPr>
          <a:xfrm>
            <a:off x="457200" y="2926080"/>
            <a:ext cx="3200400" cy="337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None/>
              <a:defRPr sz="1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7" name="Shape 167"/>
          <p:cNvSpPr txBox="1">
            <a:spLocks noGrp="1"/>
          </p:cNvSpPr>
          <p:nvPr>
            <p:ph type="dt" idx="10"/>
          </p:nvPr>
        </p:nvSpPr>
        <p:spPr>
          <a:xfrm>
            <a:off x="465512" y="6459785"/>
            <a:ext cx="26184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8" name="Shape 168"/>
          <p:cNvSpPr txBox="1">
            <a:spLocks noGrp="1"/>
          </p:cNvSpPr>
          <p:nvPr>
            <p:ph type="ftr" idx="11"/>
          </p:nvPr>
        </p:nvSpPr>
        <p:spPr>
          <a:xfrm>
            <a:off x="4800600" y="6459785"/>
            <a:ext cx="46482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9" name="Shape 169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05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1097279" y="1845733"/>
            <a:ext cx="10058399" cy="40233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91440" marR="0" lvl="0" indent="3556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4048" marR="0" lvl="1" indent="-7924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66928" marR="0" lvl="2" indent="-97027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49808" marR="0" lvl="3" indent="-10210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932688" marR="0" lvl="4" indent="-9448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100000" marR="0" lvl="5" indent="-1475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300000" marR="0" lvl="6" indent="-1443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500000" marR="0" lvl="7" indent="-1411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699999" marR="0" lvl="8" indent="-1505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5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/>
        </p:nvSpPr>
        <p:spPr>
          <a:xfrm>
            <a:off x="0" y="4953000"/>
            <a:ext cx="12188700" cy="1905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2" name="Shape 172"/>
          <p:cNvSpPr/>
          <p:nvPr/>
        </p:nvSpPr>
        <p:spPr>
          <a:xfrm>
            <a:off x="15" y="4915076"/>
            <a:ext cx="12188700" cy="639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1097279" y="5074919"/>
            <a:ext cx="10113600" cy="82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FFFFFF"/>
              </a:buClr>
              <a:buFont typeface="Calibri"/>
              <a:buNone/>
              <a:defRPr sz="36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74" name="Shape 174"/>
          <p:cNvSpPr>
            <a:spLocks noGrp="1"/>
          </p:cNvSpPr>
          <p:nvPr>
            <p:ph type="pic" idx="2"/>
          </p:nvPr>
        </p:nvSpPr>
        <p:spPr>
          <a:xfrm>
            <a:off x="15" y="0"/>
            <a:ext cx="12192000" cy="4915200"/>
          </a:xfrm>
          <a:prstGeom prst="rect">
            <a:avLst/>
          </a:prstGeom>
          <a:solidFill>
            <a:srgbClr val="D7D0C0"/>
          </a:solidFill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None/>
              <a:defRPr sz="3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1097279" y="5907023"/>
            <a:ext cx="10113300" cy="594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Calibri"/>
              <a:buNone/>
              <a:defRPr sz="1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6" name="Shape 176"/>
          <p:cNvSpPr txBox="1">
            <a:spLocks noGrp="1"/>
          </p:cNvSpPr>
          <p:nvPr>
            <p:ph type="dt" idx="10"/>
          </p:nvPr>
        </p:nvSpPr>
        <p:spPr>
          <a:xfrm>
            <a:off x="1097279" y="6459785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7" name="Shape 177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8" name="Shape 178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0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title"/>
          </p:nvPr>
        </p:nvSpPr>
        <p:spPr>
          <a:xfrm>
            <a:off x="1097279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 rot="5400000">
            <a:off x="4114829" y="-1171816"/>
            <a:ext cx="4023300" cy="10058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91440" marR="0" lvl="0" indent="3556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4048" marR="0" lvl="1" indent="-7924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66928" marR="0" lvl="2" indent="-97027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49808" marR="0" lvl="3" indent="-10210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932688" marR="0" lvl="4" indent="-9448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100000" marR="0" lvl="5" indent="-1475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299999" marR="0" lvl="6" indent="-1442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499999" marR="0" lvl="7" indent="-1410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700000" marR="0" lvl="8" indent="-1506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2" name="Shape 182"/>
          <p:cNvSpPr txBox="1">
            <a:spLocks noGrp="1"/>
          </p:cNvSpPr>
          <p:nvPr>
            <p:ph type="dt" idx="10"/>
          </p:nvPr>
        </p:nvSpPr>
        <p:spPr>
          <a:xfrm>
            <a:off x="1097279" y="6459785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3" name="Shape 183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4" name="Shape 184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0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title"/>
          </p:nvPr>
        </p:nvSpPr>
        <p:spPr>
          <a:xfrm rot="5400000">
            <a:off x="7159350" y="1977852"/>
            <a:ext cx="5760000" cy="2628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 rot="5400000">
            <a:off x="1825350" y="-574847"/>
            <a:ext cx="5760000" cy="7734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91440" marR="0" lvl="0" indent="3556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4048" marR="0" lvl="1" indent="-7924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66928" marR="0" lvl="2" indent="-97027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49808" marR="0" lvl="3" indent="-10210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932688" marR="0" lvl="4" indent="-9448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100000" marR="0" lvl="5" indent="-1475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299999" marR="0" lvl="6" indent="-1442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499999" marR="0" lvl="7" indent="-1410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700000" marR="0" lvl="8" indent="-1506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dt" idx="10"/>
          </p:nvPr>
        </p:nvSpPr>
        <p:spPr>
          <a:xfrm>
            <a:off x="1097279" y="6459785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9" name="Shape 189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0" name="Shape 190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0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Shape 191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2" name="Shape 192"/>
          <p:cNvSpPr/>
          <p:nvPr/>
        </p:nvSpPr>
        <p:spPr>
          <a:xfrm>
            <a:off x="15" y="6334316"/>
            <a:ext cx="12192000" cy="666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62B01-0A86-4233-A7D0-94F1921C1115}" type="datetime1">
              <a:rPr lang="en-US" smtClean="0"/>
              <a:pPr/>
              <a:t>6/3/2016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35DF-D197-4C5D-AB28-F2D90B88D94E}" type="datetime1">
              <a:rPr lang="en-US" smtClean="0"/>
              <a:pPr/>
              <a:t>6/3/2016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ECEDE-6143-488F-956F-DAFB41F6608B}" type="datetime1">
              <a:rPr lang="en-US" smtClean="0"/>
              <a:pPr/>
              <a:t>6/3/2016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CE444-A3B9-4CAD-A8CF-D39D35E44A6E}" type="datetime1">
              <a:rPr lang="en-US" smtClean="0"/>
              <a:pPr/>
              <a:t>6/3/2016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7EE9B-93DC-4C05-B7AA-98128238E842}" type="datetime1">
              <a:rPr lang="en-US" smtClean="0"/>
              <a:pPr/>
              <a:t>6/3/2016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E1D8B-1BBA-40B9-8DAD-F7E2036BF5A4}" type="datetime1">
              <a:rPr lang="en-US" smtClean="0"/>
              <a:pPr/>
              <a:t>6/3/2016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70E82-4816-4C96-9E1F-18B673F90B0E}" type="datetime1">
              <a:rPr lang="en-US" smtClean="0"/>
              <a:pPr/>
              <a:t>6/3/2016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dt" idx="10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0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Shape 37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" name="Shape 38"/>
          <p:cNvSpPr/>
          <p:nvPr/>
        </p:nvSpPr>
        <p:spPr>
          <a:xfrm>
            <a:off x="15" y="6334316"/>
            <a:ext cx="12191984" cy="6648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3831D8F-BC61-440F-BA9A-E47BA4E0A8B9}" type="datetime1">
              <a:rPr lang="en-US" smtClean="0"/>
              <a:pPr/>
              <a:t>6/3/2016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ECCBD-515E-4AA4-9B62-7FC0C014143F}" type="datetime1">
              <a:rPr lang="en-US" smtClean="0"/>
              <a:pPr/>
              <a:t>6/3/2016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9FD82-CD7B-48D2-8F3A-D92AB9AE98A9}" type="datetime1">
              <a:rPr lang="en-US" smtClean="0"/>
              <a:pPr/>
              <a:t>6/3/2016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E989F-9C15-4C6A-BD1D-3455DC7116F3}" type="datetime1">
              <a:rPr lang="en-US" smtClean="0"/>
              <a:pPr/>
              <a:t>6/3/2016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lt1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1097279" y="758952"/>
            <a:ext cx="10058399" cy="35661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262626"/>
              </a:buClr>
              <a:buFont typeface="Calibri"/>
              <a:buNone/>
              <a:defRPr sz="8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1097279" y="4453128"/>
            <a:ext cx="10058399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None/>
              <a:defRPr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0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5" name="Shape 45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" name="Shape 46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" name="Shape 47"/>
          <p:cNvSpPr/>
          <p:nvPr/>
        </p:nvSpPr>
        <p:spPr>
          <a:xfrm>
            <a:off x="15" y="6334316"/>
            <a:ext cx="12191984" cy="6648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1097278" y="1845733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91440" marR="0" lvl="0" indent="3556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4048" marR="0" lvl="1" indent="-7924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66928" marR="0" lvl="2" indent="-97027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49808" marR="0" lvl="3" indent="-10210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932688" marR="0" lvl="4" indent="-9448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100000" marR="0" lvl="5" indent="-1475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300000" marR="0" lvl="6" indent="-1443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500000" marR="0" lvl="7" indent="-1411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699999" marR="0" lvl="8" indent="-1505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2"/>
          </p:nvPr>
        </p:nvSpPr>
        <p:spPr>
          <a:xfrm>
            <a:off x="6217919" y="1845734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91440" marR="0" lvl="0" indent="3556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4048" marR="0" lvl="1" indent="-7924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66928" marR="0" lvl="2" indent="-97027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49808" marR="0" lvl="3" indent="-10210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932688" marR="0" lvl="4" indent="-9448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100000" marR="0" lvl="5" indent="-1475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300000" marR="0" lvl="6" indent="-1443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500000" marR="0" lvl="7" indent="-1411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699999" marR="0" lvl="8" indent="-1505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dt" idx="10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0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1097279" y="1846051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8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2"/>
          </p:nvPr>
        </p:nvSpPr>
        <p:spPr>
          <a:xfrm>
            <a:off x="1097279" y="2582333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91440" marR="0" lvl="0" indent="3556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4048" marR="0" lvl="1" indent="-7924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66928" marR="0" lvl="2" indent="-97027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49808" marR="0" lvl="3" indent="-10210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932688" marR="0" lvl="4" indent="-9448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100000" marR="0" lvl="5" indent="-1475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300000" marR="0" lvl="6" indent="-1443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500000" marR="0" lvl="7" indent="-1411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699999" marR="0" lvl="8" indent="-1505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3"/>
          </p:nvPr>
        </p:nvSpPr>
        <p:spPr>
          <a:xfrm>
            <a:off x="6217919" y="1846051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8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4"/>
          </p:nvPr>
        </p:nvSpPr>
        <p:spPr>
          <a:xfrm>
            <a:off x="6217919" y="2582333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91440" marR="0" lvl="0" indent="3556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4048" marR="0" lvl="1" indent="-7924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66928" marR="0" lvl="2" indent="-97027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49808" marR="0" lvl="3" indent="-10210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932688" marR="0" lvl="4" indent="-9448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100000" marR="0" lvl="5" indent="-1475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300000" marR="0" lvl="6" indent="-1443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500000" marR="0" lvl="7" indent="-1411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699999" marR="0" lvl="8" indent="-1505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dt" idx="10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0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dt" idx="10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0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/>
        </p:nvSpPr>
        <p:spPr>
          <a:xfrm>
            <a:off x="15" y="0"/>
            <a:ext cx="4050791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1" name="Shape 71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457200" y="594358"/>
            <a:ext cx="3200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FFFFFF"/>
              </a:buClr>
              <a:buFont typeface="Calibri"/>
              <a:buNone/>
              <a:defRPr sz="36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4800600" y="731520"/>
            <a:ext cx="6492239" cy="5257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91440" marR="0" lvl="0" indent="3556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4048" marR="0" lvl="1" indent="-7924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66928" marR="0" lvl="2" indent="-97027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49808" marR="0" lvl="3" indent="-10210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932688" marR="0" lvl="4" indent="-9448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100000" marR="0" lvl="5" indent="-1475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300000" marR="0" lvl="6" indent="-1443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500000" marR="0" lvl="7" indent="-1411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699999" marR="0" lvl="8" indent="-1505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2"/>
          </p:nvPr>
        </p:nvSpPr>
        <p:spPr>
          <a:xfrm>
            <a:off x="457200" y="2926080"/>
            <a:ext cx="3200399" cy="33791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None/>
              <a:defRPr sz="1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465512" y="6459785"/>
            <a:ext cx="261850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4800600" y="6459785"/>
            <a:ext cx="4648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05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/>
        </p:nvSpPr>
        <p:spPr>
          <a:xfrm>
            <a:off x="0" y="4953000"/>
            <a:ext cx="12188824" cy="190499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0" name="Shape 80"/>
          <p:cNvSpPr/>
          <p:nvPr/>
        </p:nvSpPr>
        <p:spPr>
          <a:xfrm>
            <a:off x="15" y="4915076"/>
            <a:ext cx="12188824" cy="6400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1097279" y="5074919"/>
            <a:ext cx="10113645" cy="8229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FFFFFF"/>
              </a:buClr>
              <a:buFont typeface="Calibri"/>
              <a:buNone/>
              <a:defRPr sz="36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2" name="Shape 82"/>
          <p:cNvSpPr>
            <a:spLocks noGrp="1"/>
          </p:cNvSpPr>
          <p:nvPr>
            <p:ph type="pic" idx="2"/>
          </p:nvPr>
        </p:nvSpPr>
        <p:spPr>
          <a:xfrm>
            <a:off x="15" y="0"/>
            <a:ext cx="12191984" cy="4915076"/>
          </a:xfrm>
          <a:prstGeom prst="rect">
            <a:avLst/>
          </a:prstGeom>
          <a:solidFill>
            <a:srgbClr val="D7D0C0"/>
          </a:solidFill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None/>
              <a:defRPr sz="3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1097279" y="5907023"/>
            <a:ext cx="10113264" cy="5943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Calibri"/>
              <a:buNone/>
              <a:defRPr sz="1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dt" idx="10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0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15" y="6334316"/>
            <a:ext cx="12191984" cy="6648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1097279" y="1845733"/>
            <a:ext cx="10058399" cy="40233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91440" marR="0" lvl="0" indent="3556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4048" marR="0" lvl="1" indent="-7924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66928" marR="0" lvl="2" indent="-97027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49808" marR="0" lvl="3" indent="-10210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932688" marR="0" lvl="4" indent="-9448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100000" marR="0" lvl="5" indent="-1475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300000" marR="0" lvl="6" indent="-1443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500000" marR="0" lvl="7" indent="-1411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699999" marR="0" lvl="8" indent="-1505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5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" name="Shape 17"/>
          <p:cNvCxnSpPr/>
          <p:nvPr/>
        </p:nvCxnSpPr>
        <p:spPr>
          <a:xfrm>
            <a:off x="1193532" y="1737844"/>
            <a:ext cx="9966959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15" y="6334316"/>
            <a:ext cx="12192000" cy="666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1097279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1097279" y="1845733"/>
            <a:ext cx="10058400" cy="4023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91440" marR="0" lvl="0" indent="3556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4048" marR="0" lvl="1" indent="-7924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66928" marR="0" lvl="2" indent="-97027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49808" marR="0" lvl="3" indent="-10210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932688" marR="0" lvl="4" indent="-9448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100000" marR="0" lvl="5" indent="-1475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299999" marR="0" lvl="6" indent="-1442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499999" marR="0" lvl="7" indent="-1410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700000" marR="0" lvl="8" indent="-1506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dt" idx="10"/>
          </p:nvPr>
        </p:nvSpPr>
        <p:spPr>
          <a:xfrm>
            <a:off x="1097279" y="6459785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5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9" name="Shape 109"/>
          <p:cNvCxnSpPr/>
          <p:nvPr/>
        </p:nvCxnSpPr>
        <p:spPr>
          <a:xfrm>
            <a:off x="1193532" y="1737844"/>
            <a:ext cx="99669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9BC5A68-F83F-4F1C-BA73-E4FDDF22D19B}" type="datetime1">
              <a:rPr lang="en-US" smtClean="0"/>
              <a:pPr/>
              <a:t>6/3/2016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9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9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9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ctrTitle"/>
          </p:nvPr>
        </p:nvSpPr>
        <p:spPr>
          <a:xfrm>
            <a:off x="1097279" y="685800"/>
            <a:ext cx="10058399" cy="2286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buClr>
                <a:srgbClr val="262626"/>
              </a:buClr>
              <a:buSzPct val="25000"/>
              <a:buFont typeface="Calibri"/>
              <a:buNone/>
            </a:pPr>
            <a:r>
              <a:rPr lang="en-US" sz="6000" b="0" i="0" u="none" strike="noStrike" cap="none" dirty="0" err="1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NVM</a:t>
            </a:r>
            <a:r>
              <a:rPr lang="en-US" sz="6000" dirty="0" err="1"/>
              <a:t>e</a:t>
            </a:r>
            <a:r>
              <a:rPr lang="en-US" sz="6000" b="0" i="0" u="none" strike="noStrike" cap="none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Over Fabrics</a:t>
            </a:r>
            <a:r>
              <a:rPr lang="en-US" sz="1000" b="0" i="0" u="none" strike="noStrike" cap="none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000" b="0" i="0" u="none" strike="noStrike" cap="none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000" b="0" i="0" u="none" strike="noStrike" cap="none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2000" b="0" i="0" u="none" strike="noStrike" cap="none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000" b="0" i="0" u="none" strike="noStrike" cap="none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Senior Design Project</a:t>
            </a:r>
            <a:br>
              <a:rPr lang="en-US" sz="3000" b="0" i="0" u="none" strike="noStrike" cap="none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4000" b="0" i="0" u="none" strike="noStrike" cap="none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4000" b="0" i="0" u="none" strike="noStrike" cap="none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0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June 3,</a:t>
            </a:r>
            <a:r>
              <a:rPr lang="en-US" sz="3000" b="0" i="0" u="none" strike="noStrike" cap="none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2016</a:t>
            </a:r>
          </a:p>
        </p:txBody>
      </p:sp>
      <p:sp>
        <p:nvSpPr>
          <p:cNvPr id="198" name="Shape 198"/>
          <p:cNvSpPr txBox="1">
            <a:spLocks noGrp="1"/>
          </p:cNvSpPr>
          <p:nvPr>
            <p:ph type="subTitle" idx="1"/>
          </p:nvPr>
        </p:nvSpPr>
        <p:spPr>
          <a:xfrm>
            <a:off x="1100050" y="4824525"/>
            <a:ext cx="3548150" cy="144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Calibri"/>
              <a:buNone/>
            </a:pPr>
            <a:r>
              <a:rPr lang="en-US" sz="2400" b="1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TEAM MEMBERS:</a:t>
            </a:r>
          </a:p>
          <a:p>
            <a:pPr marL="0" marR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Calibri"/>
              <a:buNone/>
            </a:pPr>
            <a:r>
              <a:rPr lang="en-US" sz="2400" b="0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JOHN GEMIGNANI</a:t>
            </a:r>
          </a:p>
          <a:p>
            <a:pPr marL="0" marR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Calibri"/>
              <a:buNone/>
            </a:pPr>
            <a:r>
              <a:rPr lang="en-US" sz="2400" b="0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COY HUMPHREY</a:t>
            </a:r>
          </a:p>
          <a:p>
            <a:pPr marL="0" marR="0" lvl="0" indent="0" algn="r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Calibri"/>
              <a:buNone/>
            </a:pPr>
            <a:endParaRPr sz="24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9" name="Shape 19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62315" y="3763244"/>
            <a:ext cx="3013623" cy="46737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Shape 200"/>
          <p:cNvPicPr preferRelativeResize="0"/>
          <p:nvPr/>
        </p:nvPicPr>
        <p:blipFill rotWithShape="1">
          <a:blip r:embed="rId4">
            <a:alphaModFix/>
          </a:blip>
          <a:srcRect l="7362" t="25714" r="8981" b="27143"/>
          <a:stretch/>
        </p:blipFill>
        <p:spPr>
          <a:xfrm>
            <a:off x="1224624" y="3134585"/>
            <a:ext cx="2645229" cy="1192521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Shape 201"/>
          <p:cNvSpPr txBox="1"/>
          <p:nvPr/>
        </p:nvSpPr>
        <p:spPr>
          <a:xfrm>
            <a:off x="7762837" y="4495800"/>
            <a:ext cx="3612600" cy="162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25000"/>
              <a:buFont typeface="Calibri"/>
              <a:buNone/>
            </a:pPr>
            <a:r>
              <a:rPr lang="en-US" sz="2400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ERIC LITVINSKY</a:t>
            </a:r>
          </a:p>
          <a:p>
            <a:pPr lvl="0" algn="r" rtl="0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25000"/>
              <a:buFont typeface="Calibri"/>
              <a:buNone/>
            </a:pPr>
            <a:r>
              <a:rPr lang="en-US" sz="2400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JAYDEN NAVARRO</a:t>
            </a:r>
          </a:p>
          <a:p>
            <a:pPr lvl="0" algn="r" rtl="0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25000"/>
              <a:buFont typeface="Calibri"/>
              <a:buNone/>
            </a:pPr>
            <a:r>
              <a:rPr lang="en-US" sz="2400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ALICE YU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2" name="Shape 202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1900" cy="365100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500"/>
              <a:pPr lv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1</a:t>
            </a:fld>
            <a:endParaRPr lang="en-US" sz="15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278"/>
          <p:cNvSpPr txBox="1">
            <a:spLocks/>
          </p:cNvSpPr>
          <p:nvPr/>
        </p:nvSpPr>
        <p:spPr>
          <a:xfrm>
            <a:off x="9900457" y="6459785"/>
            <a:ext cx="1311900" cy="365100"/>
          </a:xfrm>
          <a:prstGeom prst="rect">
            <a:avLst/>
          </a:prstGeom>
        </p:spPr>
        <p:txBody>
          <a:bodyPr vert="horz" lIns="91425" tIns="45700" rIns="91425" bIns="45700" rtlCol="0" anchor="ctr" anchorCtr="0"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5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  <a:tabLst/>
                <a:defRPr/>
              </a:pPr>
              <a:t>10</a:t>
            </a:fld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7" name="Shape 372"/>
          <p:cNvSpPr txBox="1"/>
          <p:nvPr/>
        </p:nvSpPr>
        <p:spPr>
          <a:xfrm>
            <a:off x="1791300" y="5753125"/>
            <a:ext cx="8388300" cy="74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Graph </a:t>
            </a:r>
            <a:r>
              <a:rPr lang="en-US" sz="18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18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nbdX</a:t>
            </a:r>
            <a:r>
              <a:rPr lang="en-US"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was able to yield &gt;250,000 4K Read IOPS on 32, 64, and 128 IO depths.</a:t>
            </a:r>
          </a:p>
        </p:txBody>
      </p:sp>
      <p:pic>
        <p:nvPicPr>
          <p:cNvPr id="8" name="Shape 37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65925" y="304625"/>
            <a:ext cx="9260125" cy="53374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78"/>
          <p:cNvSpPr txBox="1">
            <a:spLocks/>
          </p:cNvSpPr>
          <p:nvPr/>
        </p:nvSpPr>
        <p:spPr>
          <a:xfrm>
            <a:off x="9900457" y="6459785"/>
            <a:ext cx="1311900" cy="365100"/>
          </a:xfrm>
          <a:prstGeom prst="rect">
            <a:avLst/>
          </a:prstGeom>
        </p:spPr>
        <p:txBody>
          <a:bodyPr vert="horz" lIns="91425" tIns="45700" rIns="91425" bIns="45700" rtlCol="0" anchor="ctr" anchorCtr="0"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5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  <a:tabLst/>
                <a:defRPr/>
              </a:pPr>
              <a:t>11</a:t>
            </a:fld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5" name="Shape 37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43425" y="358500"/>
            <a:ext cx="9120324" cy="529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hape 381"/>
          <p:cNvSpPr txBox="1"/>
          <p:nvPr/>
        </p:nvSpPr>
        <p:spPr>
          <a:xfrm>
            <a:off x="38687" y="5776925"/>
            <a:ext cx="11962200" cy="74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8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Graph 3</a:t>
            </a: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For the tested block sizes and IO depths, nbdX performed within the expected latency range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.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78"/>
          <p:cNvSpPr txBox="1">
            <a:spLocks/>
          </p:cNvSpPr>
          <p:nvPr/>
        </p:nvSpPr>
        <p:spPr>
          <a:xfrm>
            <a:off x="9900457" y="6459785"/>
            <a:ext cx="1311900" cy="365100"/>
          </a:xfrm>
          <a:prstGeom prst="rect">
            <a:avLst/>
          </a:prstGeom>
        </p:spPr>
        <p:txBody>
          <a:bodyPr vert="horz" lIns="91425" tIns="45700" rIns="91425" bIns="45700" rtlCol="0" anchor="ctr" anchorCtr="0"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5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  <a:tabLst/>
                <a:defRPr/>
              </a:pPr>
              <a:t>12</a:t>
            </a:fld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6" name="Shape 388"/>
          <p:cNvSpPr txBox="1"/>
          <p:nvPr/>
        </p:nvSpPr>
        <p:spPr>
          <a:xfrm>
            <a:off x="38687" y="5776925"/>
            <a:ext cx="11962200" cy="74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8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Graph </a:t>
            </a:r>
            <a:r>
              <a:rPr lang="en-US" sz="1800" b="1"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Overall CPU 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utilization f</a:t>
            </a: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or the tested block sizes and IO depths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pic>
        <p:nvPicPr>
          <p:cNvPr id="7" name="Shape 38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43425" y="358500"/>
            <a:ext cx="9120325" cy="52980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</p:pic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395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1900" cy="365100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500"/>
              <a:pPr lvl="0" rt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13</a:t>
            </a:fld>
            <a:endParaRPr lang="en-US" sz="1500"/>
          </a:p>
        </p:txBody>
      </p:sp>
      <p:sp>
        <p:nvSpPr>
          <p:cNvPr id="6" name="Shape 396"/>
          <p:cNvSpPr txBox="1"/>
          <p:nvPr/>
        </p:nvSpPr>
        <p:spPr>
          <a:xfrm>
            <a:off x="-240212" y="5795275"/>
            <a:ext cx="11962200" cy="74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8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Graph </a:t>
            </a:r>
            <a:r>
              <a:rPr lang="en-US" sz="1800" b="1"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System (kernel) and user usage for 4K blocks versus IO Depth</a:t>
            </a:r>
          </a:p>
        </p:txBody>
      </p:sp>
      <p:pic>
        <p:nvPicPr>
          <p:cNvPr id="7" name="Shape 39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43425" y="358500"/>
            <a:ext cx="9120325" cy="5297999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pic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78"/>
          <p:cNvSpPr txBox="1">
            <a:spLocks/>
          </p:cNvSpPr>
          <p:nvPr/>
        </p:nvSpPr>
        <p:spPr>
          <a:xfrm>
            <a:off x="9900457" y="6459785"/>
            <a:ext cx="1311900" cy="365100"/>
          </a:xfrm>
          <a:prstGeom prst="rect">
            <a:avLst/>
          </a:prstGeom>
        </p:spPr>
        <p:txBody>
          <a:bodyPr vert="horz" lIns="91425" tIns="45700" rIns="91425" bIns="45700" rtlCol="0" anchor="ctr" anchorCtr="0">
            <a:noAutofit/>
          </a:bodyPr>
          <a:lstStyle/>
          <a:p>
            <a:pPr algn="r" defTabSz="457200">
              <a:buClr>
                <a:srgbClr val="000000"/>
              </a:buClr>
              <a:buSzPct val="25000"/>
              <a:defRPr/>
            </a:pPr>
            <a:fld id="{00000000-1234-1234-1234-123412341234}" type="slidenum">
              <a:rPr lang="en-US" sz="1500" smtClean="0">
                <a:solidFill>
                  <a:srgbClr val="FFFFFF"/>
                </a:solidFill>
              </a:rPr>
              <a:pPr algn="r" defTabSz="457200">
                <a:buClr>
                  <a:srgbClr val="000000"/>
                </a:buClr>
                <a:buSzPct val="25000"/>
                <a:defRPr/>
              </a:pPr>
              <a:t>14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hape 404"/>
          <p:cNvSpPr txBox="1"/>
          <p:nvPr/>
        </p:nvSpPr>
        <p:spPr>
          <a:xfrm>
            <a:off x="-240212" y="5795275"/>
            <a:ext cx="11962200" cy="74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8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Graph </a:t>
            </a:r>
            <a:r>
              <a:rPr lang="en-US" sz="1800" b="1">
                <a:latin typeface="Calibri"/>
                <a:ea typeface="Calibri"/>
                <a:cs typeface="Calibri"/>
                <a:sym typeface="Calibri"/>
              </a:rPr>
              <a:t>6</a:t>
            </a: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System (kernel) and user usage for 64K blocks versus IO Depth</a:t>
            </a:r>
          </a:p>
        </p:txBody>
      </p:sp>
      <p:pic>
        <p:nvPicPr>
          <p:cNvPr id="7" name="Shape 40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43425" y="358500"/>
            <a:ext cx="9120325" cy="52980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pic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411"/>
          <p:cNvSpPr txBox="1">
            <a:spLocks noGrp="1"/>
          </p:cNvSpPr>
          <p:nvPr>
            <p:ph type="title"/>
          </p:nvPr>
        </p:nvSpPr>
        <p:spPr>
          <a:xfrm>
            <a:off x="1097279" y="286603"/>
            <a:ext cx="10058400" cy="1450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Summary</a:t>
            </a:r>
          </a:p>
        </p:txBody>
      </p:sp>
      <p:sp>
        <p:nvSpPr>
          <p:cNvPr id="10" name="Shape 412"/>
          <p:cNvSpPr txBox="1">
            <a:spLocks/>
          </p:cNvSpPr>
          <p:nvPr/>
        </p:nvSpPr>
        <p:spPr>
          <a:xfrm>
            <a:off x="1097275" y="1932853"/>
            <a:ext cx="10058400" cy="2274900"/>
          </a:xfrm>
          <a:prstGeom prst="rect">
            <a:avLst/>
          </a:prstGeom>
          <a:noFill/>
          <a:ln>
            <a:noFill/>
          </a:ln>
        </p:spPr>
        <p:txBody>
          <a:bodyPr vert="horz" lIns="91425" tIns="91425" rIns="91425" bIns="91425" rtlCol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tabLst/>
              <a:defRPr/>
            </a:pPr>
            <a:r>
              <a:rPr kumimoji="0" lang="en-US" sz="23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Local NVMe Attached Storage Compared to nbdX Remote Ramdisk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1" name="Shape 413"/>
          <p:cNvGraphicFramePr/>
          <p:nvPr/>
        </p:nvGraphicFramePr>
        <p:xfrm>
          <a:off x="1464725" y="2677760"/>
          <a:ext cx="7261575" cy="164583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420525"/>
                <a:gridCol w="2420525"/>
                <a:gridCol w="2420525"/>
              </a:tblGrid>
              <a:tr h="63202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NVMe Locally Attached Drives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nbdX (NVMe over Fabrics) Ramdisk</a:t>
                      </a:r>
                    </a:p>
                  </a:txBody>
                  <a:tcPr marL="91425" marR="91425" marT="91425" marB="91425"/>
                </a:tc>
              </a:tr>
              <a:tr h="41602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Bandwidth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~8.0 Gb/s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800" b="1"/>
                        <a:t>~36 Gb/s</a:t>
                      </a:r>
                    </a:p>
                  </a:txBody>
                  <a:tcPr marL="91425" marR="91425" marT="91425" marB="91425"/>
                </a:tc>
              </a:tr>
              <a:tr h="41202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IOPS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~100,000 4K IOPS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800" b="1"/>
                        <a:t>&gt;250,000 4K IOPS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12" name="Shape 414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1900" cy="365100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500"/>
              <a:pPr lv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15</a:t>
            </a:fld>
            <a:endParaRPr lang="en-US" sz="1500" dirty="0"/>
          </a:p>
        </p:txBody>
      </p:sp>
      <p:sp>
        <p:nvSpPr>
          <p:cNvPr id="14" name="Shape 415"/>
          <p:cNvSpPr txBox="1"/>
          <p:nvPr/>
        </p:nvSpPr>
        <p:spPr>
          <a:xfrm>
            <a:off x="1277725" y="4442625"/>
            <a:ext cx="8425200" cy="130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0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▪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  Bandwidth reached near maximum link speed</a:t>
            </a:r>
          </a:p>
          <a:p>
            <a:pPr lvl="0" rtl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0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▪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  Latency within expected range of NVMe over Fabrics spec</a:t>
            </a:r>
          </a:p>
          <a:p>
            <a:pPr lvl="0" rtl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0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▪ 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 IOPS exceed current NVMe attached drive capabilities</a:t>
            </a:r>
          </a:p>
        </p:txBody>
      </p:sp>
    </p:spTree>
    <p:extLst>
      <p:ext uri="{BB962C8B-B14F-4D97-AF65-F5344CB8AC3E}">
        <p14:creationId xmlns:p14="http://schemas.microsoft.com/office/powerpoint/2010/main" xmlns="" val="3212934282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421"/>
          <p:cNvSpPr txBox="1">
            <a:spLocks noGrp="1"/>
          </p:cNvSpPr>
          <p:nvPr>
            <p:ph type="title"/>
          </p:nvPr>
        </p:nvSpPr>
        <p:spPr>
          <a:xfrm>
            <a:off x="1097279" y="286603"/>
            <a:ext cx="10058400" cy="1450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Conclusion</a:t>
            </a:r>
          </a:p>
        </p:txBody>
      </p:sp>
      <p:sp>
        <p:nvSpPr>
          <p:cNvPr id="12" name="Shape 422"/>
          <p:cNvSpPr txBox="1">
            <a:spLocks/>
          </p:cNvSpPr>
          <p:nvPr/>
        </p:nvSpPr>
        <p:spPr>
          <a:xfrm>
            <a:off x="1097250" y="2352300"/>
            <a:ext cx="10058400" cy="10866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NVMe over Fabrics is a viable solution for network attached storage arrays with NVMe drives</a:t>
            </a:r>
            <a:endParaRPr kumimoji="0" lang="en-US" sz="3000" b="1" i="0" u="none" strike="noStrike" kern="120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Shape 423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1900" cy="365100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500"/>
              <a:pPr lvl="0" rt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16</a:t>
            </a:fld>
            <a:endParaRPr lang="en-US" sz="1500" dirty="0"/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Thanks 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marL="0" indent="0">
              <a:buClr>
                <a:srgbClr val="FFC000"/>
              </a:buClr>
              <a:buSzPct val="80000"/>
              <a:buFont typeface="Wingdings" pitchFamily="2" charset="2"/>
              <a:buChar char="§"/>
            </a:pPr>
            <a:r>
              <a:rPr lang="en-US" dirty="0">
                <a:solidFill>
                  <a:srgbClr val="3F3F3F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dirty="0"/>
              <a:t>Samuel </a:t>
            </a:r>
            <a:r>
              <a:rPr lang="en-US" dirty="0" err="1"/>
              <a:t>Fineberg</a:t>
            </a:r>
            <a:r>
              <a:rPr lang="en-US" dirty="0"/>
              <a:t>, Ph.D., Distinguished Technologist, Storage Chief Technologist Office at Hewlett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Packard </a:t>
            </a:r>
            <a:r>
              <a:rPr lang="en-US" dirty="0"/>
              <a:t>Enterprise</a:t>
            </a:r>
          </a:p>
          <a:p>
            <a:pPr marL="0" lvl="0" indent="0">
              <a:buClr>
                <a:srgbClr val="FFC000"/>
              </a:buClr>
              <a:buSzPct val="80000"/>
              <a:buFont typeface="Wingdings" pitchFamily="2" charset="2"/>
              <a:buChar char="§"/>
            </a:pPr>
            <a:r>
              <a:rPr lang="en-US" dirty="0"/>
              <a:t> Dr. Linda Werner, Ph.D., Faculty Advisor, UCSC</a:t>
            </a:r>
          </a:p>
          <a:p>
            <a:pPr marL="0" indent="0">
              <a:buClr>
                <a:srgbClr val="FFC000"/>
              </a:buClr>
              <a:buSzPct val="80000"/>
              <a:buFont typeface="Wingdings" pitchFamily="2" charset="2"/>
              <a:buChar char="§"/>
            </a:pPr>
            <a:r>
              <a:rPr lang="en-US" dirty="0"/>
              <a:t> Daniel </a:t>
            </a:r>
            <a:r>
              <a:rPr lang="en-US" dirty="0" err="1"/>
              <a:t>Fava</a:t>
            </a:r>
            <a:r>
              <a:rPr lang="en-US" dirty="0"/>
              <a:t>, Graduate Teaching Assistant, UCSC</a:t>
            </a:r>
          </a:p>
          <a:p>
            <a:pPr marL="0" lvl="0" indent="0">
              <a:buClr>
                <a:srgbClr val="FFC000"/>
              </a:buClr>
              <a:buSzPct val="80000"/>
              <a:buFont typeface="Wingdings" pitchFamily="2" charset="2"/>
              <a:buChar char="§"/>
            </a:pPr>
            <a:r>
              <a:rPr lang="en-US" dirty="0"/>
              <a:t> Kevin Cheng for participating in the first half of the project</a:t>
            </a:r>
          </a:p>
          <a:p>
            <a:pPr marL="0" lvl="0" indent="0">
              <a:buClr>
                <a:srgbClr val="FFC000"/>
              </a:buClr>
              <a:buSzPct val="80000"/>
              <a:buFont typeface="Wingdings" pitchFamily="2" charset="2"/>
              <a:buChar char="§"/>
            </a:pPr>
            <a:r>
              <a:rPr lang="en-US" sz="1800" dirty="0"/>
              <a:t> </a:t>
            </a:r>
            <a:r>
              <a:rPr lang="en-US" dirty="0"/>
              <a:t>Hewlett Packard Enterprise for the hardware and support provided</a:t>
            </a:r>
          </a:p>
          <a:p>
            <a:pPr marL="0" indent="0">
              <a:buClr>
                <a:srgbClr val="FFC000"/>
              </a:buClr>
              <a:buFont typeface="Wingdings" pitchFamily="2" charset="2"/>
              <a:buChar char="§"/>
            </a:pPr>
            <a:endParaRPr lang="en-US" dirty="0"/>
          </a:p>
          <a:p>
            <a:pPr marL="0" indent="0">
              <a:buClr>
                <a:srgbClr val="FFC000"/>
              </a:buClr>
              <a:buFont typeface="Wingdings" pitchFamily="2" charset="2"/>
              <a:buChar char="§"/>
            </a:pP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r>
              <a:rPr lang="en-US" sz="1500" dirty="0" smtClean="0"/>
              <a:t>17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xmlns="" val="18226682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type="sldNum" sz="quarter" idx="12"/>
          </p:nvPr>
        </p:nvSpPr>
        <p:spPr>
          <a:xfrm>
            <a:off x="9906000" y="6477000"/>
            <a:ext cx="1311900" cy="365100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 algn="r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500" smtClean="0"/>
              <a:pPr lvl="0" algn="r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2</a:t>
            </a:fld>
            <a:endParaRPr lang="en-US" sz="1500" dirty="0"/>
          </a:p>
        </p:txBody>
      </p:sp>
      <p:sp>
        <p:nvSpPr>
          <p:cNvPr id="246" name="Shape 246"/>
          <p:cNvSpPr txBox="1">
            <a:spLocks noGrp="1"/>
          </p:cNvSpPr>
          <p:nvPr>
            <p:ph type="title" idx="4294967295"/>
          </p:nvPr>
        </p:nvSpPr>
        <p:spPr>
          <a:xfrm>
            <a:off x="917575" y="212725"/>
            <a:ext cx="11274425" cy="898525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Problem Statement</a:t>
            </a:r>
          </a:p>
        </p:txBody>
      </p:sp>
      <p:sp>
        <p:nvSpPr>
          <p:cNvPr id="210" name="Shape 210"/>
          <p:cNvSpPr/>
          <p:nvPr/>
        </p:nvSpPr>
        <p:spPr>
          <a:xfrm>
            <a:off x="8984800" y="1960450"/>
            <a:ext cx="1857600" cy="3180300"/>
          </a:xfrm>
          <a:prstGeom prst="cube">
            <a:avLst>
              <a:gd name="adj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/>
          <p:nvPr/>
        </p:nvSpPr>
        <p:spPr>
          <a:xfrm>
            <a:off x="9059850" y="2682850"/>
            <a:ext cx="1219625" cy="290850"/>
          </a:xfrm>
          <a:prstGeom prst="flowChartProcess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SCSI Drive</a:t>
            </a:r>
          </a:p>
        </p:txBody>
      </p:sp>
      <p:sp>
        <p:nvSpPr>
          <p:cNvPr id="212" name="Shape 212"/>
          <p:cNvSpPr/>
          <p:nvPr/>
        </p:nvSpPr>
        <p:spPr>
          <a:xfrm>
            <a:off x="9059850" y="3182375"/>
            <a:ext cx="1219625" cy="290850"/>
          </a:xfrm>
          <a:prstGeom prst="flowChartProcess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>
                <a:solidFill>
                  <a:schemeClr val="dk1"/>
                </a:solidFill>
              </a:rPr>
              <a:t>SCSI Drive</a:t>
            </a:r>
          </a:p>
        </p:txBody>
      </p:sp>
      <p:sp>
        <p:nvSpPr>
          <p:cNvPr id="213" name="Shape 213"/>
          <p:cNvSpPr/>
          <p:nvPr/>
        </p:nvSpPr>
        <p:spPr>
          <a:xfrm>
            <a:off x="9059850" y="3681900"/>
            <a:ext cx="1219625" cy="290850"/>
          </a:xfrm>
          <a:prstGeom prst="flowChartProcess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>
                <a:solidFill>
                  <a:schemeClr val="dk1"/>
                </a:solidFill>
              </a:rPr>
              <a:t>SCSI Drive</a:t>
            </a:r>
          </a:p>
        </p:txBody>
      </p:sp>
      <p:sp>
        <p:nvSpPr>
          <p:cNvPr id="214" name="Shape 214"/>
          <p:cNvSpPr/>
          <p:nvPr/>
        </p:nvSpPr>
        <p:spPr>
          <a:xfrm>
            <a:off x="9059850" y="4181425"/>
            <a:ext cx="1219625" cy="290850"/>
          </a:xfrm>
          <a:prstGeom prst="flowChartProcess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>
                <a:solidFill>
                  <a:schemeClr val="dk1"/>
                </a:solidFill>
              </a:rPr>
              <a:t>SCSI Drive</a:t>
            </a:r>
          </a:p>
        </p:txBody>
      </p:sp>
      <p:sp>
        <p:nvSpPr>
          <p:cNvPr id="215" name="Shape 215"/>
          <p:cNvSpPr/>
          <p:nvPr/>
        </p:nvSpPr>
        <p:spPr>
          <a:xfrm>
            <a:off x="9059850" y="4680950"/>
            <a:ext cx="1219625" cy="290850"/>
          </a:xfrm>
          <a:prstGeom prst="flowChartProcess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>
                <a:solidFill>
                  <a:schemeClr val="dk1"/>
                </a:solidFill>
              </a:rPr>
              <a:t>SCSI Drive</a:t>
            </a:r>
          </a:p>
        </p:txBody>
      </p:sp>
      <p:sp>
        <p:nvSpPr>
          <p:cNvPr id="216" name="Shape 216"/>
          <p:cNvSpPr txBox="1"/>
          <p:nvPr/>
        </p:nvSpPr>
        <p:spPr>
          <a:xfrm>
            <a:off x="8894201" y="1397087"/>
            <a:ext cx="20388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200"/>
              <a:t>Storage Array</a:t>
            </a:r>
          </a:p>
        </p:txBody>
      </p:sp>
      <p:sp>
        <p:nvSpPr>
          <p:cNvPr id="217" name="Shape 217"/>
          <p:cNvSpPr/>
          <p:nvPr/>
        </p:nvSpPr>
        <p:spPr>
          <a:xfrm rot="-5400000">
            <a:off x="2832525" y="1882087"/>
            <a:ext cx="609900" cy="1604100"/>
          </a:xfrm>
          <a:prstGeom prst="cube">
            <a:avLst>
              <a:gd name="adj" fmla="val 46146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8" name="Shape 218"/>
          <p:cNvSpPr txBox="1"/>
          <p:nvPr/>
        </p:nvSpPr>
        <p:spPr>
          <a:xfrm>
            <a:off x="2255225" y="1366912"/>
            <a:ext cx="2617500" cy="48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200"/>
              <a:t>Compute Nodes (Servers)</a:t>
            </a:r>
          </a:p>
        </p:txBody>
      </p:sp>
      <p:sp>
        <p:nvSpPr>
          <p:cNvPr id="219" name="Shape 219"/>
          <p:cNvSpPr/>
          <p:nvPr/>
        </p:nvSpPr>
        <p:spPr>
          <a:xfrm rot="-5400000">
            <a:off x="2832525" y="2895337"/>
            <a:ext cx="609900" cy="1604100"/>
          </a:xfrm>
          <a:prstGeom prst="cube">
            <a:avLst>
              <a:gd name="adj" fmla="val 46146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20" name="Shape 220"/>
          <p:cNvSpPr/>
          <p:nvPr/>
        </p:nvSpPr>
        <p:spPr>
          <a:xfrm rot="-5400000">
            <a:off x="2832525" y="3784012"/>
            <a:ext cx="609900" cy="1604100"/>
          </a:xfrm>
          <a:prstGeom prst="cube">
            <a:avLst>
              <a:gd name="adj" fmla="val 46146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221" name="Shape 221"/>
          <p:cNvCxnSpPr>
            <a:stCxn id="217" idx="3"/>
            <a:endCxn id="211" idx="1"/>
          </p:cNvCxnSpPr>
          <p:nvPr/>
        </p:nvCxnSpPr>
        <p:spPr>
          <a:xfrm>
            <a:off x="3939525" y="2824859"/>
            <a:ext cx="5120400" cy="3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22" name="Shape 222"/>
          <p:cNvCxnSpPr>
            <a:stCxn id="219" idx="3"/>
            <a:endCxn id="212" idx="1"/>
          </p:cNvCxnSpPr>
          <p:nvPr/>
        </p:nvCxnSpPr>
        <p:spPr>
          <a:xfrm rot="10800000" flipH="1">
            <a:off x="3939525" y="3327809"/>
            <a:ext cx="5120400" cy="510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23" name="Shape 223"/>
          <p:cNvCxnSpPr>
            <a:stCxn id="220" idx="3"/>
            <a:endCxn id="213" idx="1"/>
          </p:cNvCxnSpPr>
          <p:nvPr/>
        </p:nvCxnSpPr>
        <p:spPr>
          <a:xfrm rot="10800000" flipH="1">
            <a:off x="3939525" y="3827384"/>
            <a:ext cx="5120400" cy="899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24" name="Shape 224"/>
          <p:cNvCxnSpPr>
            <a:stCxn id="217" idx="3"/>
            <a:endCxn id="213" idx="1"/>
          </p:cNvCxnSpPr>
          <p:nvPr/>
        </p:nvCxnSpPr>
        <p:spPr>
          <a:xfrm>
            <a:off x="3939525" y="2824859"/>
            <a:ext cx="5120400" cy="1002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25" name="Shape 225"/>
          <p:cNvCxnSpPr>
            <a:stCxn id="219" idx="3"/>
            <a:endCxn id="214" idx="1"/>
          </p:cNvCxnSpPr>
          <p:nvPr/>
        </p:nvCxnSpPr>
        <p:spPr>
          <a:xfrm>
            <a:off x="3939525" y="3838109"/>
            <a:ext cx="5120400" cy="488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26" name="Shape 226"/>
          <p:cNvCxnSpPr>
            <a:stCxn id="220" idx="3"/>
            <a:endCxn id="215" idx="1"/>
          </p:cNvCxnSpPr>
          <p:nvPr/>
        </p:nvCxnSpPr>
        <p:spPr>
          <a:xfrm>
            <a:off x="3939525" y="4726784"/>
            <a:ext cx="5120400" cy="99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27" name="Shape 227"/>
          <p:cNvCxnSpPr>
            <a:stCxn id="220" idx="3"/>
            <a:endCxn id="212" idx="1"/>
          </p:cNvCxnSpPr>
          <p:nvPr/>
        </p:nvCxnSpPr>
        <p:spPr>
          <a:xfrm rot="10800000" flipH="1">
            <a:off x="3939525" y="3327884"/>
            <a:ext cx="5120400" cy="1398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28" name="Shape 228"/>
          <p:cNvSpPr txBox="1"/>
          <p:nvPr/>
        </p:nvSpPr>
        <p:spPr>
          <a:xfrm>
            <a:off x="4314425" y="2242550"/>
            <a:ext cx="4351200" cy="51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200"/>
              <a:t>  Storage Area Network (SAN)</a:t>
            </a:r>
          </a:p>
        </p:txBody>
      </p:sp>
      <p:sp>
        <p:nvSpPr>
          <p:cNvPr id="229" name="Shape 229"/>
          <p:cNvSpPr/>
          <p:nvPr/>
        </p:nvSpPr>
        <p:spPr>
          <a:xfrm>
            <a:off x="3797675" y="2785525"/>
            <a:ext cx="57600" cy="855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0" name="Shape 230"/>
          <p:cNvSpPr/>
          <p:nvPr/>
        </p:nvSpPr>
        <p:spPr>
          <a:xfrm>
            <a:off x="3797675" y="3801825"/>
            <a:ext cx="57600" cy="855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1" name="Shape 231"/>
          <p:cNvSpPr/>
          <p:nvPr/>
        </p:nvSpPr>
        <p:spPr>
          <a:xfrm>
            <a:off x="3797675" y="4700050"/>
            <a:ext cx="57600" cy="855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2" name="Shape 232"/>
          <p:cNvSpPr/>
          <p:nvPr/>
        </p:nvSpPr>
        <p:spPr>
          <a:xfrm>
            <a:off x="3688125" y="2783750"/>
            <a:ext cx="57600" cy="85500"/>
          </a:xfrm>
          <a:prstGeom prst="ellipse">
            <a:avLst/>
          </a:prstGeom>
          <a:solidFill>
            <a:srgbClr val="42D934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3" name="Shape 233"/>
          <p:cNvSpPr/>
          <p:nvPr/>
        </p:nvSpPr>
        <p:spPr>
          <a:xfrm>
            <a:off x="3688125" y="3801825"/>
            <a:ext cx="57600" cy="85500"/>
          </a:xfrm>
          <a:prstGeom prst="ellipse">
            <a:avLst/>
          </a:prstGeom>
          <a:solidFill>
            <a:srgbClr val="42D934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4" name="Shape 234"/>
          <p:cNvSpPr/>
          <p:nvPr/>
        </p:nvSpPr>
        <p:spPr>
          <a:xfrm>
            <a:off x="3688125" y="4700050"/>
            <a:ext cx="57600" cy="85500"/>
          </a:xfrm>
          <a:prstGeom prst="ellipse">
            <a:avLst/>
          </a:prstGeom>
          <a:solidFill>
            <a:srgbClr val="42D934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235" name="Shape 235"/>
          <p:cNvCxnSpPr>
            <a:stCxn id="217" idx="3"/>
            <a:endCxn id="215" idx="1"/>
          </p:cNvCxnSpPr>
          <p:nvPr/>
        </p:nvCxnSpPr>
        <p:spPr>
          <a:xfrm>
            <a:off x="3939525" y="2824859"/>
            <a:ext cx="5120400" cy="2001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36" name="Shape 236"/>
          <p:cNvCxnSpPr>
            <a:stCxn id="219" idx="3"/>
            <a:endCxn id="215" idx="1"/>
          </p:cNvCxnSpPr>
          <p:nvPr/>
        </p:nvCxnSpPr>
        <p:spPr>
          <a:xfrm>
            <a:off x="3939525" y="3838109"/>
            <a:ext cx="5120400" cy="988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37" name="Shape 237"/>
          <p:cNvCxnSpPr>
            <a:stCxn id="220" idx="3"/>
            <a:endCxn id="211" idx="1"/>
          </p:cNvCxnSpPr>
          <p:nvPr/>
        </p:nvCxnSpPr>
        <p:spPr>
          <a:xfrm rot="10800000" flipH="1">
            <a:off x="3939525" y="2828384"/>
            <a:ext cx="5120400" cy="1898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38" name="Shape 238"/>
          <p:cNvCxnSpPr>
            <a:stCxn id="219" idx="3"/>
            <a:endCxn id="211" idx="1"/>
          </p:cNvCxnSpPr>
          <p:nvPr/>
        </p:nvCxnSpPr>
        <p:spPr>
          <a:xfrm rot="10800000" flipH="1">
            <a:off x="3939525" y="2828309"/>
            <a:ext cx="5120400" cy="1009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39" name="Shape 239"/>
          <p:cNvCxnSpPr>
            <a:endCxn id="214" idx="1"/>
          </p:cNvCxnSpPr>
          <p:nvPr/>
        </p:nvCxnSpPr>
        <p:spPr>
          <a:xfrm>
            <a:off x="3939450" y="2818750"/>
            <a:ext cx="5120400" cy="1508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40" name="Shape 240"/>
          <p:cNvSpPr txBox="1"/>
          <p:nvPr/>
        </p:nvSpPr>
        <p:spPr>
          <a:xfrm>
            <a:off x="1107450" y="5562650"/>
            <a:ext cx="9977100" cy="71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400"/>
              <a:t>Current Data Center Technology</a:t>
            </a:r>
          </a:p>
        </p:txBody>
      </p:sp>
      <p:sp>
        <p:nvSpPr>
          <p:cNvPr id="241" name="Shape 241"/>
          <p:cNvSpPr txBox="1"/>
          <p:nvPr/>
        </p:nvSpPr>
        <p:spPr>
          <a:xfrm>
            <a:off x="1851125" y="1318875"/>
            <a:ext cx="9153600" cy="51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300" b="1"/>
              <a:t>Data Center</a:t>
            </a:r>
          </a:p>
        </p:txBody>
      </p:sp>
      <p:sp>
        <p:nvSpPr>
          <p:cNvPr id="242" name="Shape 242"/>
          <p:cNvSpPr/>
          <p:nvPr/>
        </p:nvSpPr>
        <p:spPr>
          <a:xfrm>
            <a:off x="403649" y="2899244"/>
            <a:ext cx="1311875" cy="1302696"/>
          </a:xfrm>
          <a:prstGeom prst="cloud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b="1"/>
              <a:t>Internet</a:t>
            </a:r>
          </a:p>
        </p:txBody>
      </p:sp>
      <p:cxnSp>
        <p:nvCxnSpPr>
          <p:cNvPr id="243" name="Shape 243"/>
          <p:cNvCxnSpPr>
            <a:stCxn id="242" idx="0"/>
            <a:endCxn id="217" idx="0"/>
          </p:cNvCxnSpPr>
          <p:nvPr/>
        </p:nvCxnSpPr>
        <p:spPr>
          <a:xfrm rot="10800000" flipH="1">
            <a:off x="1714432" y="2543492"/>
            <a:ext cx="621000" cy="1007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44" name="Shape 244"/>
          <p:cNvCxnSpPr>
            <a:stCxn id="242" idx="0"/>
            <a:endCxn id="219" idx="0"/>
          </p:cNvCxnSpPr>
          <p:nvPr/>
        </p:nvCxnSpPr>
        <p:spPr>
          <a:xfrm>
            <a:off x="1714432" y="3550592"/>
            <a:ext cx="621000" cy="6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45" name="Shape 245"/>
          <p:cNvCxnSpPr>
            <a:stCxn id="242" idx="0"/>
            <a:endCxn id="220" idx="0"/>
          </p:cNvCxnSpPr>
          <p:nvPr/>
        </p:nvCxnSpPr>
        <p:spPr>
          <a:xfrm>
            <a:off x="1714432" y="3550592"/>
            <a:ext cx="621000" cy="894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47" name="Shape 247"/>
          <p:cNvCxnSpPr/>
          <p:nvPr/>
        </p:nvCxnSpPr>
        <p:spPr>
          <a:xfrm>
            <a:off x="741400" y="1050175"/>
            <a:ext cx="10793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1" name="Shape 208"/>
          <p:cNvSpPr/>
          <p:nvPr/>
        </p:nvSpPr>
        <p:spPr>
          <a:xfrm>
            <a:off x="1997100" y="1316950"/>
            <a:ext cx="9068700" cy="39570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 algn="r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500">
                <a:solidFill>
                  <a:srgbClr val="FFFFFF"/>
                </a:solidFill>
              </a:rPr>
              <a:pPr lvl="0" algn="r" rt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3</a:t>
            </a:fld>
            <a:endParaRPr lang="en-US" sz="1500" dirty="0">
              <a:solidFill>
                <a:srgbClr val="FFFFFF"/>
              </a:solidFill>
            </a:endParaRPr>
          </a:p>
        </p:txBody>
      </p:sp>
      <p:sp>
        <p:nvSpPr>
          <p:cNvPr id="291" name="Shape 291"/>
          <p:cNvSpPr txBox="1">
            <a:spLocks noGrp="1"/>
          </p:cNvSpPr>
          <p:nvPr>
            <p:ph type="title" idx="4294967295"/>
          </p:nvPr>
        </p:nvSpPr>
        <p:spPr>
          <a:xfrm>
            <a:off x="917575" y="212725"/>
            <a:ext cx="11274425" cy="898525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Problem Statement</a:t>
            </a:r>
          </a:p>
        </p:txBody>
      </p:sp>
      <p:sp>
        <p:nvSpPr>
          <p:cNvPr id="255" name="Shape 255"/>
          <p:cNvSpPr/>
          <p:nvPr/>
        </p:nvSpPr>
        <p:spPr>
          <a:xfrm>
            <a:off x="8984800" y="1960450"/>
            <a:ext cx="1857600" cy="3180300"/>
          </a:xfrm>
          <a:prstGeom prst="cube">
            <a:avLst>
              <a:gd name="adj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6" name="Shape 256"/>
          <p:cNvSpPr/>
          <p:nvPr/>
        </p:nvSpPr>
        <p:spPr>
          <a:xfrm>
            <a:off x="9059850" y="2682850"/>
            <a:ext cx="1219625" cy="290850"/>
          </a:xfrm>
          <a:prstGeom prst="flowChartProcess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NVMe Drive</a:t>
            </a:r>
          </a:p>
        </p:txBody>
      </p:sp>
      <p:sp>
        <p:nvSpPr>
          <p:cNvPr id="257" name="Shape 257"/>
          <p:cNvSpPr/>
          <p:nvPr/>
        </p:nvSpPr>
        <p:spPr>
          <a:xfrm>
            <a:off x="9059850" y="3182375"/>
            <a:ext cx="1219625" cy="290850"/>
          </a:xfrm>
          <a:prstGeom prst="flowChartProcess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NVMe Drive</a:t>
            </a:r>
          </a:p>
        </p:txBody>
      </p:sp>
      <p:sp>
        <p:nvSpPr>
          <p:cNvPr id="258" name="Shape 258"/>
          <p:cNvSpPr/>
          <p:nvPr/>
        </p:nvSpPr>
        <p:spPr>
          <a:xfrm>
            <a:off x="9059850" y="3681900"/>
            <a:ext cx="1219625" cy="290850"/>
          </a:xfrm>
          <a:prstGeom prst="flowChartProcess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NVMe Drive</a:t>
            </a:r>
          </a:p>
        </p:txBody>
      </p:sp>
      <p:sp>
        <p:nvSpPr>
          <p:cNvPr id="259" name="Shape 259"/>
          <p:cNvSpPr/>
          <p:nvPr/>
        </p:nvSpPr>
        <p:spPr>
          <a:xfrm>
            <a:off x="9059850" y="4181425"/>
            <a:ext cx="1219625" cy="290850"/>
          </a:xfrm>
          <a:prstGeom prst="flowChartProcess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NVMe Drive</a:t>
            </a:r>
          </a:p>
        </p:txBody>
      </p:sp>
      <p:sp>
        <p:nvSpPr>
          <p:cNvPr id="260" name="Shape 260"/>
          <p:cNvSpPr/>
          <p:nvPr/>
        </p:nvSpPr>
        <p:spPr>
          <a:xfrm>
            <a:off x="9059850" y="4680950"/>
            <a:ext cx="1219625" cy="290850"/>
          </a:xfrm>
          <a:prstGeom prst="flowChartProcess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NVMe Drive</a:t>
            </a:r>
          </a:p>
        </p:txBody>
      </p:sp>
      <p:sp>
        <p:nvSpPr>
          <p:cNvPr id="261" name="Shape 261"/>
          <p:cNvSpPr txBox="1"/>
          <p:nvPr/>
        </p:nvSpPr>
        <p:spPr>
          <a:xfrm>
            <a:off x="8894201" y="1397087"/>
            <a:ext cx="20388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200"/>
              <a:t>Storage Array</a:t>
            </a:r>
          </a:p>
        </p:txBody>
      </p:sp>
      <p:sp>
        <p:nvSpPr>
          <p:cNvPr id="262" name="Shape 262"/>
          <p:cNvSpPr/>
          <p:nvPr/>
        </p:nvSpPr>
        <p:spPr>
          <a:xfrm rot="-5400000">
            <a:off x="2832525" y="1882087"/>
            <a:ext cx="609900" cy="1604100"/>
          </a:xfrm>
          <a:prstGeom prst="cube">
            <a:avLst>
              <a:gd name="adj" fmla="val 46146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3" name="Shape 263"/>
          <p:cNvSpPr txBox="1"/>
          <p:nvPr/>
        </p:nvSpPr>
        <p:spPr>
          <a:xfrm>
            <a:off x="2255225" y="1366912"/>
            <a:ext cx="2617500" cy="48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200"/>
              <a:t>Compute Nodes (Servers)</a:t>
            </a:r>
          </a:p>
        </p:txBody>
      </p:sp>
      <p:sp>
        <p:nvSpPr>
          <p:cNvPr id="264" name="Shape 264"/>
          <p:cNvSpPr/>
          <p:nvPr/>
        </p:nvSpPr>
        <p:spPr>
          <a:xfrm rot="-5400000">
            <a:off x="2832525" y="2895337"/>
            <a:ext cx="609900" cy="1604100"/>
          </a:xfrm>
          <a:prstGeom prst="cube">
            <a:avLst>
              <a:gd name="adj" fmla="val 46146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65" name="Shape 265"/>
          <p:cNvSpPr/>
          <p:nvPr/>
        </p:nvSpPr>
        <p:spPr>
          <a:xfrm rot="-5400000">
            <a:off x="2832525" y="3784012"/>
            <a:ext cx="609900" cy="1604100"/>
          </a:xfrm>
          <a:prstGeom prst="cube">
            <a:avLst>
              <a:gd name="adj" fmla="val 46146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266" name="Shape 266"/>
          <p:cNvCxnSpPr>
            <a:stCxn id="262" idx="3"/>
            <a:endCxn id="256" idx="1"/>
          </p:cNvCxnSpPr>
          <p:nvPr/>
        </p:nvCxnSpPr>
        <p:spPr>
          <a:xfrm>
            <a:off x="3939525" y="2824859"/>
            <a:ext cx="5120400" cy="3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67" name="Shape 267"/>
          <p:cNvCxnSpPr>
            <a:stCxn id="264" idx="3"/>
            <a:endCxn id="257" idx="1"/>
          </p:cNvCxnSpPr>
          <p:nvPr/>
        </p:nvCxnSpPr>
        <p:spPr>
          <a:xfrm rot="10800000" flipH="1">
            <a:off x="3939525" y="3327809"/>
            <a:ext cx="5120400" cy="510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68" name="Shape 268"/>
          <p:cNvCxnSpPr>
            <a:stCxn id="265" idx="3"/>
            <a:endCxn id="258" idx="1"/>
          </p:cNvCxnSpPr>
          <p:nvPr/>
        </p:nvCxnSpPr>
        <p:spPr>
          <a:xfrm rot="10800000" flipH="1">
            <a:off x="3939525" y="3827384"/>
            <a:ext cx="5120400" cy="899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69" name="Shape 269"/>
          <p:cNvCxnSpPr>
            <a:stCxn id="262" idx="3"/>
            <a:endCxn id="258" idx="1"/>
          </p:cNvCxnSpPr>
          <p:nvPr/>
        </p:nvCxnSpPr>
        <p:spPr>
          <a:xfrm>
            <a:off x="3939525" y="2824859"/>
            <a:ext cx="5120400" cy="1002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70" name="Shape 270"/>
          <p:cNvCxnSpPr>
            <a:stCxn id="264" idx="3"/>
            <a:endCxn id="259" idx="1"/>
          </p:cNvCxnSpPr>
          <p:nvPr/>
        </p:nvCxnSpPr>
        <p:spPr>
          <a:xfrm>
            <a:off x="3939525" y="3838109"/>
            <a:ext cx="5120400" cy="488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71" name="Shape 271"/>
          <p:cNvCxnSpPr>
            <a:stCxn id="265" idx="3"/>
            <a:endCxn id="260" idx="1"/>
          </p:cNvCxnSpPr>
          <p:nvPr/>
        </p:nvCxnSpPr>
        <p:spPr>
          <a:xfrm>
            <a:off x="3939525" y="4726784"/>
            <a:ext cx="5120400" cy="99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72" name="Shape 272"/>
          <p:cNvCxnSpPr>
            <a:stCxn id="265" idx="3"/>
            <a:endCxn id="257" idx="1"/>
          </p:cNvCxnSpPr>
          <p:nvPr/>
        </p:nvCxnSpPr>
        <p:spPr>
          <a:xfrm rot="10800000" flipH="1">
            <a:off x="3939525" y="3327884"/>
            <a:ext cx="5120400" cy="1398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73" name="Shape 273"/>
          <p:cNvSpPr txBox="1"/>
          <p:nvPr/>
        </p:nvSpPr>
        <p:spPr>
          <a:xfrm>
            <a:off x="4585950" y="2258350"/>
            <a:ext cx="37467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200"/>
              <a:t>NVMe over Fabrics Protocol</a:t>
            </a:r>
          </a:p>
        </p:txBody>
      </p:sp>
      <p:sp>
        <p:nvSpPr>
          <p:cNvPr id="274" name="Shape 274"/>
          <p:cNvSpPr/>
          <p:nvPr/>
        </p:nvSpPr>
        <p:spPr>
          <a:xfrm>
            <a:off x="3797675" y="2785525"/>
            <a:ext cx="57600" cy="855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5" name="Shape 275"/>
          <p:cNvSpPr/>
          <p:nvPr/>
        </p:nvSpPr>
        <p:spPr>
          <a:xfrm>
            <a:off x="3797675" y="3801825"/>
            <a:ext cx="57600" cy="855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6" name="Shape 276"/>
          <p:cNvSpPr/>
          <p:nvPr/>
        </p:nvSpPr>
        <p:spPr>
          <a:xfrm>
            <a:off x="3797675" y="4700050"/>
            <a:ext cx="57600" cy="855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7" name="Shape 277"/>
          <p:cNvSpPr/>
          <p:nvPr/>
        </p:nvSpPr>
        <p:spPr>
          <a:xfrm>
            <a:off x="3688125" y="2783750"/>
            <a:ext cx="57600" cy="85500"/>
          </a:xfrm>
          <a:prstGeom prst="ellipse">
            <a:avLst/>
          </a:prstGeom>
          <a:solidFill>
            <a:srgbClr val="42D934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8" name="Shape 278"/>
          <p:cNvSpPr/>
          <p:nvPr/>
        </p:nvSpPr>
        <p:spPr>
          <a:xfrm>
            <a:off x="3688125" y="3801825"/>
            <a:ext cx="57600" cy="85500"/>
          </a:xfrm>
          <a:prstGeom prst="ellipse">
            <a:avLst/>
          </a:prstGeom>
          <a:solidFill>
            <a:srgbClr val="42D934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9" name="Shape 279"/>
          <p:cNvSpPr/>
          <p:nvPr/>
        </p:nvSpPr>
        <p:spPr>
          <a:xfrm>
            <a:off x="3688125" y="4700050"/>
            <a:ext cx="57600" cy="85500"/>
          </a:xfrm>
          <a:prstGeom prst="ellipse">
            <a:avLst/>
          </a:prstGeom>
          <a:solidFill>
            <a:srgbClr val="42D934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280" name="Shape 280"/>
          <p:cNvCxnSpPr>
            <a:stCxn id="262" idx="3"/>
            <a:endCxn id="260" idx="1"/>
          </p:cNvCxnSpPr>
          <p:nvPr/>
        </p:nvCxnSpPr>
        <p:spPr>
          <a:xfrm>
            <a:off x="3939525" y="2824859"/>
            <a:ext cx="5120400" cy="2001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81" name="Shape 281"/>
          <p:cNvCxnSpPr>
            <a:stCxn id="264" idx="3"/>
            <a:endCxn id="260" idx="1"/>
          </p:cNvCxnSpPr>
          <p:nvPr/>
        </p:nvCxnSpPr>
        <p:spPr>
          <a:xfrm>
            <a:off x="3939525" y="3838109"/>
            <a:ext cx="5120400" cy="988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82" name="Shape 282"/>
          <p:cNvCxnSpPr>
            <a:stCxn id="265" idx="3"/>
            <a:endCxn id="256" idx="1"/>
          </p:cNvCxnSpPr>
          <p:nvPr/>
        </p:nvCxnSpPr>
        <p:spPr>
          <a:xfrm rot="10800000" flipH="1">
            <a:off x="3939525" y="2828384"/>
            <a:ext cx="5120400" cy="1898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83" name="Shape 283"/>
          <p:cNvCxnSpPr>
            <a:stCxn id="264" idx="3"/>
            <a:endCxn id="256" idx="1"/>
          </p:cNvCxnSpPr>
          <p:nvPr/>
        </p:nvCxnSpPr>
        <p:spPr>
          <a:xfrm rot="10800000" flipH="1">
            <a:off x="3939525" y="2828309"/>
            <a:ext cx="5120400" cy="1009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84" name="Shape 284"/>
          <p:cNvCxnSpPr>
            <a:endCxn id="259" idx="1"/>
          </p:cNvCxnSpPr>
          <p:nvPr/>
        </p:nvCxnSpPr>
        <p:spPr>
          <a:xfrm>
            <a:off x="3939450" y="2818750"/>
            <a:ext cx="5120400" cy="1508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85" name="Shape 285"/>
          <p:cNvSpPr txBox="1"/>
          <p:nvPr/>
        </p:nvSpPr>
        <p:spPr>
          <a:xfrm>
            <a:off x="1107450" y="5562650"/>
            <a:ext cx="9977100" cy="71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 b="1"/>
              <a:t>Goal: </a:t>
            </a:r>
            <a:r>
              <a:rPr lang="en-US"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Benchmark and assess viability of nbdX (Pre-Spec NVMe over Fabrics)</a:t>
            </a:r>
          </a:p>
        </p:txBody>
      </p:sp>
      <p:sp>
        <p:nvSpPr>
          <p:cNvPr id="286" name="Shape 286"/>
          <p:cNvSpPr txBox="1"/>
          <p:nvPr/>
        </p:nvSpPr>
        <p:spPr>
          <a:xfrm>
            <a:off x="1851125" y="1318875"/>
            <a:ext cx="9153600" cy="51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300" b="1"/>
              <a:t>Data Center</a:t>
            </a:r>
          </a:p>
        </p:txBody>
      </p:sp>
      <p:sp>
        <p:nvSpPr>
          <p:cNvPr id="287" name="Shape 287"/>
          <p:cNvSpPr/>
          <p:nvPr/>
        </p:nvSpPr>
        <p:spPr>
          <a:xfrm>
            <a:off x="403649" y="2899244"/>
            <a:ext cx="1311875" cy="1302696"/>
          </a:xfrm>
          <a:prstGeom prst="cloud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b="1"/>
              <a:t>Internet</a:t>
            </a:r>
          </a:p>
        </p:txBody>
      </p:sp>
      <p:cxnSp>
        <p:nvCxnSpPr>
          <p:cNvPr id="288" name="Shape 288"/>
          <p:cNvCxnSpPr>
            <a:stCxn id="287" idx="0"/>
            <a:endCxn id="262" idx="0"/>
          </p:cNvCxnSpPr>
          <p:nvPr/>
        </p:nvCxnSpPr>
        <p:spPr>
          <a:xfrm rot="10800000" flipH="1">
            <a:off x="1714432" y="2543492"/>
            <a:ext cx="621000" cy="1007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89" name="Shape 289"/>
          <p:cNvCxnSpPr>
            <a:stCxn id="287" idx="0"/>
            <a:endCxn id="264" idx="0"/>
          </p:cNvCxnSpPr>
          <p:nvPr/>
        </p:nvCxnSpPr>
        <p:spPr>
          <a:xfrm>
            <a:off x="1714432" y="3550592"/>
            <a:ext cx="621000" cy="6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90" name="Shape 290"/>
          <p:cNvCxnSpPr>
            <a:stCxn id="287" idx="0"/>
            <a:endCxn id="265" idx="0"/>
          </p:cNvCxnSpPr>
          <p:nvPr/>
        </p:nvCxnSpPr>
        <p:spPr>
          <a:xfrm>
            <a:off x="1714432" y="3550592"/>
            <a:ext cx="621000" cy="894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92" name="Shape 292"/>
          <p:cNvCxnSpPr/>
          <p:nvPr/>
        </p:nvCxnSpPr>
        <p:spPr>
          <a:xfrm>
            <a:off x="741400" y="1050175"/>
            <a:ext cx="10793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1" name="Shape 208"/>
          <p:cNvSpPr/>
          <p:nvPr/>
        </p:nvSpPr>
        <p:spPr>
          <a:xfrm>
            <a:off x="1997100" y="1316950"/>
            <a:ext cx="9068700" cy="39570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>
            <a:spLocks noGrp="1"/>
          </p:cNvSpPr>
          <p:nvPr>
            <p:ph type="title"/>
          </p:nvPr>
        </p:nvSpPr>
        <p:spPr>
          <a:xfrm>
            <a:off x="1097279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lang="en-US"/>
              <a:t>Project Goals</a:t>
            </a:r>
          </a:p>
        </p:txBody>
      </p:sp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1143000" y="2020175"/>
            <a:ext cx="9982200" cy="61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indent="-11684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C000"/>
              </a:buClr>
              <a:buFont typeface="Noto Sans Symbols"/>
              <a:buChar char="▪"/>
            </a:pPr>
            <a:r>
              <a:rPr lang="en-US" sz="2400" dirty="0" smtClean="0"/>
              <a:t>  Assemble </a:t>
            </a:r>
            <a:r>
              <a:rPr lang="en-US" sz="2400" dirty="0"/>
              <a:t>protocol stack</a:t>
            </a:r>
          </a:p>
        </p:txBody>
      </p:sp>
      <p:sp>
        <p:nvSpPr>
          <p:cNvPr id="299" name="Shape 299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1900" cy="365100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 algn="r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500">
                <a:solidFill>
                  <a:schemeClr val="bg1"/>
                </a:solidFill>
              </a:rPr>
              <a:pPr lvl="0" algn="r" rt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4</a:t>
            </a:fld>
            <a:endParaRPr lang="en-US" sz="1500" dirty="0">
              <a:solidFill>
                <a:schemeClr val="bg1"/>
              </a:solidFill>
            </a:endParaRPr>
          </a:p>
        </p:txBody>
      </p:sp>
      <p:sp>
        <p:nvSpPr>
          <p:cNvPr id="300" name="Shape 300"/>
          <p:cNvSpPr txBox="1"/>
          <p:nvPr/>
        </p:nvSpPr>
        <p:spPr>
          <a:xfrm>
            <a:off x="1143000" y="2771375"/>
            <a:ext cx="10058400" cy="61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91440" marR="0" lvl="0" indent="-11684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C000"/>
              </a:buClr>
              <a:buSzPct val="100000"/>
              <a:buFont typeface="Noto Sans Symbols"/>
              <a:buChar char="▪"/>
            </a:pPr>
            <a:r>
              <a:rPr lang="en-US" sz="24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 Fix stability issues</a:t>
            </a:r>
          </a:p>
        </p:txBody>
      </p:sp>
      <p:sp>
        <p:nvSpPr>
          <p:cNvPr id="301" name="Shape 301"/>
          <p:cNvSpPr txBox="1"/>
          <p:nvPr/>
        </p:nvSpPr>
        <p:spPr>
          <a:xfrm>
            <a:off x="1150950" y="3536975"/>
            <a:ext cx="10050300" cy="61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91440" marR="0" lvl="0" indent="-11684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C000"/>
              </a:buClr>
              <a:buSzPct val="100000"/>
              <a:buFont typeface="Noto Sans Symbols"/>
              <a:buChar char="▪"/>
            </a:pPr>
            <a:r>
              <a:rPr lang="en-US"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 Build benchmarking suite</a:t>
            </a:r>
          </a:p>
        </p:txBody>
      </p:sp>
      <p:sp>
        <p:nvSpPr>
          <p:cNvPr id="302" name="Shape 302"/>
          <p:cNvSpPr txBox="1"/>
          <p:nvPr/>
        </p:nvSpPr>
        <p:spPr>
          <a:xfrm>
            <a:off x="1150950" y="4302575"/>
            <a:ext cx="10050300" cy="61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91440" marR="0" lvl="0" indent="-11684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C000"/>
              </a:buClr>
              <a:buSzPct val="100000"/>
              <a:buFont typeface="Noto Sans Symbols"/>
              <a:buChar char="▪"/>
            </a:pPr>
            <a:r>
              <a:rPr lang="en-US"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 Gather and analyze benchmarking results</a:t>
            </a:r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500">
                <a:solidFill>
                  <a:schemeClr val="bg1"/>
                </a:solidFill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t>5</a:t>
            </a:fld>
            <a:endParaRPr lang="en-US" sz="1500" dirty="0">
              <a:solidFill>
                <a:schemeClr val="bg1"/>
              </a:solidFill>
            </a:endParaRPr>
          </a:p>
        </p:txBody>
      </p:sp>
      <p:sp>
        <p:nvSpPr>
          <p:cNvPr id="308" name="Shape 308"/>
          <p:cNvSpPr txBox="1"/>
          <p:nvPr/>
        </p:nvSpPr>
        <p:spPr>
          <a:xfrm>
            <a:off x="1143000" y="0"/>
            <a:ext cx="6400800" cy="2057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Font typeface="Calibri"/>
              <a:buNone/>
            </a:pPr>
            <a:endParaRPr sz="2400" b="1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25000"/>
              <a:buFont typeface="Calibri"/>
              <a:buNone/>
            </a:pPr>
            <a:r>
              <a:rPr lang="en-US" sz="24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    Protocol Stack</a:t>
            </a:r>
          </a:p>
          <a:p>
            <a:pPr marR="0" lvl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Shape 309"/>
          <p:cNvSpPr txBox="1"/>
          <p:nvPr/>
        </p:nvSpPr>
        <p:spPr>
          <a:xfrm>
            <a:off x="4904675" y="807300"/>
            <a:ext cx="6293400" cy="945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3333"/>
              <a:buFont typeface="Arial"/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■ Network block device over Accelio framework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3333"/>
              <a:buFont typeface="Arial"/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■ Presented as a regular storage block device on the local system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■ Pre-specification version of NVMe over Fabrics</a:t>
            </a:r>
          </a:p>
        </p:txBody>
      </p:sp>
      <p:sp>
        <p:nvSpPr>
          <p:cNvPr id="310" name="Shape 310"/>
          <p:cNvSpPr txBox="1"/>
          <p:nvPr/>
        </p:nvSpPr>
        <p:spPr>
          <a:xfrm>
            <a:off x="4904675" y="1993400"/>
            <a:ext cx="6293400" cy="945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■ Library for high-performance asynchronous IO using RDMA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■ Provides Zero-copy data delivery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■ Designed for multi-core CPUs and multi-threaded applications</a:t>
            </a:r>
          </a:p>
        </p:txBody>
      </p:sp>
      <p:sp>
        <p:nvSpPr>
          <p:cNvPr id="311" name="Shape 311"/>
          <p:cNvSpPr txBox="1"/>
          <p:nvPr/>
        </p:nvSpPr>
        <p:spPr>
          <a:xfrm>
            <a:off x="4918950" y="3179500"/>
            <a:ext cx="6293400" cy="684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■ Remote Direct Memory Access (RDMA) is capable of allowing server to server data movement management with minimal CPU involvement</a:t>
            </a:r>
          </a:p>
        </p:txBody>
      </p:sp>
      <p:sp>
        <p:nvSpPr>
          <p:cNvPr id="312" name="Shape 312"/>
          <p:cNvSpPr txBox="1"/>
          <p:nvPr/>
        </p:nvSpPr>
        <p:spPr>
          <a:xfrm>
            <a:off x="4918950" y="4053650"/>
            <a:ext cx="6293400" cy="1125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■ Provides a lossless connection on top of the Ethernet protocol by implementing </a:t>
            </a:r>
            <a:b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the Data center bridging enhancements (DCB) to the Ethernet standard.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■ Bridges, converges, and controls the flow of multiple classes of </a:t>
            </a:r>
            <a:b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traffic over an Ethernet network</a:t>
            </a:r>
          </a:p>
        </p:txBody>
      </p:sp>
      <p:sp>
        <p:nvSpPr>
          <p:cNvPr id="313" name="Shape 313"/>
          <p:cNvSpPr txBox="1"/>
          <p:nvPr/>
        </p:nvSpPr>
        <p:spPr>
          <a:xfrm>
            <a:off x="4933200" y="5356025"/>
            <a:ext cx="6293400" cy="887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■ Hardware support for RDMA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■ Interconnect system for the I/O ports that supports 40Gb/s Ethernet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■ Mellanox OFED driver</a:t>
            </a:r>
          </a:p>
        </p:txBody>
      </p:sp>
      <p:cxnSp>
        <p:nvCxnSpPr>
          <p:cNvPr id="314" name="Shape 314"/>
          <p:cNvCxnSpPr/>
          <p:nvPr/>
        </p:nvCxnSpPr>
        <p:spPr>
          <a:xfrm>
            <a:off x="3572375" y="1279950"/>
            <a:ext cx="13323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15" name="Shape 315"/>
          <p:cNvCxnSpPr/>
          <p:nvPr/>
        </p:nvCxnSpPr>
        <p:spPr>
          <a:xfrm>
            <a:off x="3656975" y="2345425"/>
            <a:ext cx="12477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16" name="Shape 316"/>
          <p:cNvCxnSpPr/>
          <p:nvPr/>
        </p:nvCxnSpPr>
        <p:spPr>
          <a:xfrm>
            <a:off x="3656975" y="3429000"/>
            <a:ext cx="12477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17" name="Shape 317"/>
          <p:cNvCxnSpPr/>
          <p:nvPr/>
        </p:nvCxnSpPr>
        <p:spPr>
          <a:xfrm>
            <a:off x="3656975" y="4498400"/>
            <a:ext cx="12477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18" name="Shape 318"/>
          <p:cNvCxnSpPr/>
          <p:nvPr/>
        </p:nvCxnSpPr>
        <p:spPr>
          <a:xfrm>
            <a:off x="3656975" y="5560850"/>
            <a:ext cx="12477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319" name="Shape 3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9650" y="1047750"/>
            <a:ext cx="3390900" cy="4762500"/>
          </a:xfrm>
          <a:prstGeom prst="rect">
            <a:avLst/>
          </a:prstGeom>
          <a:noFill/>
          <a:ln>
            <a:noFill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>
            <a:spLocks noGrp="1"/>
          </p:cNvSpPr>
          <p:nvPr>
            <p:ph type="title"/>
          </p:nvPr>
        </p:nvSpPr>
        <p:spPr>
          <a:xfrm>
            <a:off x="1097279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lang="en-US" dirty="0"/>
              <a:t>What is </a:t>
            </a:r>
            <a:r>
              <a:rPr lang="en-US" dirty="0" err="1"/>
              <a:t>nbdX</a:t>
            </a:r>
            <a:r>
              <a:rPr lang="en-US" dirty="0"/>
              <a:t>?</a:t>
            </a:r>
          </a:p>
        </p:txBody>
      </p:sp>
      <p:sp>
        <p:nvSpPr>
          <p:cNvPr id="325" name="Shape 325"/>
          <p:cNvSpPr txBox="1">
            <a:spLocks noGrp="1"/>
          </p:cNvSpPr>
          <p:nvPr>
            <p:ph type="body" idx="1"/>
          </p:nvPr>
        </p:nvSpPr>
        <p:spPr>
          <a:xfrm>
            <a:off x="1097279" y="1845733"/>
            <a:ext cx="10058400" cy="40233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 err="1"/>
              <a:t>nbdX</a:t>
            </a:r>
            <a:endParaRPr lang="en-US" sz="2200" b="1" dirty="0"/>
          </a:p>
          <a:p>
            <a:pPr lvl="1" rtl="0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100000"/>
              <a:buFont typeface="Noto Sans Symbols"/>
              <a:buChar char="▪"/>
            </a:pPr>
            <a:r>
              <a:rPr lang="en-US" sz="2000" dirty="0" smtClean="0"/>
              <a:t>  Network block </a:t>
            </a:r>
            <a:r>
              <a:rPr lang="en-US" sz="2000" dirty="0"/>
              <a:t>device over </a:t>
            </a:r>
            <a:r>
              <a:rPr lang="en-US" sz="2000" dirty="0" err="1"/>
              <a:t>Accelio</a:t>
            </a:r>
            <a:endParaRPr lang="en-US" sz="2000" dirty="0"/>
          </a:p>
          <a:p>
            <a:pPr lvl="1" rtl="0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100000"/>
              <a:buFont typeface="Noto Sans Symbols"/>
              <a:buChar char="▪"/>
            </a:pPr>
            <a:r>
              <a:rPr lang="en-US" sz="2000" dirty="0" smtClean="0"/>
              <a:t>  Pre-specification </a:t>
            </a:r>
            <a:r>
              <a:rPr lang="en-US" sz="2000" dirty="0"/>
              <a:t>release of </a:t>
            </a:r>
            <a:r>
              <a:rPr lang="en-US" sz="2000" dirty="0" err="1"/>
              <a:t>NVMe</a:t>
            </a:r>
            <a:r>
              <a:rPr lang="en-US" sz="2000" dirty="0"/>
              <a:t> Over Fabrics</a:t>
            </a:r>
          </a:p>
          <a:p>
            <a:pPr lvl="1" rtl="0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100000"/>
              <a:buFont typeface="Noto Sans Symbols"/>
              <a:buChar char="▪"/>
            </a:pPr>
            <a:r>
              <a:rPr lang="en-US" sz="2000" dirty="0" smtClean="0"/>
              <a:t>  Built </a:t>
            </a:r>
            <a:r>
              <a:rPr lang="en-US" sz="2000" dirty="0"/>
              <a:t>to utilize high speed network fabrics through </a:t>
            </a:r>
            <a:r>
              <a:rPr lang="en-US" sz="2000" dirty="0" err="1"/>
              <a:t>Accelio</a:t>
            </a:r>
            <a:endParaRPr lang="en-US" sz="2000" dirty="0"/>
          </a:p>
          <a:p>
            <a:pPr lvl="1" rtl="0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100000"/>
              <a:buFont typeface="Noto Sans Symbols"/>
              <a:buChar char="▪"/>
            </a:pPr>
            <a:r>
              <a:rPr lang="en-US" sz="2000" dirty="0" smtClean="0">
                <a:solidFill>
                  <a:srgbClr val="434343"/>
                </a:solidFill>
              </a:rPr>
              <a:t>  Presents </a:t>
            </a:r>
            <a:r>
              <a:rPr lang="en-US" sz="2000" dirty="0">
                <a:solidFill>
                  <a:srgbClr val="434343"/>
                </a:solidFill>
              </a:rPr>
              <a:t>remote storage as locally attached storage </a:t>
            </a:r>
          </a:p>
          <a:p>
            <a:pPr marL="45720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/>
              <a:t>Benefits</a:t>
            </a:r>
          </a:p>
          <a:p>
            <a:pPr lvl="1" rtl="0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100000"/>
              <a:buFont typeface="Noto Sans Symbols"/>
              <a:buChar char="▪"/>
            </a:pPr>
            <a:r>
              <a:rPr lang="en-US" dirty="0" smtClean="0"/>
              <a:t>  </a:t>
            </a:r>
            <a:r>
              <a:rPr lang="en-US" sz="2000" dirty="0" smtClean="0"/>
              <a:t>Maximized </a:t>
            </a:r>
            <a:r>
              <a:rPr lang="en-US" sz="2000" dirty="0"/>
              <a:t>performance for remote attached </a:t>
            </a:r>
            <a:r>
              <a:rPr lang="en-US" sz="2000" dirty="0" err="1"/>
              <a:t>NVMe</a:t>
            </a:r>
            <a:r>
              <a:rPr lang="en-US" sz="2000" dirty="0"/>
              <a:t> storage</a:t>
            </a:r>
          </a:p>
          <a:p>
            <a:pPr lvl="1" rtl="0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100000"/>
              <a:buFont typeface="Noto Sans Symbols"/>
              <a:buChar char="▪"/>
            </a:pPr>
            <a:r>
              <a:rPr lang="en-US" sz="2000" dirty="0" smtClean="0"/>
              <a:t>  Minimized </a:t>
            </a:r>
            <a:r>
              <a:rPr lang="en-US" sz="2000" dirty="0"/>
              <a:t>CPU utilization of the host system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Shape 326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1900" cy="365100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 algn="r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500">
                <a:solidFill>
                  <a:schemeClr val="bg1"/>
                </a:solidFill>
              </a:rPr>
              <a:pPr lvl="0" algn="r" rt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6</a:t>
            </a:fld>
            <a:endParaRPr lang="en-US" sz="15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>
            <a:spLocks noGrp="1"/>
          </p:cNvSpPr>
          <p:nvPr>
            <p:ph type="title"/>
          </p:nvPr>
        </p:nvSpPr>
        <p:spPr>
          <a:xfrm>
            <a:off x="1097279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lang="en-US"/>
              <a:t>What is Accelio?</a:t>
            </a:r>
          </a:p>
        </p:txBody>
      </p:sp>
      <p:sp>
        <p:nvSpPr>
          <p:cNvPr id="332" name="Shape 332"/>
          <p:cNvSpPr txBox="1">
            <a:spLocks noGrp="1"/>
          </p:cNvSpPr>
          <p:nvPr>
            <p:ph type="body" idx="1"/>
          </p:nvPr>
        </p:nvSpPr>
        <p:spPr>
          <a:xfrm>
            <a:off x="1097279" y="1844100"/>
            <a:ext cx="10058400" cy="40233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 err="1"/>
              <a:t>Accelio</a:t>
            </a:r>
            <a:endParaRPr lang="en-US" sz="2200" b="1" dirty="0"/>
          </a:p>
          <a:p>
            <a:pPr lvl="1" rtl="0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100000"/>
              <a:buFont typeface="Noto Sans Symbols"/>
              <a:buChar char="▪"/>
            </a:pPr>
            <a:r>
              <a:rPr lang="en-US" sz="2000" dirty="0" smtClean="0"/>
              <a:t>  Open </a:t>
            </a:r>
            <a:r>
              <a:rPr lang="en-US" sz="2000" dirty="0"/>
              <a:t>source, high-performance, acceleration library for fabrics</a:t>
            </a:r>
          </a:p>
          <a:p>
            <a:pPr lvl="1" rtl="0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100000"/>
              <a:buFont typeface="Noto Sans Symbols"/>
              <a:buChar char="▪"/>
            </a:pPr>
            <a:r>
              <a:rPr lang="en-US" sz="2000" dirty="0" smtClean="0"/>
              <a:t>  Built </a:t>
            </a:r>
            <a:r>
              <a:rPr lang="en-US" sz="2000" dirty="0"/>
              <a:t>to fully utilize high speed network fabrics and the protocols they support</a:t>
            </a:r>
          </a:p>
          <a:p>
            <a:pPr marL="45720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/>
              <a:t>Provides</a:t>
            </a:r>
          </a:p>
          <a:p>
            <a:pPr lvl="1" rtl="0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100000"/>
              <a:buFont typeface="Noto Sans Symbols"/>
              <a:buChar char="▪"/>
            </a:pPr>
            <a:r>
              <a:rPr lang="en-US" sz="2000" dirty="0" smtClean="0"/>
              <a:t>  Designed </a:t>
            </a:r>
            <a:r>
              <a:rPr lang="en-US" sz="2000" dirty="0"/>
              <a:t>for multi-core CPUs and multi-threaded applications</a:t>
            </a:r>
          </a:p>
          <a:p>
            <a:pPr lvl="1" rtl="0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100000"/>
              <a:buFont typeface="Noto Sans Symbols"/>
              <a:buChar char="▪"/>
            </a:pPr>
            <a:r>
              <a:rPr lang="en-US" sz="2000" dirty="0" smtClean="0"/>
              <a:t>  Supports </a:t>
            </a:r>
            <a:r>
              <a:rPr lang="en-US" sz="2000" dirty="0"/>
              <a:t>multiple network transport layers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/>
              <a:t>Benefits</a:t>
            </a:r>
          </a:p>
          <a:p>
            <a:pPr lvl="1" rtl="0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100000"/>
              <a:buFont typeface="Noto Sans Symbols"/>
              <a:buChar char="▪"/>
            </a:pPr>
            <a:r>
              <a:rPr lang="en-US" sz="2000" dirty="0" smtClean="0"/>
              <a:t>  High </a:t>
            </a:r>
            <a:r>
              <a:rPr lang="en-US" sz="2000" dirty="0"/>
              <a:t>throughput and low CPU utilization</a:t>
            </a:r>
          </a:p>
        </p:txBody>
      </p:sp>
      <p:sp>
        <p:nvSpPr>
          <p:cNvPr id="333" name="Shape 333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1900" cy="365100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 algn="r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500">
                <a:solidFill>
                  <a:schemeClr val="bg1"/>
                </a:solidFill>
              </a:rPr>
              <a:pPr lvl="0" algn="r" rt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7</a:t>
            </a:fld>
            <a:endParaRPr lang="en-US" sz="15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r>
              <a:rPr lang="en-US" sz="1500" dirty="0" smtClean="0"/>
              <a:t>8</a:t>
            </a:r>
            <a:endParaRPr lang="en-US" sz="1500" dirty="0"/>
          </a:p>
        </p:txBody>
      </p:sp>
      <p:sp>
        <p:nvSpPr>
          <p:cNvPr id="50" name="Shape 262"/>
          <p:cNvSpPr txBox="1"/>
          <p:nvPr/>
        </p:nvSpPr>
        <p:spPr>
          <a:xfrm>
            <a:off x="771075" y="667100"/>
            <a:ext cx="6400800" cy="2057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25000"/>
              <a:buFont typeface="Calibri"/>
              <a:buNone/>
            </a:pPr>
            <a:r>
              <a:rPr lang="en-US" sz="2600" b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Benchmarking Suite</a:t>
            </a:r>
          </a:p>
          <a:p>
            <a:pPr marL="91440" lvl="0" indent="-91440" rtl="0">
              <a:spcBef>
                <a:spcPts val="400"/>
              </a:spcBef>
              <a:buClr>
                <a:srgbClr val="FFC000"/>
              </a:buClr>
              <a:buSzPct val="100000"/>
              <a:buFont typeface="Noto Sans Symbols"/>
              <a:buChar char="▪"/>
            </a:pPr>
            <a:r>
              <a:rPr lang="en-US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 Python automated framework</a:t>
            </a:r>
          </a:p>
          <a:p>
            <a:pPr marL="91440" marR="0" lvl="0" indent="-9144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C000"/>
              </a:buClr>
              <a:buSzPct val="100000"/>
              <a:buFont typeface="Noto Sans Symbols"/>
              <a:buChar char="▪"/>
            </a:pPr>
            <a:r>
              <a:rPr lang="en-US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 Python scripts for benchmarking tools</a:t>
            </a:r>
          </a:p>
          <a:p>
            <a:pPr marL="91440" marR="0" lvl="0" indent="-9144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C000"/>
              </a:buClr>
              <a:buSzPct val="100000"/>
              <a:buFont typeface="Noto Sans Symbols"/>
              <a:buChar char="▪"/>
            </a:pPr>
            <a:r>
              <a:rPr lang="en-US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 ‘</a:t>
            </a:r>
            <a:r>
              <a:rPr lang="en-US" sz="2000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Run_All</a:t>
            </a:r>
            <a:r>
              <a:rPr lang="en-US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’ Bash script with error report handling</a:t>
            </a:r>
          </a:p>
          <a:p>
            <a:pPr marL="91440" marR="0" lvl="0" indent="-9144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C000"/>
              </a:buClr>
              <a:buSzPct val="100000"/>
              <a:buFont typeface="Noto Sans Symbols"/>
              <a:buChar char="▪"/>
            </a:pPr>
            <a:r>
              <a:rPr lang="en-US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 Results parsed and outputted to CSV format</a:t>
            </a:r>
          </a:p>
        </p:txBody>
      </p:sp>
      <p:sp>
        <p:nvSpPr>
          <p:cNvPr id="51" name="Shape 263"/>
          <p:cNvSpPr/>
          <p:nvPr/>
        </p:nvSpPr>
        <p:spPr>
          <a:xfrm>
            <a:off x="9447150" y="3228512"/>
            <a:ext cx="1311900" cy="8370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1400" b="1" dirty="0">
                <a:latin typeface="Arial" pitchFamily="34" charset="0"/>
                <a:cs typeface="Arial" pitchFamily="34" charset="0"/>
              </a:rPr>
              <a:t>Custom Framework</a:t>
            </a:r>
          </a:p>
        </p:txBody>
      </p:sp>
      <p:sp>
        <p:nvSpPr>
          <p:cNvPr id="52" name="Shape 264"/>
          <p:cNvSpPr/>
          <p:nvPr/>
        </p:nvSpPr>
        <p:spPr>
          <a:xfrm>
            <a:off x="7020987" y="5293950"/>
            <a:ext cx="1421172" cy="837000"/>
          </a:xfrm>
          <a:prstGeom prst="flowChartMultidocumen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1400" b="1" dirty="0">
                <a:latin typeface="Arial" pitchFamily="34" charset="0"/>
                <a:cs typeface="Arial" pitchFamily="34" charset="0"/>
              </a:rPr>
              <a:t>Results</a:t>
            </a:r>
          </a:p>
        </p:txBody>
      </p:sp>
      <p:sp>
        <p:nvSpPr>
          <p:cNvPr id="53" name="Shape 265"/>
          <p:cNvSpPr/>
          <p:nvPr/>
        </p:nvSpPr>
        <p:spPr>
          <a:xfrm>
            <a:off x="8618912" y="1784487"/>
            <a:ext cx="1311900" cy="837000"/>
          </a:xfrm>
          <a:prstGeom prst="roundRect">
            <a:avLst>
              <a:gd name="adj" fmla="val 16667"/>
            </a:avLst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1400" b="1" dirty="0">
                <a:latin typeface="Arial" pitchFamily="34" charset="0"/>
                <a:cs typeface="Arial" pitchFamily="34" charset="0"/>
              </a:rPr>
              <a:t>I/O Benchmark</a:t>
            </a:r>
          </a:p>
        </p:txBody>
      </p:sp>
      <p:sp>
        <p:nvSpPr>
          <p:cNvPr id="54" name="Shape 266"/>
          <p:cNvSpPr/>
          <p:nvPr/>
        </p:nvSpPr>
        <p:spPr>
          <a:xfrm>
            <a:off x="10304675" y="1784487"/>
            <a:ext cx="1311900" cy="837000"/>
          </a:xfrm>
          <a:prstGeom prst="roundRect">
            <a:avLst>
              <a:gd name="adj" fmla="val 16667"/>
            </a:avLst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1400" b="1" dirty="0">
                <a:latin typeface="Arial" pitchFamily="34" charset="0"/>
                <a:cs typeface="Arial" pitchFamily="34" charset="0"/>
              </a:rPr>
              <a:t>Network Benchmark</a:t>
            </a:r>
          </a:p>
        </p:txBody>
      </p:sp>
      <p:sp>
        <p:nvSpPr>
          <p:cNvPr id="55" name="Shape 267"/>
          <p:cNvSpPr/>
          <p:nvPr/>
        </p:nvSpPr>
        <p:spPr>
          <a:xfrm>
            <a:off x="9387600" y="396262"/>
            <a:ext cx="1421100" cy="7812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1400" b="1" dirty="0" err="1">
                <a:latin typeface="Arial" pitchFamily="34" charset="0"/>
                <a:cs typeface="Arial" pitchFamily="34" charset="0"/>
              </a:rPr>
              <a:t>Run_All</a:t>
            </a:r>
            <a:r>
              <a:rPr lang="en-US" sz="1400" b="1" dirty="0">
                <a:latin typeface="Arial" pitchFamily="34" charset="0"/>
                <a:cs typeface="Arial" pitchFamily="34" charset="0"/>
              </a:rPr>
              <a:t> Script</a:t>
            </a:r>
          </a:p>
        </p:txBody>
      </p:sp>
      <p:sp>
        <p:nvSpPr>
          <p:cNvPr id="56" name="Shape 268"/>
          <p:cNvSpPr/>
          <p:nvPr/>
        </p:nvSpPr>
        <p:spPr>
          <a:xfrm>
            <a:off x="6753912" y="2129500"/>
            <a:ext cx="1421172" cy="837000"/>
          </a:xfrm>
          <a:prstGeom prst="flowChartMultidocumen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400" b="1" dirty="0">
                <a:latin typeface="Arial" pitchFamily="34" charset="0"/>
                <a:cs typeface="Arial" pitchFamily="34" charset="0"/>
              </a:rPr>
              <a:t>Error Log</a:t>
            </a:r>
          </a:p>
        </p:txBody>
      </p:sp>
      <p:sp>
        <p:nvSpPr>
          <p:cNvPr id="57" name="Shape 269"/>
          <p:cNvSpPr/>
          <p:nvPr/>
        </p:nvSpPr>
        <p:spPr>
          <a:xfrm>
            <a:off x="7171875" y="3711712"/>
            <a:ext cx="752100" cy="837000"/>
          </a:xfrm>
          <a:prstGeom prst="flowChartMagneticDisk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1400" b="1" dirty="0" err="1">
                <a:latin typeface="Arial" pitchFamily="34" charset="0"/>
                <a:cs typeface="Arial" pitchFamily="34" charset="0"/>
              </a:rPr>
              <a:t>Git</a:t>
            </a:r>
            <a:endParaRPr lang="en-US" sz="1400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8" name="Shape 270"/>
          <p:cNvCxnSpPr>
            <a:stCxn id="51" idx="2"/>
            <a:endCxn id="52" idx="3"/>
          </p:cNvCxnSpPr>
          <p:nvPr/>
        </p:nvCxnSpPr>
        <p:spPr>
          <a:xfrm rot="5400000">
            <a:off x="8449200" y="4058612"/>
            <a:ext cx="1647000" cy="1660800"/>
          </a:xfrm>
          <a:prstGeom prst="bentConnector2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59" name="Shape 271"/>
          <p:cNvCxnSpPr>
            <a:stCxn id="57" idx="3"/>
            <a:endCxn id="52" idx="0"/>
          </p:cNvCxnSpPr>
          <p:nvPr/>
        </p:nvCxnSpPr>
        <p:spPr>
          <a:xfrm>
            <a:off x="7547925" y="4548712"/>
            <a:ext cx="281400" cy="745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triangle" w="lg" len="lg"/>
            <a:tailEnd type="none" w="lg" len="lg"/>
          </a:ln>
        </p:spPr>
      </p:cxnSp>
      <p:cxnSp>
        <p:nvCxnSpPr>
          <p:cNvPr id="60" name="Shape 272"/>
          <p:cNvCxnSpPr>
            <a:stCxn id="55" idx="2"/>
            <a:endCxn id="54" idx="0"/>
          </p:cNvCxnSpPr>
          <p:nvPr/>
        </p:nvCxnSpPr>
        <p:spPr>
          <a:xfrm>
            <a:off x="10098150" y="1177462"/>
            <a:ext cx="862500" cy="606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1" name="Shape 273"/>
          <p:cNvCxnSpPr>
            <a:stCxn id="55" idx="2"/>
            <a:endCxn id="53" idx="0"/>
          </p:cNvCxnSpPr>
          <p:nvPr/>
        </p:nvCxnSpPr>
        <p:spPr>
          <a:xfrm flipH="1">
            <a:off x="9274950" y="1177462"/>
            <a:ext cx="823200" cy="606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2" name="Shape 274"/>
          <p:cNvCxnSpPr>
            <a:stCxn id="54" idx="2"/>
            <a:endCxn id="51" idx="0"/>
          </p:cNvCxnSpPr>
          <p:nvPr/>
        </p:nvCxnSpPr>
        <p:spPr>
          <a:xfrm flipH="1">
            <a:off x="10103225" y="2621487"/>
            <a:ext cx="857400" cy="606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3" name="Shape 275"/>
          <p:cNvCxnSpPr>
            <a:stCxn id="55" idx="1"/>
            <a:endCxn id="56" idx="0"/>
          </p:cNvCxnSpPr>
          <p:nvPr/>
        </p:nvCxnSpPr>
        <p:spPr>
          <a:xfrm flipH="1">
            <a:off x="7562400" y="786862"/>
            <a:ext cx="1825200" cy="1342500"/>
          </a:xfrm>
          <a:prstGeom prst="bentConnector2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4" name="Shape 276"/>
          <p:cNvCxnSpPr>
            <a:stCxn id="53" idx="2"/>
            <a:endCxn id="51" idx="0"/>
          </p:cNvCxnSpPr>
          <p:nvPr/>
        </p:nvCxnSpPr>
        <p:spPr>
          <a:xfrm>
            <a:off x="9274862" y="2621487"/>
            <a:ext cx="828300" cy="606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5" name="Shape 277"/>
          <p:cNvCxnSpPr>
            <a:stCxn id="56" idx="2"/>
            <a:endCxn id="57" idx="1"/>
          </p:cNvCxnSpPr>
          <p:nvPr/>
        </p:nvCxnSpPr>
        <p:spPr>
          <a:xfrm>
            <a:off x="7365674" y="2934803"/>
            <a:ext cx="182400" cy="777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6" name="Shape 278"/>
          <p:cNvSpPr txBox="1">
            <a:spLocks/>
          </p:cNvSpPr>
          <p:nvPr/>
        </p:nvSpPr>
        <p:spPr>
          <a:xfrm>
            <a:off x="9900457" y="6459785"/>
            <a:ext cx="1311900" cy="365100"/>
          </a:xfrm>
          <a:prstGeom prst="rect">
            <a:avLst/>
          </a:prstGeom>
        </p:spPr>
        <p:txBody>
          <a:bodyPr vert="horz" lIns="91425" tIns="45700" rIns="91425" bIns="45700" rtlCol="0" anchor="ctr" anchorCtr="0"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7" name="Shape 279"/>
          <p:cNvSpPr/>
          <p:nvPr/>
        </p:nvSpPr>
        <p:spPr>
          <a:xfrm>
            <a:off x="4384825" y="3559775"/>
            <a:ext cx="974400" cy="1140900"/>
          </a:xfrm>
          <a:prstGeom prst="foldedCorner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400" b="1" dirty="0">
                <a:latin typeface="Arial" pitchFamily="34" charset="0"/>
                <a:cs typeface="Arial" pitchFamily="34" charset="0"/>
              </a:rPr>
              <a:t>Reports/Graphs</a:t>
            </a:r>
          </a:p>
        </p:txBody>
      </p:sp>
      <p:cxnSp>
        <p:nvCxnSpPr>
          <p:cNvPr id="68" name="Shape 280"/>
          <p:cNvCxnSpPr>
            <a:stCxn id="57" idx="2"/>
            <a:endCxn id="67" idx="3"/>
          </p:cNvCxnSpPr>
          <p:nvPr/>
        </p:nvCxnSpPr>
        <p:spPr>
          <a:xfrm rot="10800000">
            <a:off x="5359275" y="4130212"/>
            <a:ext cx="18126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xmlns="" val="1371219152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278"/>
          <p:cNvSpPr txBox="1">
            <a:spLocks/>
          </p:cNvSpPr>
          <p:nvPr/>
        </p:nvSpPr>
        <p:spPr>
          <a:xfrm>
            <a:off x="9900457" y="6459785"/>
            <a:ext cx="1311900" cy="365100"/>
          </a:xfrm>
          <a:prstGeom prst="rect">
            <a:avLst/>
          </a:prstGeom>
        </p:spPr>
        <p:txBody>
          <a:bodyPr vert="horz" lIns="91425" tIns="45700" rIns="91425" bIns="45700" rtlCol="0" anchor="ctr" anchorCtr="0"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5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  <a:tabLst/>
                <a:defRPr/>
              </a:pPr>
              <a:t>9</a:t>
            </a:fld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" name="Shape 363"/>
          <p:cNvSpPr txBox="1"/>
          <p:nvPr/>
        </p:nvSpPr>
        <p:spPr>
          <a:xfrm>
            <a:off x="38700" y="5780150"/>
            <a:ext cx="11962200" cy="74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Graph 1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On large block sizes, nbdX performed close to our maximum measured link speed (37 Gb/s) </a:t>
            </a:r>
          </a:p>
        </p:txBody>
      </p:sp>
      <p:pic>
        <p:nvPicPr>
          <p:cNvPr id="5" name="Shape 36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46775" y="414150"/>
            <a:ext cx="9119300" cy="52441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2260543410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Retrospect">
  <a:themeElements>
    <a:clrScheme name="Oracle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FF0000"/>
      </a:accent1>
      <a:accent2>
        <a:srgbClr val="800000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Retrospect">
  <a:themeElements>
    <a:clrScheme name="Oracle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FF0000"/>
      </a:accent1>
      <a:accent2>
        <a:srgbClr val="800000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Retrospect">
  <a:themeElements>
    <a:clrScheme name="Oracl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FF0000"/>
      </a:accent1>
      <a:accent2>
        <a:srgbClr val="800000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02006FA4-1611-4B07-AF7F-85CF6D20EB3E}"/>
    </a:ext>
  </a:extLst>
</a:theme>
</file>

<file path=ppt/theme/theme4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racle">
    <a:dk1>
      <a:sysClr val="windowText" lastClr="000000"/>
    </a:dk1>
    <a:lt1>
      <a:sysClr val="window" lastClr="FFFFFF"/>
    </a:lt1>
    <a:dk2>
      <a:srgbClr val="696464"/>
    </a:dk2>
    <a:lt2>
      <a:srgbClr val="E9E5DC"/>
    </a:lt2>
    <a:accent1>
      <a:srgbClr val="FF0000"/>
    </a:accent1>
    <a:accent2>
      <a:srgbClr val="800000"/>
    </a:accent2>
    <a:accent3>
      <a:srgbClr val="A28E6A"/>
    </a:accent3>
    <a:accent4>
      <a:srgbClr val="956251"/>
    </a:accent4>
    <a:accent5>
      <a:srgbClr val="918485"/>
    </a:accent5>
    <a:accent6>
      <a:srgbClr val="855D5D"/>
    </a:accent6>
    <a:hlink>
      <a:srgbClr val="CC9900"/>
    </a:hlink>
    <a:folHlink>
      <a:srgbClr val="96A9A9"/>
    </a:folHlink>
  </a:clrScheme>
</a:themeOverride>
</file>

<file path=ppt/theme/themeOverride2.xml><?xml version="1.0" encoding="utf-8"?>
<a:themeOverride xmlns:a="http://schemas.openxmlformats.org/drawingml/2006/main">
  <a:clrScheme name="Oracle">
    <a:dk1>
      <a:sysClr val="windowText" lastClr="000000"/>
    </a:dk1>
    <a:lt1>
      <a:sysClr val="window" lastClr="FFFFFF"/>
    </a:lt1>
    <a:dk2>
      <a:srgbClr val="696464"/>
    </a:dk2>
    <a:lt2>
      <a:srgbClr val="E9E5DC"/>
    </a:lt2>
    <a:accent1>
      <a:srgbClr val="FF0000"/>
    </a:accent1>
    <a:accent2>
      <a:srgbClr val="800000"/>
    </a:accent2>
    <a:accent3>
      <a:srgbClr val="A28E6A"/>
    </a:accent3>
    <a:accent4>
      <a:srgbClr val="956251"/>
    </a:accent4>
    <a:accent5>
      <a:srgbClr val="918485"/>
    </a:accent5>
    <a:accent6>
      <a:srgbClr val="855D5D"/>
    </a:accent6>
    <a:hlink>
      <a:srgbClr val="CC9900"/>
    </a:hlink>
    <a:folHlink>
      <a:srgbClr val="96A9A9"/>
    </a:folHlink>
  </a:clrScheme>
</a:themeOverride>
</file>

<file path=ppt/theme/themeOverride3.xml><?xml version="1.0" encoding="utf-8"?>
<a:themeOverride xmlns:a="http://schemas.openxmlformats.org/drawingml/2006/main">
  <a:clrScheme name="Oracle">
    <a:dk1>
      <a:sysClr val="windowText" lastClr="000000"/>
    </a:dk1>
    <a:lt1>
      <a:sysClr val="window" lastClr="FFFFFF"/>
    </a:lt1>
    <a:dk2>
      <a:srgbClr val="696464"/>
    </a:dk2>
    <a:lt2>
      <a:srgbClr val="E9E5DC"/>
    </a:lt2>
    <a:accent1>
      <a:srgbClr val="FF0000"/>
    </a:accent1>
    <a:accent2>
      <a:srgbClr val="800000"/>
    </a:accent2>
    <a:accent3>
      <a:srgbClr val="A28E6A"/>
    </a:accent3>
    <a:accent4>
      <a:srgbClr val="956251"/>
    </a:accent4>
    <a:accent5>
      <a:srgbClr val="918485"/>
    </a:accent5>
    <a:accent6>
      <a:srgbClr val="855D5D"/>
    </a:accent6>
    <a:hlink>
      <a:srgbClr val="CC9900"/>
    </a:hlink>
    <a:folHlink>
      <a:srgbClr val="96A9A9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682</Words>
  <PresentationFormat>Custom</PresentationFormat>
  <Paragraphs>150</Paragraphs>
  <Slides>17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Retrospect</vt:lpstr>
      <vt:lpstr>Retrospect</vt:lpstr>
      <vt:lpstr>1_Retrospect</vt:lpstr>
      <vt:lpstr>NVMe Over Fabrics   Senior Design Project  June 3, 2016</vt:lpstr>
      <vt:lpstr>Problem Statement</vt:lpstr>
      <vt:lpstr>Problem Statement</vt:lpstr>
      <vt:lpstr>Project Goals</vt:lpstr>
      <vt:lpstr>Slide 5</vt:lpstr>
      <vt:lpstr>What is nbdX?</vt:lpstr>
      <vt:lpstr>What is Accelio?</vt:lpstr>
      <vt:lpstr>Slide 8</vt:lpstr>
      <vt:lpstr>Slide 9</vt:lpstr>
      <vt:lpstr>Slide 10</vt:lpstr>
      <vt:lpstr>Slide 11</vt:lpstr>
      <vt:lpstr>Slide 12</vt:lpstr>
      <vt:lpstr>Slide 13</vt:lpstr>
      <vt:lpstr>Slide 14</vt:lpstr>
      <vt:lpstr>Summary</vt:lpstr>
      <vt:lpstr>Conclusion</vt:lpstr>
      <vt:lpstr>Thanks to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NVMe Over Fabrics   Senior Design Project  June 3, 2016</dc:title>
  <dc:creator>Alice</dc:creator>
  <cp:lastModifiedBy>Alice</cp:lastModifiedBy>
  <cp:revision>12</cp:revision>
  <dcterms:modified xsi:type="dcterms:W3CDTF">2016-06-03T18:13:22Z</dcterms:modified>
</cp:coreProperties>
</file>