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0" r:id="rId4"/>
    <p:sldId id="262" r:id="rId5"/>
    <p:sldId id="263" r:id="rId6"/>
    <p:sldId id="266" r:id="rId7"/>
    <p:sldId id="267" r:id="rId8"/>
    <p:sldId id="261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2B01-0A86-4233-A7D0-94F1921C1115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FD82-CD7B-48D2-8F3A-D92AB9AE98A9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989F-9C15-4C6A-BD1D-3455DC7116F3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5DF-D197-4C5D-AB28-F2D90B88D94E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CEDE-6143-488F-956F-DAFB41F6608B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E444-A3B9-4CAD-A8CF-D39D35E44A6E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EE9B-93DC-4C05-B7AA-98128238E842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D8B-1BBA-40B9-8DAD-F7E2036BF5A4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0E82-4816-4C96-9E1F-18B673F90B0E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831D8F-BC61-440F-BA9A-E47BA4E0A8B9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BD-515E-4AA4-9B62-7FC0C014143F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BC5A68-F83F-4F1C-BA73-E4FDDF22D19B}" type="datetime1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85800"/>
            <a:ext cx="10058400" cy="2286000"/>
          </a:xfrm>
        </p:spPr>
        <p:txBody>
          <a:bodyPr anchor="t">
            <a:noAutofit/>
          </a:bodyPr>
          <a:lstStyle/>
          <a:p>
            <a:pPr algn="ctr"/>
            <a:r>
              <a:rPr lang="en-US" sz="60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NVM</a:t>
            </a:r>
            <a:r>
              <a:rPr lang="en-US" sz="6000" dirty="0" err="1"/>
              <a:t>e</a:t>
            </a:r>
            <a:r>
              <a:rPr lang="en-US" sz="6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Over Fabrics</a:t>
            </a:r>
            <a:br>
              <a:rPr lang="en-US" sz="1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Design Project</a:t>
            </a:r>
            <a:br>
              <a:rPr lang="en-US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May 25, 2016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09712"/>
          </a:xfrm>
        </p:spPr>
        <p:txBody>
          <a:bodyPr numCol="2" anchor="ctr">
            <a:normAutofit/>
          </a:bodyPr>
          <a:lstStyle/>
          <a:p>
            <a:pPr lvl="0" algn="r">
              <a:spcBef>
                <a:spcPts val="1400"/>
              </a:spcBef>
              <a:spcAft>
                <a:spcPts val="0"/>
              </a:spcAft>
              <a:buSzPct val="25000"/>
            </a:pPr>
            <a:endParaRPr lang="en-US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16" y="3763245"/>
            <a:ext cx="3013624" cy="467377"/>
          </a:xfrm>
          <a:prstGeom prst="rect">
            <a:avLst/>
          </a:prstGeom>
        </p:spPr>
      </p:pic>
      <p:pic>
        <p:nvPicPr>
          <p:cNvPr id="8" name="Shape 200"/>
          <p:cNvPicPr preferRelativeResize="0"/>
          <p:nvPr/>
        </p:nvPicPr>
        <p:blipFill rotWithShape="1">
          <a:blip r:embed="rId5">
            <a:alphaModFix/>
          </a:blip>
          <a:srcRect l="7362" t="25714" r="8981" b="27143"/>
          <a:stretch/>
        </p:blipFill>
        <p:spPr>
          <a:xfrm>
            <a:off x="1224624" y="3134585"/>
            <a:ext cx="2645229" cy="11925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1"/>
          <p:cNvSpPr txBox="1"/>
          <p:nvPr/>
        </p:nvSpPr>
        <p:spPr>
          <a:xfrm>
            <a:off x="7762837" y="4560403"/>
            <a:ext cx="3612600" cy="16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ERIC LITVINSKY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JAYDEN NAVARRO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ALICE YU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/>
              <a:t>1</a:t>
            </a:r>
          </a:p>
        </p:txBody>
      </p:sp>
      <p:sp>
        <p:nvSpPr>
          <p:cNvPr id="11" name="Shape 198"/>
          <p:cNvSpPr txBox="1">
            <a:spLocks/>
          </p:cNvSpPr>
          <p:nvPr/>
        </p:nvSpPr>
        <p:spPr>
          <a:xfrm>
            <a:off x="1100050" y="4892765"/>
            <a:ext cx="2645100" cy="14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TEAM MEMBERS: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JOHN GEMIGNANI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COY HUMPHREY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36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Samuel </a:t>
            </a:r>
            <a:r>
              <a:rPr lang="en-US" dirty="0" err="1"/>
              <a:t>Fineberg</a:t>
            </a:r>
            <a:r>
              <a:rPr lang="en-US" dirty="0"/>
              <a:t>, Ph.D., Distinguished Technologist, Storage Chief Technologist Office at Hewlett Packard Enterprise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Dr. Linda Werner, Ph.D., Faculty Advisor, UCSC</a:t>
            </a:r>
          </a:p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Daniel </a:t>
            </a:r>
            <a:r>
              <a:rPr lang="en-US" dirty="0" err="1"/>
              <a:t>Fava</a:t>
            </a:r>
            <a:r>
              <a:rPr lang="en-US" dirty="0"/>
              <a:t>, Graduate Teaching Assistant, UCSC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Kevin Cheng for participating in the first half of the project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sz="1800" dirty="0"/>
              <a:t> </a:t>
            </a:r>
            <a:r>
              <a:rPr lang="en-US" dirty="0"/>
              <a:t>Hewlett Packard Enterprise for the hardware and support provided</a:t>
            </a:r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66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1067"/>
            <a:ext cx="10058400" cy="1450757"/>
          </a:xfrm>
        </p:spPr>
        <p:txBody>
          <a:bodyPr/>
          <a:lstStyle/>
          <a:p>
            <a:r>
              <a:rPr lang="en-US" dirty="0">
                <a:latin typeface="+mn-lt"/>
              </a:rPr>
              <a:t>Problem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2</a:t>
            </a:r>
          </a:p>
        </p:txBody>
      </p:sp>
      <p:grpSp>
        <p:nvGrpSpPr>
          <p:cNvPr id="3" name="Group 242"/>
          <p:cNvGrpSpPr/>
          <p:nvPr/>
        </p:nvGrpSpPr>
        <p:grpSpPr>
          <a:xfrm>
            <a:off x="1037229" y="1755611"/>
            <a:ext cx="9771801" cy="3675987"/>
            <a:chOff x="284496" y="1782907"/>
            <a:chExt cx="10767656" cy="4050611"/>
          </a:xfrm>
        </p:grpSpPr>
        <p:sp>
          <p:nvSpPr>
            <p:cNvPr id="195" name="Shape 208"/>
            <p:cNvSpPr/>
            <p:nvPr/>
          </p:nvSpPr>
          <p:spPr>
            <a:xfrm>
              <a:off x="1983452" y="1876518"/>
              <a:ext cx="9068700" cy="39570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210"/>
            <p:cNvSpPr/>
            <p:nvPr/>
          </p:nvSpPr>
          <p:spPr>
            <a:xfrm>
              <a:off x="8971152" y="2424482"/>
              <a:ext cx="1857600" cy="31803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211"/>
            <p:cNvSpPr/>
            <p:nvPr/>
          </p:nvSpPr>
          <p:spPr>
            <a:xfrm>
              <a:off x="9046202" y="314688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198" name="Shape 212"/>
            <p:cNvSpPr/>
            <p:nvPr/>
          </p:nvSpPr>
          <p:spPr>
            <a:xfrm>
              <a:off x="9046202" y="3646407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199" name="Shape 213"/>
            <p:cNvSpPr/>
            <p:nvPr/>
          </p:nvSpPr>
          <p:spPr>
            <a:xfrm>
              <a:off x="9046202" y="414593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0" name="Shape 214"/>
            <p:cNvSpPr/>
            <p:nvPr/>
          </p:nvSpPr>
          <p:spPr>
            <a:xfrm>
              <a:off x="9046202" y="4645457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1" name="Shape 215"/>
            <p:cNvSpPr/>
            <p:nvPr/>
          </p:nvSpPr>
          <p:spPr>
            <a:xfrm>
              <a:off x="9046202" y="514498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2" name="Shape 216"/>
            <p:cNvSpPr txBox="1"/>
            <p:nvPr/>
          </p:nvSpPr>
          <p:spPr>
            <a:xfrm>
              <a:off x="8751245" y="1816003"/>
              <a:ext cx="2210677" cy="4116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>
                  <a:latin typeface="Arial" pitchFamily="34" charset="0"/>
                  <a:cs typeface="Arial" pitchFamily="34" charset="0"/>
                </a:rPr>
                <a:t>Storage Array</a:t>
              </a:r>
            </a:p>
          </p:txBody>
        </p:sp>
        <p:sp>
          <p:nvSpPr>
            <p:cNvPr id="203" name="Shape 217"/>
            <p:cNvSpPr/>
            <p:nvPr/>
          </p:nvSpPr>
          <p:spPr>
            <a:xfrm rot="-5400000">
              <a:off x="2818877" y="2346119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18"/>
            <p:cNvSpPr txBox="1"/>
            <p:nvPr/>
          </p:nvSpPr>
          <p:spPr>
            <a:xfrm>
              <a:off x="2241577" y="1830944"/>
              <a:ext cx="26175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>
                  <a:latin typeface="Arial" pitchFamily="34" charset="0"/>
                  <a:cs typeface="Arial" pitchFamily="34" charset="0"/>
                </a:rPr>
                <a:t>Compute Nodes (Servers)</a:t>
              </a:r>
            </a:p>
          </p:txBody>
        </p:sp>
        <p:sp>
          <p:nvSpPr>
            <p:cNvPr id="205" name="Shape 219"/>
            <p:cNvSpPr/>
            <p:nvPr/>
          </p:nvSpPr>
          <p:spPr>
            <a:xfrm rot="-5400000">
              <a:off x="2818877" y="3359369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20"/>
            <p:cNvSpPr/>
            <p:nvPr/>
          </p:nvSpPr>
          <p:spPr>
            <a:xfrm rot="-5400000">
              <a:off x="2818877" y="4248044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07" name="Shape 221"/>
            <p:cNvCxnSpPr>
              <a:stCxn id="203" idx="3"/>
              <a:endCxn id="197" idx="1"/>
            </p:cNvCxnSpPr>
            <p:nvPr/>
          </p:nvCxnSpPr>
          <p:spPr>
            <a:xfrm>
              <a:off x="3925877" y="3288891"/>
              <a:ext cx="5120400" cy="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8" name="Shape 222"/>
            <p:cNvCxnSpPr>
              <a:stCxn id="205" idx="3"/>
              <a:endCxn id="198" idx="1"/>
            </p:cNvCxnSpPr>
            <p:nvPr/>
          </p:nvCxnSpPr>
          <p:spPr>
            <a:xfrm rot="10800000" flipH="1">
              <a:off x="3925877" y="3791841"/>
              <a:ext cx="5120400" cy="510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9" name="Shape 223"/>
            <p:cNvCxnSpPr>
              <a:stCxn id="206" idx="3"/>
              <a:endCxn id="199" idx="1"/>
            </p:cNvCxnSpPr>
            <p:nvPr/>
          </p:nvCxnSpPr>
          <p:spPr>
            <a:xfrm rot="10800000" flipH="1">
              <a:off x="3925877" y="4291416"/>
              <a:ext cx="5120400" cy="899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0" name="Shape 224"/>
            <p:cNvCxnSpPr>
              <a:stCxn id="203" idx="3"/>
              <a:endCxn id="199" idx="1"/>
            </p:cNvCxnSpPr>
            <p:nvPr/>
          </p:nvCxnSpPr>
          <p:spPr>
            <a:xfrm>
              <a:off x="3925877" y="3288891"/>
              <a:ext cx="5120400" cy="100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1" name="Shape 225"/>
            <p:cNvCxnSpPr>
              <a:stCxn id="205" idx="3"/>
              <a:endCxn id="200" idx="1"/>
            </p:cNvCxnSpPr>
            <p:nvPr/>
          </p:nvCxnSpPr>
          <p:spPr>
            <a:xfrm>
              <a:off x="3925877" y="4302141"/>
              <a:ext cx="5120400" cy="48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226"/>
            <p:cNvCxnSpPr>
              <a:stCxn id="206" idx="3"/>
              <a:endCxn id="201" idx="1"/>
            </p:cNvCxnSpPr>
            <p:nvPr/>
          </p:nvCxnSpPr>
          <p:spPr>
            <a:xfrm>
              <a:off x="3925877" y="5190816"/>
              <a:ext cx="51204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3" name="Shape 227"/>
            <p:cNvCxnSpPr>
              <a:stCxn id="206" idx="3"/>
              <a:endCxn id="198" idx="1"/>
            </p:cNvCxnSpPr>
            <p:nvPr/>
          </p:nvCxnSpPr>
          <p:spPr>
            <a:xfrm rot="10800000" flipH="1">
              <a:off x="3925877" y="3791916"/>
              <a:ext cx="5120400" cy="139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14" name="Shape 228"/>
            <p:cNvSpPr txBox="1"/>
            <p:nvPr/>
          </p:nvSpPr>
          <p:spPr>
            <a:xfrm>
              <a:off x="4405077" y="2667020"/>
              <a:ext cx="4301046" cy="3903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over Fabrics Protocol</a:t>
              </a:r>
            </a:p>
          </p:txBody>
        </p:sp>
        <p:sp>
          <p:nvSpPr>
            <p:cNvPr id="215" name="Shape 229"/>
            <p:cNvSpPr/>
            <p:nvPr/>
          </p:nvSpPr>
          <p:spPr>
            <a:xfrm>
              <a:off x="3784027" y="3249557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30"/>
            <p:cNvSpPr/>
            <p:nvPr/>
          </p:nvSpPr>
          <p:spPr>
            <a:xfrm>
              <a:off x="3784027" y="4265857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31"/>
            <p:cNvSpPr/>
            <p:nvPr/>
          </p:nvSpPr>
          <p:spPr>
            <a:xfrm>
              <a:off x="3784027" y="5164082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32"/>
            <p:cNvSpPr/>
            <p:nvPr/>
          </p:nvSpPr>
          <p:spPr>
            <a:xfrm>
              <a:off x="3674477" y="3247782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33"/>
            <p:cNvSpPr/>
            <p:nvPr/>
          </p:nvSpPr>
          <p:spPr>
            <a:xfrm>
              <a:off x="3674477" y="4265857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34"/>
            <p:cNvSpPr/>
            <p:nvPr/>
          </p:nvSpPr>
          <p:spPr>
            <a:xfrm>
              <a:off x="3674477" y="5164082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21" name="Shape 235"/>
            <p:cNvCxnSpPr>
              <a:stCxn id="203" idx="3"/>
              <a:endCxn id="201" idx="1"/>
            </p:cNvCxnSpPr>
            <p:nvPr/>
          </p:nvCxnSpPr>
          <p:spPr>
            <a:xfrm>
              <a:off x="3925877" y="3288891"/>
              <a:ext cx="5120400" cy="200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2" name="Shape 236"/>
            <p:cNvCxnSpPr>
              <a:stCxn id="205" idx="3"/>
              <a:endCxn id="201" idx="1"/>
            </p:cNvCxnSpPr>
            <p:nvPr/>
          </p:nvCxnSpPr>
          <p:spPr>
            <a:xfrm>
              <a:off x="3925877" y="4302141"/>
              <a:ext cx="5120400" cy="98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3" name="Shape 237"/>
            <p:cNvCxnSpPr>
              <a:stCxn id="206" idx="3"/>
              <a:endCxn id="197" idx="1"/>
            </p:cNvCxnSpPr>
            <p:nvPr/>
          </p:nvCxnSpPr>
          <p:spPr>
            <a:xfrm rot="10800000" flipH="1">
              <a:off x="3925877" y="3292416"/>
              <a:ext cx="5120400" cy="189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4" name="Shape 238"/>
            <p:cNvCxnSpPr>
              <a:stCxn id="205" idx="3"/>
              <a:endCxn id="197" idx="1"/>
            </p:cNvCxnSpPr>
            <p:nvPr/>
          </p:nvCxnSpPr>
          <p:spPr>
            <a:xfrm rot="10800000" flipH="1">
              <a:off x="3925877" y="3292341"/>
              <a:ext cx="5120400" cy="1009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5" name="Shape 239"/>
            <p:cNvCxnSpPr>
              <a:endCxn id="200" idx="1"/>
            </p:cNvCxnSpPr>
            <p:nvPr/>
          </p:nvCxnSpPr>
          <p:spPr>
            <a:xfrm>
              <a:off x="3925802" y="3282782"/>
              <a:ext cx="5120400" cy="150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6" name="Shape 241"/>
            <p:cNvSpPr txBox="1"/>
            <p:nvPr/>
          </p:nvSpPr>
          <p:spPr>
            <a:xfrm>
              <a:off x="1837477" y="1782907"/>
              <a:ext cx="9153600" cy="51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300" b="1" dirty="0">
                  <a:latin typeface="Arial" pitchFamily="34" charset="0"/>
                  <a:cs typeface="Arial" pitchFamily="34" charset="0"/>
                </a:rPr>
                <a:t>Data Center</a:t>
              </a:r>
            </a:p>
          </p:txBody>
        </p:sp>
        <p:sp>
          <p:nvSpPr>
            <p:cNvPr id="227" name="Shape 242"/>
            <p:cNvSpPr/>
            <p:nvPr/>
          </p:nvSpPr>
          <p:spPr>
            <a:xfrm>
              <a:off x="284496" y="3363276"/>
              <a:ext cx="1417381" cy="1103631"/>
            </a:xfrm>
            <a:prstGeom prst="cloud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  <p:cxnSp>
          <p:nvCxnSpPr>
            <p:cNvPr id="228" name="Shape 243"/>
            <p:cNvCxnSpPr>
              <a:stCxn id="227" idx="0"/>
              <a:endCxn id="203" idx="0"/>
            </p:cNvCxnSpPr>
            <p:nvPr/>
          </p:nvCxnSpPr>
          <p:spPr>
            <a:xfrm flipV="1">
              <a:off x="1700695" y="3007448"/>
              <a:ext cx="621082" cy="907644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9" name="Shape 244"/>
            <p:cNvCxnSpPr>
              <a:stCxn id="227" idx="0"/>
              <a:endCxn id="205" idx="0"/>
            </p:cNvCxnSpPr>
            <p:nvPr/>
          </p:nvCxnSpPr>
          <p:spPr>
            <a:xfrm>
              <a:off x="1700695" y="3915092"/>
              <a:ext cx="621082" cy="10560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45"/>
            <p:cNvCxnSpPr>
              <a:stCxn id="227" idx="0"/>
              <a:endCxn id="206" idx="0"/>
            </p:cNvCxnSpPr>
            <p:nvPr/>
          </p:nvCxnSpPr>
          <p:spPr>
            <a:xfrm>
              <a:off x="1700695" y="3915092"/>
              <a:ext cx="621082" cy="994281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1" name="Shape 240"/>
          <p:cNvSpPr txBox="1"/>
          <p:nvPr/>
        </p:nvSpPr>
        <p:spPr>
          <a:xfrm>
            <a:off x="1202986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Goal: 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Benchmark and assess viability of </a:t>
            </a:r>
            <a:r>
              <a:rPr lang="en-US" sz="2400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nbdX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(Pre-Spec </a:t>
            </a:r>
            <a:r>
              <a:rPr lang="en-US" sz="2400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over Fabrics)</a:t>
            </a:r>
          </a:p>
        </p:txBody>
      </p:sp>
    </p:spTree>
    <p:extLst>
      <p:ext uri="{BB962C8B-B14F-4D97-AF65-F5344CB8AC3E}">
        <p14:creationId xmlns:p14="http://schemas.microsoft.com/office/powerpoint/2010/main" val="67544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3</a:t>
            </a:r>
          </a:p>
        </p:txBody>
      </p:sp>
      <p:sp>
        <p:nvSpPr>
          <p:cNvPr id="6" name="Shape 2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-11684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None/>
            </a:pPr>
            <a:endParaRPr lang="en-US" sz="2400" dirty="0"/>
          </a:p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endParaRPr lang="en-US"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55"/>
          <p:cNvSpPr txBox="1"/>
          <p:nvPr/>
        </p:nvSpPr>
        <p:spPr>
          <a:xfrm>
            <a:off x="1089325" y="2771375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Fix stability issues</a:t>
            </a:r>
          </a:p>
        </p:txBody>
      </p:sp>
      <p:sp>
        <p:nvSpPr>
          <p:cNvPr id="8" name="Shape 256"/>
          <p:cNvSpPr txBox="1"/>
          <p:nvPr/>
        </p:nvSpPr>
        <p:spPr>
          <a:xfrm>
            <a:off x="1097275" y="35369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Build benchmarking suite</a:t>
            </a:r>
          </a:p>
        </p:txBody>
      </p:sp>
      <p:sp>
        <p:nvSpPr>
          <p:cNvPr id="9" name="Shape 257"/>
          <p:cNvSpPr txBox="1"/>
          <p:nvPr/>
        </p:nvSpPr>
        <p:spPr>
          <a:xfrm>
            <a:off x="1097275" y="43025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Gather and analyze benchmarking results</a:t>
            </a:r>
          </a:p>
        </p:txBody>
      </p:sp>
      <p:sp>
        <p:nvSpPr>
          <p:cNvPr id="12" name="Shape 255"/>
          <p:cNvSpPr txBox="1"/>
          <p:nvPr/>
        </p:nvSpPr>
        <p:spPr>
          <a:xfrm>
            <a:off x="1091597" y="1982063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Assemble protocol stack</a:t>
            </a:r>
          </a:p>
        </p:txBody>
      </p:sp>
    </p:spTree>
    <p:extLst>
      <p:ext uri="{BB962C8B-B14F-4D97-AF65-F5344CB8AC3E}">
        <p14:creationId xmlns:p14="http://schemas.microsoft.com/office/powerpoint/2010/main" val="21513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/>
              <a:t>4</a:t>
            </a:r>
          </a:p>
        </p:txBody>
      </p:sp>
      <p:sp>
        <p:nvSpPr>
          <p:cNvPr id="50" name="Shape 262"/>
          <p:cNvSpPr txBox="1"/>
          <p:nvPr/>
        </p:nvSpPr>
        <p:spPr>
          <a:xfrm>
            <a:off x="771075" y="66710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Benchmarking Suite</a:t>
            </a:r>
          </a:p>
          <a:p>
            <a:pPr marL="91440" lvl="0" indent="-91440" rtl="0">
              <a:spcBef>
                <a:spcPts val="40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automated framework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scripts for benchmarking tools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‘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Run_All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 Bash script with error report handling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Results parsed and outputted to CSV format</a:t>
            </a:r>
          </a:p>
        </p:txBody>
      </p:sp>
      <p:sp>
        <p:nvSpPr>
          <p:cNvPr id="51" name="Shape 263"/>
          <p:cNvSpPr/>
          <p:nvPr/>
        </p:nvSpPr>
        <p:spPr>
          <a:xfrm>
            <a:off x="9447150" y="3228512"/>
            <a:ext cx="1311900" cy="837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Custom Framework</a:t>
            </a:r>
          </a:p>
        </p:txBody>
      </p:sp>
      <p:sp>
        <p:nvSpPr>
          <p:cNvPr id="52" name="Shape 264"/>
          <p:cNvSpPr/>
          <p:nvPr/>
        </p:nvSpPr>
        <p:spPr>
          <a:xfrm>
            <a:off x="7020987" y="529395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53" name="Shape 265"/>
          <p:cNvSpPr/>
          <p:nvPr/>
        </p:nvSpPr>
        <p:spPr>
          <a:xfrm>
            <a:off x="8618912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I/O Benchmark</a:t>
            </a:r>
          </a:p>
        </p:txBody>
      </p:sp>
      <p:sp>
        <p:nvSpPr>
          <p:cNvPr id="54" name="Shape 266"/>
          <p:cNvSpPr/>
          <p:nvPr/>
        </p:nvSpPr>
        <p:spPr>
          <a:xfrm>
            <a:off x="10304675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Network Benchmark</a:t>
            </a:r>
          </a:p>
        </p:txBody>
      </p:sp>
      <p:sp>
        <p:nvSpPr>
          <p:cNvPr id="55" name="Shape 267"/>
          <p:cNvSpPr/>
          <p:nvPr/>
        </p:nvSpPr>
        <p:spPr>
          <a:xfrm>
            <a:off x="9387600" y="396262"/>
            <a:ext cx="1421100" cy="7812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Run_All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Script</a:t>
            </a:r>
          </a:p>
        </p:txBody>
      </p:sp>
      <p:sp>
        <p:nvSpPr>
          <p:cNvPr id="56" name="Shape 268"/>
          <p:cNvSpPr/>
          <p:nvPr/>
        </p:nvSpPr>
        <p:spPr>
          <a:xfrm>
            <a:off x="6753912" y="212950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Error Log</a:t>
            </a:r>
          </a:p>
        </p:txBody>
      </p:sp>
      <p:sp>
        <p:nvSpPr>
          <p:cNvPr id="57" name="Shape 269"/>
          <p:cNvSpPr/>
          <p:nvPr/>
        </p:nvSpPr>
        <p:spPr>
          <a:xfrm>
            <a:off x="7171875" y="3711712"/>
            <a:ext cx="752100" cy="837000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Git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hape 270"/>
          <p:cNvCxnSpPr>
            <a:stCxn id="51" idx="2"/>
            <a:endCxn id="52" idx="3"/>
          </p:cNvCxnSpPr>
          <p:nvPr/>
        </p:nvCxnSpPr>
        <p:spPr>
          <a:xfrm rot="5400000">
            <a:off x="8449200" y="4058612"/>
            <a:ext cx="1647000" cy="1660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71"/>
          <p:cNvCxnSpPr>
            <a:stCxn id="57" idx="3"/>
            <a:endCxn id="52" idx="0"/>
          </p:cNvCxnSpPr>
          <p:nvPr/>
        </p:nvCxnSpPr>
        <p:spPr>
          <a:xfrm>
            <a:off x="7547925" y="4548712"/>
            <a:ext cx="281400" cy="74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60" name="Shape 272"/>
          <p:cNvCxnSpPr>
            <a:stCxn id="55" idx="2"/>
            <a:endCxn id="54" idx="0"/>
          </p:cNvCxnSpPr>
          <p:nvPr/>
        </p:nvCxnSpPr>
        <p:spPr>
          <a:xfrm>
            <a:off x="10098150" y="1177462"/>
            <a:ext cx="8625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273"/>
          <p:cNvCxnSpPr>
            <a:stCxn id="55" idx="2"/>
            <a:endCxn id="53" idx="0"/>
          </p:cNvCxnSpPr>
          <p:nvPr/>
        </p:nvCxnSpPr>
        <p:spPr>
          <a:xfrm flipH="1">
            <a:off x="9274950" y="1177462"/>
            <a:ext cx="8232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74"/>
          <p:cNvCxnSpPr>
            <a:stCxn id="54" idx="2"/>
            <a:endCxn id="51" idx="0"/>
          </p:cNvCxnSpPr>
          <p:nvPr/>
        </p:nvCxnSpPr>
        <p:spPr>
          <a:xfrm flipH="1">
            <a:off x="10103225" y="2621487"/>
            <a:ext cx="8574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75"/>
          <p:cNvCxnSpPr>
            <a:stCxn id="55" idx="1"/>
            <a:endCxn id="56" idx="0"/>
          </p:cNvCxnSpPr>
          <p:nvPr/>
        </p:nvCxnSpPr>
        <p:spPr>
          <a:xfrm flipH="1">
            <a:off x="7562400" y="786862"/>
            <a:ext cx="1825200" cy="1342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276"/>
          <p:cNvCxnSpPr>
            <a:stCxn id="53" idx="2"/>
            <a:endCxn id="51" idx="0"/>
          </p:cNvCxnSpPr>
          <p:nvPr/>
        </p:nvCxnSpPr>
        <p:spPr>
          <a:xfrm>
            <a:off x="9274862" y="2621487"/>
            <a:ext cx="8283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77"/>
          <p:cNvCxnSpPr>
            <a:stCxn id="56" idx="2"/>
            <a:endCxn id="57" idx="1"/>
          </p:cNvCxnSpPr>
          <p:nvPr/>
        </p:nvCxnSpPr>
        <p:spPr>
          <a:xfrm>
            <a:off x="7365674" y="2934803"/>
            <a:ext cx="182400" cy="7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Shape 279"/>
          <p:cNvSpPr/>
          <p:nvPr/>
        </p:nvSpPr>
        <p:spPr>
          <a:xfrm>
            <a:off x="4384825" y="3559775"/>
            <a:ext cx="974400" cy="1140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Reports/Graphs</a:t>
            </a:r>
          </a:p>
        </p:txBody>
      </p:sp>
      <p:cxnSp>
        <p:nvCxnSpPr>
          <p:cNvPr id="68" name="Shape 280"/>
          <p:cNvCxnSpPr>
            <a:stCxn id="57" idx="2"/>
            <a:endCxn id="67" idx="3"/>
          </p:cNvCxnSpPr>
          <p:nvPr/>
        </p:nvCxnSpPr>
        <p:spPr>
          <a:xfrm rot="10800000">
            <a:off x="5359275" y="4130212"/>
            <a:ext cx="181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37121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Shape 2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2975" y="566550"/>
            <a:ext cx="9119300" cy="524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54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Shape 2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5937" y="533225"/>
            <a:ext cx="9260125" cy="53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Shape 3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587100"/>
            <a:ext cx="9120324" cy="52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hape 311"/>
          <p:cNvSpPr txBox="1">
            <a:spLocks/>
          </p:cNvSpPr>
          <p:nvPr/>
        </p:nvSpPr>
        <p:spPr>
          <a:xfrm>
            <a:off x="1097275" y="3228253"/>
            <a:ext cx="10058400" cy="22749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NVMe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Attached Storage Compared to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nbdX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Remote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Ramdisk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hape 314"/>
          <p:cNvSpPr txBox="1"/>
          <p:nvPr/>
        </p:nvSpPr>
        <p:spPr>
          <a:xfrm>
            <a:off x="1097275" y="1927075"/>
            <a:ext cx="10058400" cy="134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of </a:t>
            </a:r>
            <a:r>
              <a:rPr lang="en-US" sz="20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nbdX</a:t>
            </a:r>
            <a:endParaRPr lang="en-US" sz="20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Bandwidth reached near maximum link speed</a:t>
            </a: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Latency within expected range of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over Fabrics spec</a:t>
            </a: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IOPS exceed current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attached drive capabilities</a:t>
            </a:r>
          </a:p>
        </p:txBody>
      </p:sp>
      <p:graphicFrame>
        <p:nvGraphicFramePr>
          <p:cNvPr id="13" name="Shape 312"/>
          <p:cNvGraphicFramePr/>
          <p:nvPr>
            <p:extLst>
              <p:ext uri="{D42A27DB-BD31-4B8C-83A1-F6EECF244321}">
                <p14:modId xmlns:p14="http://schemas.microsoft.com/office/powerpoint/2010/main" val="611986319"/>
              </p:ext>
            </p:extLst>
          </p:nvPr>
        </p:nvGraphicFramePr>
        <p:xfrm>
          <a:off x="1464726" y="3681443"/>
          <a:ext cx="5184648" cy="14148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99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 dirty="0"/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NVMe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Locally Attached Drives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nbdX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NVMe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over Fabrics)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Ramdisk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771" marR="79771" marT="79771" marB="797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0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Bandwidth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~8.0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Gb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/s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~36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Gb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/s</a:t>
                      </a:r>
                    </a:p>
                  </a:txBody>
                  <a:tcPr marL="79771" marR="79771" marT="79771" marB="797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8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IOPS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~100,000 4K IOPS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n>
                            <a:noFill/>
                          </a:ln>
                          <a:latin typeface="Arial" pitchFamily="34" charset="0"/>
                          <a:cs typeface="Arial" pitchFamily="34" charset="0"/>
                        </a:rPr>
                        <a:t>&gt; 250,000 4K IOPS</a:t>
                      </a:r>
                    </a:p>
                  </a:txBody>
                  <a:tcPr marL="79771" marR="79771" marT="79771" marB="797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99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321"/>
          <p:cNvSpPr txBox="1">
            <a:spLocks/>
          </p:cNvSpPr>
          <p:nvPr/>
        </p:nvSpPr>
        <p:spPr>
          <a:xfrm>
            <a:off x="1097250" y="2352300"/>
            <a:ext cx="10058400" cy="1086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NVMe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over Fabrics is a viable solution for network attached storage arrays with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NVMe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drives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1068</TotalTime>
  <Words>274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Noto Sans Symbols</vt:lpstr>
      <vt:lpstr>Wingdings</vt:lpstr>
      <vt:lpstr>Retrospect</vt:lpstr>
      <vt:lpstr>NVMe Over Fabrics   Senior Design Project  May 25, 2016</vt:lpstr>
      <vt:lpstr>Problem Statement</vt:lpstr>
      <vt:lpstr>Our Approach</vt:lpstr>
      <vt:lpstr>PowerPoint Presentation</vt:lpstr>
      <vt:lpstr>PowerPoint Presentation</vt:lpstr>
      <vt:lpstr>PowerPoint Presentation</vt:lpstr>
      <vt:lpstr>PowerPoint Presentation</vt:lpstr>
      <vt:lpstr>Summary</vt:lpstr>
      <vt:lpstr>Conclusion</vt:lpstr>
      <vt:lpstr>Thanks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coy</cp:lastModifiedBy>
  <cp:revision>124</cp:revision>
  <dcterms:created xsi:type="dcterms:W3CDTF">2013-03-26T19:57:12Z</dcterms:created>
  <dcterms:modified xsi:type="dcterms:W3CDTF">2016-05-23T00:32:42Z</dcterms:modified>
</cp:coreProperties>
</file>