
<file path=[Content_Types].xml><?xml version="1.0" encoding="utf-8"?>
<Types xmlns="http://schemas.openxmlformats.org/package/2006/content-types">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theme/themeOverride3.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Default Extension="xlsx" ContentType="application/vnd.openxmlformats-officedocument.spreadsheetml.sheet"/>
  <Override PartName="/ppt/charts/chart3.xml" ContentType="application/vnd.openxmlformats-officedocument.drawingml.chart+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
  </p:notesMasterIdLst>
  <p:sldIdLst>
    <p:sldId id="256" r:id="rId2"/>
  </p:sldIdLst>
  <p:sldSz cx="43891200" cy="32918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822D"/>
    <a:srgbClr val="FF66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snapToGrid="0">
      <p:cViewPr varScale="1">
        <p:scale>
          <a:sx n="13" d="100"/>
          <a:sy n="13" d="100"/>
        </p:scale>
        <p:origin x="-2094" y="-234"/>
      </p:cViewPr>
      <p:guideLst>
        <p:guide orient="horz" pos="10368"/>
        <p:guide pos="1382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Office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Office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Office_Excel_Worksheet3.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title>
      <c:tx>
        <c:rich>
          <a:bodyPr/>
          <a:lstStyle/>
          <a:p>
            <a:pPr>
              <a:defRPr sz="4000"/>
            </a:pPr>
            <a:r>
              <a:rPr lang="en-US" sz="4000"/>
              <a:t>IOPS</a:t>
            </a:r>
          </a:p>
        </c:rich>
      </c:tx>
      <c:layout>
        <c:manualLayout>
          <c:xMode val="edge"/>
          <c:yMode val="edge"/>
          <c:x val="0.47233101233903224"/>
          <c:y val="8.9531680440771352E-2"/>
        </c:manualLayout>
      </c:layout>
    </c:title>
    <c:plotArea>
      <c:layout/>
      <c:barChart>
        <c:barDir val="col"/>
        <c:grouping val="clustered"/>
        <c:ser>
          <c:idx val="0"/>
          <c:order val="0"/>
          <c:tx>
            <c:strRef>
              <c:f>Graphs!$N$3</c:f>
              <c:strCache>
                <c:ptCount val="1"/>
                <c:pt idx="0">
                  <c:v>1 IO Depth</c:v>
                </c:pt>
              </c:strCache>
            </c:strRef>
          </c:tx>
          <c:cat>
            <c:strRef>
              <c:f>Graphs!$O$2:$R$2</c:f>
              <c:strCache>
                <c:ptCount val="4"/>
                <c:pt idx="0">
                  <c:v>4K Block Size</c:v>
                </c:pt>
                <c:pt idx="1">
                  <c:v>32K Block Size</c:v>
                </c:pt>
                <c:pt idx="2">
                  <c:v>64K Block Size</c:v>
                </c:pt>
                <c:pt idx="3">
                  <c:v>128K Block Size</c:v>
                </c:pt>
              </c:strCache>
            </c:strRef>
          </c:cat>
          <c:val>
            <c:numRef>
              <c:f>Graphs!$O$3:$R$3</c:f>
              <c:numCache>
                <c:formatCode>General</c:formatCode>
                <c:ptCount val="4"/>
                <c:pt idx="0">
                  <c:v>10240</c:v>
                </c:pt>
                <c:pt idx="1">
                  <c:v>9962</c:v>
                </c:pt>
                <c:pt idx="2">
                  <c:v>9726</c:v>
                </c:pt>
                <c:pt idx="3">
                  <c:v>8221</c:v>
                </c:pt>
              </c:numCache>
            </c:numRef>
          </c:val>
        </c:ser>
        <c:ser>
          <c:idx val="1"/>
          <c:order val="1"/>
          <c:tx>
            <c:strRef>
              <c:f>Graphs!$N$4</c:f>
              <c:strCache>
                <c:ptCount val="1"/>
                <c:pt idx="0">
                  <c:v>32 IO Depth</c:v>
                </c:pt>
              </c:strCache>
            </c:strRef>
          </c:tx>
          <c:spPr>
            <a:solidFill>
              <a:srgbClr val="92D050"/>
            </a:solidFill>
          </c:spPr>
          <c:cat>
            <c:strRef>
              <c:f>Graphs!$O$2:$R$2</c:f>
              <c:strCache>
                <c:ptCount val="4"/>
                <c:pt idx="0">
                  <c:v>4K Block Size</c:v>
                </c:pt>
                <c:pt idx="1">
                  <c:v>32K Block Size</c:v>
                </c:pt>
                <c:pt idx="2">
                  <c:v>64K Block Size</c:v>
                </c:pt>
                <c:pt idx="3">
                  <c:v>128K Block Size</c:v>
                </c:pt>
              </c:strCache>
            </c:strRef>
          </c:cat>
          <c:val>
            <c:numRef>
              <c:f>Graphs!$O$4:$R$4</c:f>
              <c:numCache>
                <c:formatCode>General</c:formatCode>
                <c:ptCount val="4"/>
                <c:pt idx="0">
                  <c:v>268537</c:v>
                </c:pt>
                <c:pt idx="1">
                  <c:v>94786</c:v>
                </c:pt>
                <c:pt idx="2">
                  <c:v>62302</c:v>
                </c:pt>
                <c:pt idx="3">
                  <c:v>34687</c:v>
                </c:pt>
              </c:numCache>
            </c:numRef>
          </c:val>
        </c:ser>
        <c:ser>
          <c:idx val="2"/>
          <c:order val="2"/>
          <c:tx>
            <c:strRef>
              <c:f>Graphs!$N$5</c:f>
              <c:strCache>
                <c:ptCount val="1"/>
                <c:pt idx="0">
                  <c:v>64 IO Depth</c:v>
                </c:pt>
              </c:strCache>
            </c:strRef>
          </c:tx>
          <c:spPr>
            <a:solidFill>
              <a:schemeClr val="accent6">
                <a:lumMod val="75000"/>
              </a:schemeClr>
            </a:solidFill>
          </c:spPr>
          <c:cat>
            <c:strRef>
              <c:f>Graphs!$O$2:$R$2</c:f>
              <c:strCache>
                <c:ptCount val="4"/>
                <c:pt idx="0">
                  <c:v>4K Block Size</c:v>
                </c:pt>
                <c:pt idx="1">
                  <c:v>32K Block Size</c:v>
                </c:pt>
                <c:pt idx="2">
                  <c:v>64K Block Size</c:v>
                </c:pt>
                <c:pt idx="3">
                  <c:v>128K Block Size</c:v>
                </c:pt>
              </c:strCache>
            </c:strRef>
          </c:cat>
          <c:val>
            <c:numRef>
              <c:f>Graphs!$O$5:$R$5</c:f>
              <c:numCache>
                <c:formatCode>General</c:formatCode>
                <c:ptCount val="4"/>
                <c:pt idx="0">
                  <c:v>297702</c:v>
                </c:pt>
                <c:pt idx="1">
                  <c:v>128480</c:v>
                </c:pt>
                <c:pt idx="2">
                  <c:v>64880</c:v>
                </c:pt>
                <c:pt idx="3">
                  <c:v>35200</c:v>
                </c:pt>
              </c:numCache>
            </c:numRef>
          </c:val>
        </c:ser>
        <c:ser>
          <c:idx val="3"/>
          <c:order val="3"/>
          <c:tx>
            <c:strRef>
              <c:f>Graphs!$N$6</c:f>
              <c:strCache>
                <c:ptCount val="1"/>
                <c:pt idx="0">
                  <c:v>128 IO Depth</c:v>
                </c:pt>
              </c:strCache>
            </c:strRef>
          </c:tx>
          <c:spPr>
            <a:solidFill>
              <a:schemeClr val="bg1">
                <a:lumMod val="65000"/>
              </a:schemeClr>
            </a:solidFill>
          </c:spPr>
          <c:cat>
            <c:strRef>
              <c:f>Graphs!$O$2:$R$2</c:f>
              <c:strCache>
                <c:ptCount val="4"/>
                <c:pt idx="0">
                  <c:v>4K Block Size</c:v>
                </c:pt>
                <c:pt idx="1">
                  <c:v>32K Block Size</c:v>
                </c:pt>
                <c:pt idx="2">
                  <c:v>64K Block Size</c:v>
                </c:pt>
                <c:pt idx="3">
                  <c:v>128K Block Size</c:v>
                </c:pt>
              </c:strCache>
            </c:strRef>
          </c:cat>
          <c:val>
            <c:numRef>
              <c:f>Graphs!$O$6:$R$6</c:f>
              <c:numCache>
                <c:formatCode>General</c:formatCode>
                <c:ptCount val="4"/>
                <c:pt idx="0">
                  <c:v>264118</c:v>
                </c:pt>
                <c:pt idx="1">
                  <c:v>129275</c:v>
                </c:pt>
                <c:pt idx="2">
                  <c:v>69481</c:v>
                </c:pt>
                <c:pt idx="3">
                  <c:v>35209</c:v>
                </c:pt>
              </c:numCache>
            </c:numRef>
          </c:val>
        </c:ser>
        <c:axId val="56896128"/>
        <c:axId val="56903168"/>
      </c:barChart>
      <c:catAx>
        <c:axId val="56896128"/>
        <c:scaling>
          <c:orientation val="minMax"/>
        </c:scaling>
        <c:axPos val="b"/>
        <c:tickLblPos val="nextTo"/>
        <c:txPr>
          <a:bodyPr/>
          <a:lstStyle/>
          <a:p>
            <a:pPr>
              <a:defRPr sz="3200" b="1"/>
            </a:pPr>
            <a:endParaRPr lang="en-US"/>
          </a:p>
        </c:txPr>
        <c:crossAx val="56903168"/>
        <c:crosses val="autoZero"/>
        <c:auto val="1"/>
        <c:lblAlgn val="ctr"/>
        <c:lblOffset val="100"/>
      </c:catAx>
      <c:valAx>
        <c:axId val="56903168"/>
        <c:scaling>
          <c:orientation val="minMax"/>
          <c:max val="330000"/>
          <c:min val="0"/>
        </c:scaling>
        <c:axPos val="l"/>
        <c:majorGridlines/>
        <c:title>
          <c:tx>
            <c:rich>
              <a:bodyPr rot="-5400000" vert="horz"/>
              <a:lstStyle/>
              <a:p>
                <a:pPr>
                  <a:defRPr sz="3200"/>
                </a:pPr>
                <a:r>
                  <a:rPr lang="en-US" sz="3200"/>
                  <a:t>IOPS</a:t>
                </a:r>
              </a:p>
            </c:rich>
          </c:tx>
          <c:layout/>
        </c:title>
        <c:numFmt formatCode="General" sourceLinked="1"/>
        <c:tickLblPos val="nextTo"/>
        <c:txPr>
          <a:bodyPr/>
          <a:lstStyle/>
          <a:p>
            <a:pPr>
              <a:defRPr sz="3200" b="1"/>
            </a:pPr>
            <a:endParaRPr lang="en-US"/>
          </a:p>
        </c:txPr>
        <c:crossAx val="56896128"/>
        <c:crosses val="autoZero"/>
        <c:crossBetween val="between"/>
      </c:valAx>
    </c:plotArea>
    <c:legend>
      <c:legendPos val="r"/>
      <c:layout/>
      <c:txPr>
        <a:bodyPr/>
        <a:lstStyle/>
        <a:p>
          <a:pPr>
            <a:defRPr sz="3200" b="1"/>
          </a:pPr>
          <a:endParaRPr lang="en-US"/>
        </a:p>
      </c:txPr>
    </c:legend>
    <c:plotVisOnly val="1"/>
  </c:chart>
  <c:externalData r:id="rId2"/>
</c:chartSpace>
</file>

<file path=ppt/charts/chart2.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title>
      <c:tx>
        <c:rich>
          <a:bodyPr/>
          <a:lstStyle/>
          <a:p>
            <a:pPr>
              <a:defRPr sz="4000"/>
            </a:pPr>
            <a:r>
              <a:rPr lang="en-US" sz="4000"/>
              <a:t>Latency</a:t>
            </a:r>
          </a:p>
        </c:rich>
      </c:tx>
      <c:layout/>
    </c:title>
    <c:plotArea>
      <c:layout/>
      <c:lineChart>
        <c:grouping val="standard"/>
        <c:ser>
          <c:idx val="0"/>
          <c:order val="0"/>
          <c:tx>
            <c:strRef>
              <c:f>Graphs!$N$37</c:f>
              <c:strCache>
                <c:ptCount val="1"/>
                <c:pt idx="0">
                  <c:v>1 IO Depth</c:v>
                </c:pt>
              </c:strCache>
            </c:strRef>
          </c:tx>
          <c:spPr>
            <a:ln w="76200"/>
          </c:spPr>
          <c:marker>
            <c:symbol val="none"/>
          </c:marker>
          <c:cat>
            <c:strRef>
              <c:f>Graphs!$O$36:$R$36</c:f>
              <c:strCache>
                <c:ptCount val="4"/>
                <c:pt idx="0">
                  <c:v>4K Block Size</c:v>
                </c:pt>
                <c:pt idx="1">
                  <c:v>32K Block Size</c:v>
                </c:pt>
                <c:pt idx="2">
                  <c:v>64K Block Size</c:v>
                </c:pt>
                <c:pt idx="3">
                  <c:v>128K Block Size</c:v>
                </c:pt>
              </c:strCache>
            </c:strRef>
          </c:cat>
          <c:val>
            <c:numRef>
              <c:f>Graphs!$O$37:$R$37</c:f>
              <c:numCache>
                <c:formatCode>General</c:formatCode>
                <c:ptCount val="4"/>
                <c:pt idx="0">
                  <c:v>387.72349799999995</c:v>
                </c:pt>
                <c:pt idx="1">
                  <c:v>398.72160399999996</c:v>
                </c:pt>
                <c:pt idx="2">
                  <c:v>408.24832699999996</c:v>
                </c:pt>
                <c:pt idx="3">
                  <c:v>483.15612999999996</c:v>
                </c:pt>
              </c:numCache>
            </c:numRef>
          </c:val>
        </c:ser>
        <c:ser>
          <c:idx val="1"/>
          <c:order val="1"/>
          <c:tx>
            <c:strRef>
              <c:f>Graphs!$N$38</c:f>
              <c:strCache>
                <c:ptCount val="1"/>
                <c:pt idx="0">
                  <c:v>32 IO Depth</c:v>
                </c:pt>
              </c:strCache>
            </c:strRef>
          </c:tx>
          <c:spPr>
            <a:ln w="76200">
              <a:solidFill>
                <a:srgbClr val="92D050"/>
              </a:solidFill>
            </a:ln>
          </c:spPr>
          <c:marker>
            <c:symbol val="none"/>
          </c:marker>
          <c:cat>
            <c:strRef>
              <c:f>Graphs!$O$36:$R$36</c:f>
              <c:strCache>
                <c:ptCount val="4"/>
                <c:pt idx="0">
                  <c:v>4K Block Size</c:v>
                </c:pt>
                <c:pt idx="1">
                  <c:v>32K Block Size</c:v>
                </c:pt>
                <c:pt idx="2">
                  <c:v>64K Block Size</c:v>
                </c:pt>
                <c:pt idx="3">
                  <c:v>128K Block Size</c:v>
                </c:pt>
              </c:strCache>
            </c:strRef>
          </c:cat>
          <c:val>
            <c:numRef>
              <c:f>Graphs!$O$38:$R$38</c:f>
              <c:numCache>
                <c:formatCode>General</c:formatCode>
                <c:ptCount val="4"/>
                <c:pt idx="0">
                  <c:v>476.11998300000005</c:v>
                </c:pt>
                <c:pt idx="1">
                  <c:v>1349.8129739999999</c:v>
                </c:pt>
                <c:pt idx="2">
                  <c:v>2053.7391580000003</c:v>
                </c:pt>
                <c:pt idx="3">
                  <c:v>3687.8857390000003</c:v>
                </c:pt>
              </c:numCache>
            </c:numRef>
          </c:val>
        </c:ser>
        <c:ser>
          <c:idx val="2"/>
          <c:order val="2"/>
          <c:tx>
            <c:strRef>
              <c:f>Graphs!$N$39</c:f>
              <c:strCache>
                <c:ptCount val="1"/>
                <c:pt idx="0">
                  <c:v>64 IO Depth</c:v>
                </c:pt>
              </c:strCache>
            </c:strRef>
          </c:tx>
          <c:spPr>
            <a:ln w="76200">
              <a:solidFill>
                <a:srgbClr val="FF822D"/>
              </a:solidFill>
            </a:ln>
          </c:spPr>
          <c:marker>
            <c:symbol val="none"/>
          </c:marker>
          <c:cat>
            <c:strRef>
              <c:f>Graphs!$O$36:$R$36</c:f>
              <c:strCache>
                <c:ptCount val="4"/>
                <c:pt idx="0">
                  <c:v>4K Block Size</c:v>
                </c:pt>
                <c:pt idx="1">
                  <c:v>32K Block Size</c:v>
                </c:pt>
                <c:pt idx="2">
                  <c:v>64K Block Size</c:v>
                </c:pt>
                <c:pt idx="3">
                  <c:v>128K Block Size</c:v>
                </c:pt>
              </c:strCache>
            </c:strRef>
          </c:cat>
          <c:val>
            <c:numRef>
              <c:f>Graphs!$O$39:$R$39</c:f>
              <c:numCache>
                <c:formatCode>General</c:formatCode>
                <c:ptCount val="4"/>
                <c:pt idx="0">
                  <c:v>859.33318299999996</c:v>
                </c:pt>
                <c:pt idx="1">
                  <c:v>1991.5095550000003</c:v>
                </c:pt>
                <c:pt idx="2">
                  <c:v>3943.362658</c:v>
                </c:pt>
                <c:pt idx="3">
                  <c:v>7269.1727280000005</c:v>
                </c:pt>
              </c:numCache>
            </c:numRef>
          </c:val>
        </c:ser>
        <c:ser>
          <c:idx val="3"/>
          <c:order val="3"/>
          <c:tx>
            <c:strRef>
              <c:f>Graphs!$N$40</c:f>
              <c:strCache>
                <c:ptCount val="1"/>
                <c:pt idx="0">
                  <c:v>128 IO Depth</c:v>
                </c:pt>
              </c:strCache>
            </c:strRef>
          </c:tx>
          <c:spPr>
            <a:ln w="76200">
              <a:solidFill>
                <a:srgbClr val="FFFFFF">
                  <a:lumMod val="65000"/>
                </a:srgbClr>
              </a:solidFill>
            </a:ln>
          </c:spPr>
          <c:marker>
            <c:symbol val="none"/>
          </c:marker>
          <c:cat>
            <c:strRef>
              <c:f>Graphs!$O$36:$R$36</c:f>
              <c:strCache>
                <c:ptCount val="4"/>
                <c:pt idx="0">
                  <c:v>4K Block Size</c:v>
                </c:pt>
                <c:pt idx="1">
                  <c:v>32K Block Size</c:v>
                </c:pt>
                <c:pt idx="2">
                  <c:v>64K Block Size</c:v>
                </c:pt>
                <c:pt idx="3">
                  <c:v>128K Block Size</c:v>
                </c:pt>
              </c:strCache>
            </c:strRef>
          </c:cat>
          <c:val>
            <c:numRef>
              <c:f>Graphs!$O$40:$R$40</c:f>
              <c:numCache>
                <c:formatCode>General</c:formatCode>
                <c:ptCount val="4"/>
                <c:pt idx="0">
                  <c:v>1937.5683750000001</c:v>
                </c:pt>
                <c:pt idx="1">
                  <c:v>3958.7059749999999</c:v>
                </c:pt>
                <c:pt idx="2">
                  <c:v>7364.4767449999999</c:v>
                </c:pt>
                <c:pt idx="3">
                  <c:v>14528.414701000002</c:v>
                </c:pt>
              </c:numCache>
            </c:numRef>
          </c:val>
        </c:ser>
        <c:marker val="1"/>
        <c:axId val="56925568"/>
        <c:axId val="56935936"/>
      </c:lineChart>
      <c:catAx>
        <c:axId val="56925568"/>
        <c:scaling>
          <c:orientation val="minMax"/>
        </c:scaling>
        <c:axPos val="b"/>
        <c:tickLblPos val="nextTo"/>
        <c:txPr>
          <a:bodyPr/>
          <a:lstStyle/>
          <a:p>
            <a:pPr>
              <a:defRPr sz="3200" b="1"/>
            </a:pPr>
            <a:endParaRPr lang="en-US"/>
          </a:p>
        </c:txPr>
        <c:crossAx val="56935936"/>
        <c:crosses val="autoZero"/>
        <c:auto val="1"/>
        <c:lblAlgn val="ctr"/>
        <c:lblOffset val="100"/>
      </c:catAx>
      <c:valAx>
        <c:axId val="56935936"/>
        <c:scaling>
          <c:orientation val="minMax"/>
        </c:scaling>
        <c:axPos val="l"/>
        <c:majorGridlines/>
        <c:title>
          <c:tx>
            <c:rich>
              <a:bodyPr rot="-5400000" vert="horz"/>
              <a:lstStyle/>
              <a:p>
                <a:pPr>
                  <a:defRPr sz="3200"/>
                </a:pPr>
                <a:r>
                  <a:rPr lang="en-US" sz="3200"/>
                  <a:t>Read Latency Avg (ms)</a:t>
                </a:r>
              </a:p>
            </c:rich>
          </c:tx>
          <c:layout/>
        </c:title>
        <c:numFmt formatCode="General" sourceLinked="1"/>
        <c:tickLblPos val="nextTo"/>
        <c:txPr>
          <a:bodyPr/>
          <a:lstStyle/>
          <a:p>
            <a:pPr>
              <a:defRPr sz="3200" b="1"/>
            </a:pPr>
            <a:endParaRPr lang="en-US"/>
          </a:p>
        </c:txPr>
        <c:crossAx val="56925568"/>
        <c:crosses val="autoZero"/>
        <c:crossBetween val="between"/>
      </c:valAx>
    </c:plotArea>
    <c:legend>
      <c:legendPos val="r"/>
      <c:layout/>
      <c:txPr>
        <a:bodyPr/>
        <a:lstStyle/>
        <a:p>
          <a:pPr>
            <a:defRPr sz="3200" b="1"/>
          </a:pPr>
          <a:endParaRPr lang="en-US"/>
        </a:p>
      </c:txPr>
    </c:legend>
    <c:plotVisOnly val="1"/>
  </c:chart>
  <c:externalData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title>
      <c:tx>
        <c:rich>
          <a:bodyPr/>
          <a:lstStyle/>
          <a:p>
            <a:pPr>
              <a:defRPr sz="4000"/>
            </a:pPr>
            <a:r>
              <a:rPr lang="en-US" sz="4000"/>
              <a:t>Bandwidth</a:t>
            </a:r>
          </a:p>
        </c:rich>
      </c:tx>
      <c:layout/>
    </c:title>
    <c:plotArea>
      <c:layout/>
      <c:lineChart>
        <c:grouping val="standard"/>
        <c:ser>
          <c:idx val="0"/>
          <c:order val="0"/>
          <c:tx>
            <c:strRef>
              <c:f>Graphs!$B$3</c:f>
              <c:strCache>
                <c:ptCount val="1"/>
                <c:pt idx="0">
                  <c:v>1 IO Depth</c:v>
                </c:pt>
              </c:strCache>
            </c:strRef>
          </c:tx>
          <c:spPr>
            <a:ln w="76200"/>
          </c:spPr>
          <c:marker>
            <c:symbol val="none"/>
          </c:marker>
          <c:cat>
            <c:strRef>
              <c:f>Graphs!$C$2:$F$2</c:f>
              <c:strCache>
                <c:ptCount val="4"/>
                <c:pt idx="0">
                  <c:v>4K Block Size</c:v>
                </c:pt>
                <c:pt idx="1">
                  <c:v>32K Block Size</c:v>
                </c:pt>
                <c:pt idx="2">
                  <c:v>64K Block Size</c:v>
                </c:pt>
                <c:pt idx="3">
                  <c:v>128K Block Size</c:v>
                </c:pt>
              </c:strCache>
            </c:strRef>
          </c:cat>
          <c:val>
            <c:numRef>
              <c:f>Graphs!$C$3:$F$3</c:f>
              <c:numCache>
                <c:formatCode>General</c:formatCode>
                <c:ptCount val="4"/>
                <c:pt idx="0">
                  <c:v>0.32768800000000009</c:v>
                </c:pt>
                <c:pt idx="1">
                  <c:v>2.5503999999999998</c:v>
                </c:pt>
                <c:pt idx="2">
                  <c:v>4.9801839999999995</c:v>
                </c:pt>
                <c:pt idx="3">
                  <c:v>8.4189679999999996</c:v>
                </c:pt>
              </c:numCache>
            </c:numRef>
          </c:val>
        </c:ser>
        <c:ser>
          <c:idx val="1"/>
          <c:order val="1"/>
          <c:tx>
            <c:strRef>
              <c:f>Graphs!$B$4</c:f>
              <c:strCache>
                <c:ptCount val="1"/>
                <c:pt idx="0">
                  <c:v>32 IO Depth</c:v>
                </c:pt>
              </c:strCache>
            </c:strRef>
          </c:tx>
          <c:spPr>
            <a:ln w="76200">
              <a:solidFill>
                <a:srgbClr val="92D050"/>
              </a:solidFill>
            </a:ln>
          </c:spPr>
          <c:marker>
            <c:symbol val="none"/>
          </c:marker>
          <c:cat>
            <c:strRef>
              <c:f>Graphs!$C$2:$F$2</c:f>
              <c:strCache>
                <c:ptCount val="4"/>
                <c:pt idx="0">
                  <c:v>4K Block Size</c:v>
                </c:pt>
                <c:pt idx="1">
                  <c:v>32K Block Size</c:v>
                </c:pt>
                <c:pt idx="2">
                  <c:v>64K Block Size</c:v>
                </c:pt>
                <c:pt idx="3">
                  <c:v>128K Block Size</c:v>
                </c:pt>
              </c:strCache>
            </c:strRef>
          </c:cat>
          <c:val>
            <c:numRef>
              <c:f>Graphs!$C$4:$F$4</c:f>
              <c:numCache>
                <c:formatCode>General</c:formatCode>
                <c:ptCount val="4"/>
                <c:pt idx="0">
                  <c:v>8.5931840000000008</c:v>
                </c:pt>
                <c:pt idx="1">
                  <c:v>24.265447999999992</c:v>
                </c:pt>
                <c:pt idx="2">
                  <c:v>31.898791999999997</c:v>
                </c:pt>
                <c:pt idx="3">
                  <c:v>35.520056000000011</c:v>
                </c:pt>
              </c:numCache>
            </c:numRef>
          </c:val>
        </c:ser>
        <c:ser>
          <c:idx val="2"/>
          <c:order val="2"/>
          <c:tx>
            <c:strRef>
              <c:f>Graphs!$B$5</c:f>
              <c:strCache>
                <c:ptCount val="1"/>
                <c:pt idx="0">
                  <c:v>64 IO Depth</c:v>
                </c:pt>
              </c:strCache>
            </c:strRef>
          </c:tx>
          <c:spPr>
            <a:ln w="76200">
              <a:solidFill>
                <a:srgbClr val="FF6600"/>
              </a:solidFill>
            </a:ln>
          </c:spPr>
          <c:marker>
            <c:symbol val="none"/>
          </c:marker>
          <c:cat>
            <c:strRef>
              <c:f>Graphs!$C$2:$F$2</c:f>
              <c:strCache>
                <c:ptCount val="4"/>
                <c:pt idx="0">
                  <c:v>4K Block Size</c:v>
                </c:pt>
                <c:pt idx="1">
                  <c:v>32K Block Size</c:v>
                </c:pt>
                <c:pt idx="2">
                  <c:v>64K Block Size</c:v>
                </c:pt>
                <c:pt idx="3">
                  <c:v>128K Block Size</c:v>
                </c:pt>
              </c:strCache>
            </c:strRef>
          </c:cat>
          <c:val>
            <c:numRef>
              <c:f>Graphs!$C$5:$F$5</c:f>
              <c:numCache>
                <c:formatCode>General</c:formatCode>
                <c:ptCount val="4"/>
                <c:pt idx="0">
                  <c:v>9.5264880000000023</c:v>
                </c:pt>
                <c:pt idx="1">
                  <c:v>32.891072000000001</c:v>
                </c:pt>
                <c:pt idx="2">
                  <c:v>33.219000000000001</c:v>
                </c:pt>
                <c:pt idx="3">
                  <c:v>36.044879999999999</c:v>
                </c:pt>
              </c:numCache>
            </c:numRef>
          </c:val>
        </c:ser>
        <c:ser>
          <c:idx val="3"/>
          <c:order val="3"/>
          <c:tx>
            <c:strRef>
              <c:f>Graphs!$B$6</c:f>
              <c:strCache>
                <c:ptCount val="1"/>
                <c:pt idx="0">
                  <c:v>128 IO Depth</c:v>
                </c:pt>
              </c:strCache>
            </c:strRef>
          </c:tx>
          <c:spPr>
            <a:ln w="76200">
              <a:solidFill>
                <a:srgbClr val="FFFFFF">
                  <a:lumMod val="65000"/>
                </a:srgbClr>
              </a:solidFill>
            </a:ln>
          </c:spPr>
          <c:marker>
            <c:symbol val="none"/>
          </c:marker>
          <c:cat>
            <c:strRef>
              <c:f>Graphs!$C$2:$F$2</c:f>
              <c:strCache>
                <c:ptCount val="4"/>
                <c:pt idx="0">
                  <c:v>4K Block Size</c:v>
                </c:pt>
                <c:pt idx="1">
                  <c:v>32K Block Size</c:v>
                </c:pt>
                <c:pt idx="2">
                  <c:v>64K Block Size</c:v>
                </c:pt>
                <c:pt idx="3">
                  <c:v>128K Block Size</c:v>
                </c:pt>
              </c:strCache>
            </c:strRef>
          </c:cat>
          <c:val>
            <c:numRef>
              <c:f>Graphs!$C$6:$F$6</c:f>
              <c:numCache>
                <c:formatCode>General</c:formatCode>
                <c:ptCount val="4"/>
                <c:pt idx="0">
                  <c:v>8.4517840000000017</c:v>
                </c:pt>
                <c:pt idx="1">
                  <c:v>33.094576000000011</c:v>
                </c:pt>
                <c:pt idx="2">
                  <c:v>35.574704000000004</c:v>
                </c:pt>
                <c:pt idx="3">
                  <c:v>36.054247999999994</c:v>
                </c:pt>
              </c:numCache>
            </c:numRef>
          </c:val>
        </c:ser>
        <c:ser>
          <c:idx val="4"/>
          <c:order val="4"/>
          <c:tx>
            <c:strRef>
              <c:f>Graphs!$B$7</c:f>
              <c:strCache>
                <c:ptCount val="1"/>
                <c:pt idx="0">
                  <c:v>Link Speed</c:v>
                </c:pt>
              </c:strCache>
            </c:strRef>
          </c:tx>
          <c:spPr>
            <a:ln w="76200">
              <a:solidFill>
                <a:srgbClr val="000000"/>
              </a:solidFill>
              <a:prstDash val="dash"/>
            </a:ln>
          </c:spPr>
          <c:marker>
            <c:symbol val="none"/>
          </c:marker>
          <c:cat>
            <c:strRef>
              <c:f>Graphs!$C$2:$F$2</c:f>
              <c:strCache>
                <c:ptCount val="4"/>
                <c:pt idx="0">
                  <c:v>4K Block Size</c:v>
                </c:pt>
                <c:pt idx="1">
                  <c:v>32K Block Size</c:v>
                </c:pt>
                <c:pt idx="2">
                  <c:v>64K Block Size</c:v>
                </c:pt>
                <c:pt idx="3">
                  <c:v>128K Block Size</c:v>
                </c:pt>
              </c:strCache>
            </c:strRef>
          </c:cat>
          <c:val>
            <c:numRef>
              <c:f>Graphs!$C$7:$F$7</c:f>
              <c:numCache>
                <c:formatCode>General</c:formatCode>
                <c:ptCount val="4"/>
                <c:pt idx="0">
                  <c:v>37</c:v>
                </c:pt>
                <c:pt idx="1">
                  <c:v>37</c:v>
                </c:pt>
                <c:pt idx="2">
                  <c:v>37</c:v>
                </c:pt>
                <c:pt idx="3">
                  <c:v>37</c:v>
                </c:pt>
              </c:numCache>
            </c:numRef>
          </c:val>
        </c:ser>
        <c:marker val="1"/>
        <c:axId val="58316672"/>
        <c:axId val="58328960"/>
      </c:lineChart>
      <c:catAx>
        <c:axId val="58316672"/>
        <c:scaling>
          <c:orientation val="minMax"/>
        </c:scaling>
        <c:axPos val="b"/>
        <c:tickLblPos val="nextTo"/>
        <c:txPr>
          <a:bodyPr/>
          <a:lstStyle/>
          <a:p>
            <a:pPr>
              <a:defRPr sz="3200" b="1"/>
            </a:pPr>
            <a:endParaRPr lang="en-US"/>
          </a:p>
        </c:txPr>
        <c:crossAx val="58328960"/>
        <c:crosses val="autoZero"/>
        <c:auto val="1"/>
        <c:lblAlgn val="ctr"/>
        <c:lblOffset val="100"/>
      </c:catAx>
      <c:valAx>
        <c:axId val="58328960"/>
        <c:scaling>
          <c:orientation val="minMax"/>
        </c:scaling>
        <c:axPos val="l"/>
        <c:majorGridlines/>
        <c:title>
          <c:tx>
            <c:rich>
              <a:bodyPr rot="-5400000" vert="horz"/>
              <a:lstStyle/>
              <a:p>
                <a:pPr>
                  <a:defRPr sz="3200"/>
                </a:pPr>
                <a:r>
                  <a:rPr lang="en-US" sz="3200"/>
                  <a:t>Read</a:t>
                </a:r>
                <a:r>
                  <a:rPr lang="en-US" sz="3200" baseline="0"/>
                  <a:t> Bandwidth (in Gb/s)</a:t>
                </a:r>
                <a:endParaRPr lang="en-US" sz="3200"/>
              </a:p>
            </c:rich>
          </c:tx>
          <c:layout/>
        </c:title>
        <c:numFmt formatCode="General" sourceLinked="1"/>
        <c:tickLblPos val="nextTo"/>
        <c:txPr>
          <a:bodyPr/>
          <a:lstStyle/>
          <a:p>
            <a:pPr>
              <a:defRPr sz="3200" b="1"/>
            </a:pPr>
            <a:endParaRPr lang="en-US"/>
          </a:p>
        </c:txPr>
        <c:crossAx val="58316672"/>
        <c:crosses val="autoZero"/>
        <c:crossBetween val="between"/>
      </c:valAx>
    </c:plotArea>
    <c:legend>
      <c:legendPos val="r"/>
      <c:layout/>
      <c:txPr>
        <a:bodyPr/>
        <a:lstStyle/>
        <a:p>
          <a:pPr>
            <a:defRPr sz="3200" b="1"/>
          </a:pPr>
          <a:endParaRPr lang="en-US"/>
        </a:p>
      </c:txPr>
    </c:legend>
    <c:plotVisOnly val="1"/>
  </c:chart>
  <c:externalData r:id="rId2"/>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 xmlns:p14="http://schemas.microsoft.com/office/powerpoint/2010/main" val="13555384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623383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Wide center column">
    <p:spTree>
      <p:nvGrpSpPr>
        <p:cNvPr id="1" name="Shape 10"/>
        <p:cNvGrpSpPr/>
        <p:nvPr/>
      </p:nvGrpSpPr>
      <p:grpSpPr>
        <a:xfrm>
          <a:off x="0" y="0"/>
          <a:ext cx="0" cy="0"/>
          <a:chOff x="0" y="0"/>
          <a:chExt cx="0" cy="0"/>
        </a:xfrm>
      </p:grpSpPr>
      <p:sp>
        <p:nvSpPr>
          <p:cNvPr id="11" name="Shape 11"/>
          <p:cNvSpPr txBox="1">
            <a:spLocks noGrp="1"/>
          </p:cNvSpPr>
          <p:nvPr>
            <p:ph type="body" idx="1"/>
          </p:nvPr>
        </p:nvSpPr>
        <p:spPr>
          <a:xfrm>
            <a:off x="583354" y="7154635"/>
            <a:ext cx="10607100" cy="846299"/>
          </a:xfrm>
          <a:prstGeom prst="rect">
            <a:avLst/>
          </a:prstGeom>
          <a:noFill/>
          <a:ln>
            <a:noFill/>
          </a:ln>
        </p:spPr>
        <p:txBody>
          <a:bodyPr lIns="91425" tIns="91425" rIns="91425" bIns="91425" anchor="t" anchorCtr="0"/>
          <a:lstStyle>
            <a:lvl1pPr marL="342830" indent="-342830" rtl="0">
              <a:buChar char="●"/>
              <a:defRPr/>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a:p>
        </p:txBody>
      </p:sp>
      <p:sp>
        <p:nvSpPr>
          <p:cNvPr id="12" name="Shape 12"/>
          <p:cNvSpPr txBox="1">
            <a:spLocks noGrp="1"/>
          </p:cNvSpPr>
          <p:nvPr>
            <p:ph type="body" idx="2"/>
          </p:nvPr>
        </p:nvSpPr>
        <p:spPr>
          <a:xfrm>
            <a:off x="583354" y="5874475"/>
            <a:ext cx="10607100" cy="1200299"/>
          </a:xfrm>
          <a:prstGeom prst="rect">
            <a:avLst/>
          </a:prstGeom>
          <a:noFill/>
          <a:ln>
            <a:noFill/>
          </a:ln>
        </p:spPr>
        <p:txBody>
          <a:bodyPr lIns="91425" tIns="91425" rIns="91425" bIns="91425" anchor="ctr" anchorCtr="0"/>
          <a:lstStyle>
            <a:lvl1pPr rtl="0">
              <a:buClr>
                <a:schemeClr val="dk1"/>
              </a:buClr>
              <a:buChar char="●"/>
              <a:defRPr/>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a:p>
        </p:txBody>
      </p:sp>
      <p:sp>
        <p:nvSpPr>
          <p:cNvPr id="13" name="Shape 13"/>
          <p:cNvSpPr txBox="1">
            <a:spLocks noGrp="1"/>
          </p:cNvSpPr>
          <p:nvPr>
            <p:ph type="body" idx="3"/>
          </p:nvPr>
        </p:nvSpPr>
        <p:spPr>
          <a:xfrm>
            <a:off x="583354" y="15270479"/>
            <a:ext cx="10607100" cy="846299"/>
          </a:xfrm>
          <a:prstGeom prst="rect">
            <a:avLst/>
          </a:prstGeom>
          <a:noFill/>
          <a:ln>
            <a:noFill/>
          </a:ln>
        </p:spPr>
        <p:txBody>
          <a:bodyPr lIns="91425" tIns="91425" rIns="91425" bIns="91425" anchor="t" anchorCtr="0"/>
          <a:lstStyle>
            <a:lvl1pPr marL="342830" indent="-342830" rtl="0">
              <a:buChar char="●"/>
              <a:defRPr/>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a:p>
        </p:txBody>
      </p:sp>
      <p:sp>
        <p:nvSpPr>
          <p:cNvPr id="14" name="Shape 14"/>
          <p:cNvSpPr txBox="1">
            <a:spLocks noGrp="1"/>
          </p:cNvSpPr>
          <p:nvPr>
            <p:ph type="body" idx="4"/>
          </p:nvPr>
        </p:nvSpPr>
        <p:spPr>
          <a:xfrm>
            <a:off x="583354" y="13970601"/>
            <a:ext cx="10607100" cy="1200299"/>
          </a:xfrm>
          <a:prstGeom prst="rect">
            <a:avLst/>
          </a:prstGeom>
          <a:noFill/>
          <a:ln>
            <a:noFill/>
          </a:ln>
        </p:spPr>
        <p:txBody>
          <a:bodyPr lIns="91425" tIns="91425" rIns="91425" bIns="91425" anchor="ctr" anchorCtr="0"/>
          <a:lstStyle>
            <a:lvl1pPr rtl="0">
              <a:buClr>
                <a:schemeClr val="dk1"/>
              </a:buClr>
              <a:buChar char="●"/>
              <a:defRPr/>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a:p>
        </p:txBody>
      </p:sp>
      <p:sp>
        <p:nvSpPr>
          <p:cNvPr id="15" name="Shape 15"/>
          <p:cNvSpPr txBox="1">
            <a:spLocks noGrp="1"/>
          </p:cNvSpPr>
          <p:nvPr>
            <p:ph type="body" idx="5"/>
          </p:nvPr>
        </p:nvSpPr>
        <p:spPr>
          <a:xfrm>
            <a:off x="11891965" y="7154635"/>
            <a:ext cx="20116799" cy="846299"/>
          </a:xfrm>
          <a:prstGeom prst="rect">
            <a:avLst/>
          </a:prstGeom>
          <a:noFill/>
          <a:ln>
            <a:noFill/>
          </a:ln>
        </p:spPr>
        <p:txBody>
          <a:bodyPr lIns="91425" tIns="91425" rIns="91425" bIns="91425" anchor="t" anchorCtr="0"/>
          <a:lstStyle>
            <a:lvl1pPr marL="342830" indent="-342830" rtl="0">
              <a:buChar char="●"/>
              <a:defRPr/>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a:p>
        </p:txBody>
      </p:sp>
      <p:sp>
        <p:nvSpPr>
          <p:cNvPr id="16" name="Shape 16"/>
          <p:cNvSpPr txBox="1">
            <a:spLocks noGrp="1"/>
          </p:cNvSpPr>
          <p:nvPr>
            <p:ph type="body" idx="6"/>
          </p:nvPr>
        </p:nvSpPr>
        <p:spPr>
          <a:xfrm>
            <a:off x="11891965" y="5874475"/>
            <a:ext cx="20116799" cy="1200299"/>
          </a:xfrm>
          <a:prstGeom prst="rect">
            <a:avLst/>
          </a:prstGeom>
          <a:noFill/>
          <a:ln>
            <a:noFill/>
          </a:ln>
        </p:spPr>
        <p:txBody>
          <a:bodyPr lIns="91425" tIns="91425" rIns="91425" bIns="91425" anchor="ctr" anchorCtr="0"/>
          <a:lstStyle>
            <a:lvl1pPr marL="1645574" marR="0" indent="-1645574" rtl="0">
              <a:lnSpc>
                <a:spcPct val="100000"/>
              </a:lnSpc>
              <a:spcBef>
                <a:spcPts val="1320"/>
              </a:spcBef>
              <a:spcAft>
                <a:spcPts val="0"/>
              </a:spcAft>
              <a:buClr>
                <a:schemeClr val="dk1"/>
              </a:buClr>
              <a:buChar char="●"/>
              <a:defRPr/>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a:p>
        </p:txBody>
      </p:sp>
      <p:sp>
        <p:nvSpPr>
          <p:cNvPr id="17" name="Shape 17"/>
          <p:cNvSpPr txBox="1">
            <a:spLocks noGrp="1"/>
          </p:cNvSpPr>
          <p:nvPr>
            <p:ph type="body" idx="7"/>
          </p:nvPr>
        </p:nvSpPr>
        <p:spPr>
          <a:xfrm>
            <a:off x="11891965" y="28346400"/>
            <a:ext cx="20116799" cy="846299"/>
          </a:xfrm>
          <a:prstGeom prst="rect">
            <a:avLst/>
          </a:prstGeom>
          <a:noFill/>
          <a:ln>
            <a:noFill/>
          </a:ln>
        </p:spPr>
        <p:txBody>
          <a:bodyPr lIns="91425" tIns="91425" rIns="91425" bIns="91425" anchor="t" anchorCtr="0"/>
          <a:lstStyle>
            <a:lvl1pPr marL="342830" indent="-342830" rtl="0">
              <a:buChar char="●"/>
              <a:defRPr/>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a:p>
        </p:txBody>
      </p:sp>
      <p:sp>
        <p:nvSpPr>
          <p:cNvPr id="18" name="Shape 18"/>
          <p:cNvSpPr txBox="1">
            <a:spLocks noGrp="1"/>
          </p:cNvSpPr>
          <p:nvPr>
            <p:ph type="body" idx="8"/>
          </p:nvPr>
        </p:nvSpPr>
        <p:spPr>
          <a:xfrm>
            <a:off x="11891965" y="27066240"/>
            <a:ext cx="20116799" cy="1200299"/>
          </a:xfrm>
          <a:prstGeom prst="rect">
            <a:avLst/>
          </a:prstGeom>
          <a:noFill/>
          <a:ln>
            <a:noFill/>
          </a:ln>
        </p:spPr>
        <p:txBody>
          <a:bodyPr lIns="91425" tIns="91425" rIns="91425" bIns="91425" anchor="ctr" anchorCtr="0"/>
          <a:lstStyle>
            <a:lvl1pPr rtl="0">
              <a:buClr>
                <a:schemeClr val="dk1"/>
              </a:buClr>
              <a:buChar char="●"/>
              <a:defRPr/>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a:p>
        </p:txBody>
      </p:sp>
      <p:sp>
        <p:nvSpPr>
          <p:cNvPr id="19" name="Shape 19"/>
          <p:cNvSpPr txBox="1">
            <a:spLocks noGrp="1"/>
          </p:cNvSpPr>
          <p:nvPr>
            <p:ph type="body" idx="9"/>
          </p:nvPr>
        </p:nvSpPr>
        <p:spPr>
          <a:xfrm>
            <a:off x="32689800" y="5874475"/>
            <a:ext cx="10607100" cy="1200299"/>
          </a:xfrm>
          <a:prstGeom prst="rect">
            <a:avLst/>
          </a:prstGeom>
          <a:noFill/>
          <a:ln>
            <a:noFill/>
          </a:ln>
        </p:spPr>
        <p:txBody>
          <a:bodyPr lIns="91425" tIns="91425" rIns="91425" bIns="91425" anchor="ctr" anchorCtr="0"/>
          <a:lstStyle>
            <a:lvl1pPr rtl="0">
              <a:buClr>
                <a:schemeClr val="dk1"/>
              </a:buClr>
              <a:buChar char="●"/>
              <a:defRPr/>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a:p>
        </p:txBody>
      </p:sp>
      <p:sp>
        <p:nvSpPr>
          <p:cNvPr id="20" name="Shape 20"/>
          <p:cNvSpPr txBox="1">
            <a:spLocks noGrp="1"/>
          </p:cNvSpPr>
          <p:nvPr>
            <p:ph type="body" idx="13"/>
          </p:nvPr>
        </p:nvSpPr>
        <p:spPr>
          <a:xfrm>
            <a:off x="32689800" y="7154635"/>
            <a:ext cx="10607100" cy="846299"/>
          </a:xfrm>
          <a:prstGeom prst="rect">
            <a:avLst/>
          </a:prstGeom>
          <a:noFill/>
          <a:ln>
            <a:noFill/>
          </a:ln>
        </p:spPr>
        <p:txBody>
          <a:bodyPr lIns="91425" tIns="91425" rIns="91425" bIns="91425" anchor="t" anchorCtr="0"/>
          <a:lstStyle>
            <a:lvl1pPr marL="342830" indent="-342830" rtl="0">
              <a:buChar char="●"/>
              <a:defRPr/>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a:p>
        </p:txBody>
      </p:sp>
      <p:sp>
        <p:nvSpPr>
          <p:cNvPr id="21" name="Shape 21"/>
          <p:cNvSpPr txBox="1">
            <a:spLocks noGrp="1"/>
          </p:cNvSpPr>
          <p:nvPr>
            <p:ph type="body" idx="14"/>
          </p:nvPr>
        </p:nvSpPr>
        <p:spPr>
          <a:xfrm>
            <a:off x="32689800" y="17287756"/>
            <a:ext cx="10607100" cy="1200299"/>
          </a:xfrm>
          <a:prstGeom prst="rect">
            <a:avLst/>
          </a:prstGeom>
          <a:noFill/>
          <a:ln>
            <a:noFill/>
          </a:ln>
        </p:spPr>
        <p:txBody>
          <a:bodyPr lIns="91425" tIns="91425" rIns="91425" bIns="91425" anchor="ctr" anchorCtr="0"/>
          <a:lstStyle>
            <a:lvl1pPr rtl="0">
              <a:buClr>
                <a:schemeClr val="dk1"/>
              </a:buClr>
              <a:buChar char="●"/>
              <a:defRPr/>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a:p>
        </p:txBody>
      </p:sp>
      <p:sp>
        <p:nvSpPr>
          <p:cNvPr id="22" name="Shape 22"/>
          <p:cNvSpPr txBox="1">
            <a:spLocks noGrp="1"/>
          </p:cNvSpPr>
          <p:nvPr>
            <p:ph type="body" idx="15"/>
          </p:nvPr>
        </p:nvSpPr>
        <p:spPr>
          <a:xfrm>
            <a:off x="32689800" y="18562320"/>
            <a:ext cx="10607100" cy="846299"/>
          </a:xfrm>
          <a:prstGeom prst="rect">
            <a:avLst/>
          </a:prstGeom>
          <a:noFill/>
          <a:ln>
            <a:noFill/>
          </a:ln>
        </p:spPr>
        <p:txBody>
          <a:bodyPr lIns="91425" tIns="91425" rIns="91425" bIns="91425" anchor="t" anchorCtr="0"/>
          <a:lstStyle>
            <a:lvl1pPr marL="342830" indent="-342830" rtl="0">
              <a:buChar char="●"/>
              <a:defRPr/>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a:p>
        </p:txBody>
      </p:sp>
      <p:sp>
        <p:nvSpPr>
          <p:cNvPr id="23" name="Shape 23"/>
          <p:cNvSpPr txBox="1">
            <a:spLocks noGrp="1"/>
          </p:cNvSpPr>
          <p:nvPr>
            <p:ph type="body" idx="16"/>
          </p:nvPr>
        </p:nvSpPr>
        <p:spPr>
          <a:xfrm>
            <a:off x="32689800" y="25421379"/>
            <a:ext cx="10607100" cy="1200299"/>
          </a:xfrm>
          <a:prstGeom prst="rect">
            <a:avLst/>
          </a:prstGeom>
          <a:noFill/>
          <a:ln>
            <a:noFill/>
          </a:ln>
        </p:spPr>
        <p:txBody>
          <a:bodyPr lIns="91425" tIns="91425" rIns="91425" bIns="91425" anchor="ctr" anchorCtr="0"/>
          <a:lstStyle>
            <a:lvl1pPr rtl="0">
              <a:buClr>
                <a:schemeClr val="dk1"/>
              </a:buClr>
              <a:buChar char="●"/>
              <a:defRPr/>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a:p>
        </p:txBody>
      </p:sp>
      <p:sp>
        <p:nvSpPr>
          <p:cNvPr id="24" name="Shape 24"/>
          <p:cNvSpPr txBox="1">
            <a:spLocks noGrp="1"/>
          </p:cNvSpPr>
          <p:nvPr>
            <p:ph type="body" idx="17"/>
          </p:nvPr>
        </p:nvSpPr>
        <p:spPr>
          <a:xfrm>
            <a:off x="32689800" y="26700481"/>
            <a:ext cx="10607100" cy="846299"/>
          </a:xfrm>
          <a:prstGeom prst="rect">
            <a:avLst/>
          </a:prstGeom>
          <a:noFill/>
          <a:ln>
            <a:noFill/>
          </a:ln>
        </p:spPr>
        <p:txBody>
          <a:bodyPr lIns="91425" tIns="91425" rIns="91425" bIns="91425" anchor="t" anchorCtr="0"/>
          <a:lstStyle>
            <a:lvl1pPr marL="342830" indent="-342830" rtl="0">
              <a:buChar char="●"/>
              <a:defRPr/>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a:p>
        </p:txBody>
      </p:sp>
      <p:sp>
        <p:nvSpPr>
          <p:cNvPr id="25" name="Shape 25"/>
          <p:cNvSpPr txBox="1">
            <a:spLocks noGrp="1"/>
          </p:cNvSpPr>
          <p:nvPr>
            <p:ph type="title"/>
          </p:nvPr>
        </p:nvSpPr>
        <p:spPr>
          <a:xfrm>
            <a:off x="11200625" y="1271475"/>
            <a:ext cx="21499500" cy="1815599"/>
          </a:xfrm>
          <a:prstGeom prst="rect">
            <a:avLst/>
          </a:prstGeom>
        </p:spPr>
        <p:txBody>
          <a:bodyPr lIns="91425" tIns="91425" rIns="91425" bIns="91425" anchor="ctr" anchorCtr="0"/>
          <a:lstStyle>
            <a:lvl1pPr algn="ctr" rtl="0">
              <a:buNone/>
              <a:defRPr sz="10000" b="1"/>
            </a:lvl1pPr>
            <a:lvl2pPr algn="ctr" rtl="0">
              <a:buNone/>
              <a:defRPr sz="10000" b="1"/>
            </a:lvl2pPr>
            <a:lvl3pPr algn="ctr" rtl="0">
              <a:buNone/>
              <a:defRPr sz="10000" b="1"/>
            </a:lvl3pPr>
            <a:lvl4pPr algn="ctr" rtl="0">
              <a:buNone/>
              <a:defRPr sz="10000" b="1"/>
            </a:lvl4pPr>
            <a:lvl5pPr algn="ctr" rtl="0">
              <a:buNone/>
              <a:defRPr sz="10000" b="1"/>
            </a:lvl5pPr>
            <a:lvl6pPr algn="ctr" rtl="0">
              <a:buNone/>
              <a:defRPr sz="10000" b="1"/>
            </a:lvl6pPr>
            <a:lvl7pPr algn="ctr" rtl="0">
              <a:buNone/>
              <a:defRPr sz="10000" b="1"/>
            </a:lvl7pPr>
            <a:lvl8pPr algn="ctr" rtl="0">
              <a:buNone/>
              <a:defRPr sz="10000" b="1"/>
            </a:lvl8pPr>
            <a:lvl9pPr algn="ctr">
              <a:buNone/>
              <a:defRPr sz="10000" b="1"/>
            </a:lvl9pPr>
          </a:lstStyle>
          <a:p>
            <a:endParaRPr/>
          </a:p>
        </p:txBody>
      </p:sp>
      <p:sp>
        <p:nvSpPr>
          <p:cNvPr id="26" name="Shape 26"/>
          <p:cNvSpPr txBox="1">
            <a:spLocks noGrp="1"/>
          </p:cNvSpPr>
          <p:nvPr>
            <p:ph type="subTitle" idx="18"/>
          </p:nvPr>
        </p:nvSpPr>
        <p:spPr>
          <a:xfrm>
            <a:off x="11891975" y="3087087"/>
            <a:ext cx="20116799" cy="1674000"/>
          </a:xfrm>
          <a:prstGeom prst="rect">
            <a:avLst/>
          </a:prstGeom>
        </p:spPr>
        <p:txBody>
          <a:bodyPr lIns="91425" tIns="91425" rIns="91425" bIns="91425" anchor="ctr" anchorCtr="0"/>
          <a:lstStyle>
            <a:lvl1pPr algn="ctr" rtl="0">
              <a:buNone/>
              <a:defRPr sz="6000"/>
            </a:lvl1pPr>
            <a:lvl2pPr algn="ctr" rtl="0">
              <a:buNone/>
              <a:defRPr sz="6000"/>
            </a:lvl2pPr>
            <a:lvl3pPr algn="ctr" rtl="0">
              <a:buNone/>
              <a:defRPr sz="6000"/>
            </a:lvl3pPr>
            <a:lvl4pPr algn="ctr" rtl="0">
              <a:buNone/>
              <a:defRPr sz="6000"/>
            </a:lvl4pPr>
            <a:lvl5pPr algn="ctr" rtl="0">
              <a:buNone/>
              <a:defRPr sz="6000"/>
            </a:lvl5pPr>
            <a:lvl6pPr algn="ctr" rtl="0">
              <a:buNone/>
              <a:defRPr sz="6000"/>
            </a:lvl6pPr>
            <a:lvl7pPr algn="ctr" rtl="0">
              <a:buNone/>
              <a:defRPr sz="6000"/>
            </a:lvl7pPr>
            <a:lvl8pPr algn="ctr" rtl="0">
              <a:buNone/>
              <a:defRPr sz="6000"/>
            </a:lvl8pPr>
            <a:lvl9pPr algn="ctr">
              <a:buNone/>
              <a:defRPr sz="6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4"/>
        <p:cNvGrpSpPr/>
        <p:nvPr/>
      </p:nvGrpSpPr>
      <p:grpSpPr>
        <a:xfrm>
          <a:off x="0" y="0"/>
          <a:ext cx="0" cy="0"/>
          <a:chOff x="0" y="0"/>
          <a:chExt cx="0" cy="0"/>
        </a:xfrm>
      </p:grpSpPr>
      <p:sp>
        <p:nvSpPr>
          <p:cNvPr id="5" name="Shape 5"/>
          <p:cNvSpPr/>
          <p:nvPr/>
        </p:nvSpPr>
        <p:spPr>
          <a:xfrm>
            <a:off x="548639" y="5836919"/>
            <a:ext cx="10698479" cy="26700479"/>
          </a:xfrm>
          <a:prstGeom prst="roundRect">
            <a:avLst>
              <a:gd name="adj" fmla="val 2713"/>
            </a:avLst>
          </a:prstGeom>
          <a:solidFill>
            <a:srgbClr val="F2F2F2"/>
          </a:solidFill>
          <a:ln w="9525" cap="flat">
            <a:solidFill>
              <a:schemeClr val="dk1">
                <a:alpha val="57647"/>
              </a:schemeClr>
            </a:solidFill>
            <a:prstDash val="solid"/>
            <a:round/>
            <a:headEnd type="none" w="med" len="med"/>
            <a:tailEnd type="none" w="med" len="med"/>
          </a:ln>
        </p:spPr>
        <p:txBody>
          <a:bodyPr lIns="91425" tIns="45700" rIns="91425" bIns="45700" anchor="ctr" anchorCtr="0">
            <a:noAutofit/>
          </a:bodyPr>
          <a:lstStyle/>
          <a:p>
            <a:endParaRPr/>
          </a:p>
        </p:txBody>
      </p:sp>
      <p:sp>
        <p:nvSpPr>
          <p:cNvPr id="6" name="Shape 6"/>
          <p:cNvSpPr/>
          <p:nvPr/>
        </p:nvSpPr>
        <p:spPr>
          <a:xfrm>
            <a:off x="32644081" y="5836919"/>
            <a:ext cx="10698479" cy="26700479"/>
          </a:xfrm>
          <a:prstGeom prst="roundRect">
            <a:avLst>
              <a:gd name="adj" fmla="val 2263"/>
            </a:avLst>
          </a:prstGeom>
          <a:solidFill>
            <a:srgbClr val="F2F2F2"/>
          </a:solidFill>
          <a:ln w="9525" cap="flat">
            <a:solidFill>
              <a:schemeClr val="dk1">
                <a:alpha val="57647"/>
              </a:schemeClr>
            </a:solidFill>
            <a:prstDash val="solid"/>
            <a:round/>
            <a:headEnd type="none" w="med" len="med"/>
            <a:tailEnd type="none" w="med" len="med"/>
          </a:ln>
        </p:spPr>
        <p:txBody>
          <a:bodyPr lIns="91425" tIns="45700" rIns="91425" bIns="45700" anchor="ctr" anchorCtr="0">
            <a:noAutofit/>
          </a:bodyPr>
          <a:lstStyle/>
          <a:p>
            <a:endParaRPr/>
          </a:p>
        </p:txBody>
      </p:sp>
      <p:sp>
        <p:nvSpPr>
          <p:cNvPr id="7" name="Shape 7"/>
          <p:cNvSpPr/>
          <p:nvPr/>
        </p:nvSpPr>
        <p:spPr>
          <a:xfrm>
            <a:off x="11887200" y="5836919"/>
            <a:ext cx="20116799" cy="26700479"/>
          </a:xfrm>
          <a:prstGeom prst="roundRect">
            <a:avLst>
              <a:gd name="adj" fmla="val 1298"/>
            </a:avLst>
          </a:prstGeom>
          <a:solidFill>
            <a:srgbClr val="F2F2F2"/>
          </a:solidFill>
          <a:ln w="9525" cap="flat">
            <a:solidFill>
              <a:schemeClr val="dk1">
                <a:alpha val="57647"/>
              </a:schemeClr>
            </a:solidFill>
            <a:prstDash val="solid"/>
            <a:round/>
            <a:headEnd type="none" w="med" len="med"/>
            <a:tailEnd type="none" w="med" len="med"/>
          </a:ln>
        </p:spPr>
        <p:txBody>
          <a:bodyPr lIns="91425" tIns="45700" rIns="91425" bIns="45700" anchor="ctr" anchorCtr="0">
            <a:noAutofit/>
          </a:bodyPr>
          <a:lstStyle/>
          <a:p>
            <a:endParaRPr/>
          </a:p>
        </p:txBody>
      </p:sp>
      <p:sp>
        <p:nvSpPr>
          <p:cNvPr id="8" name="Shape 8"/>
          <p:cNvSpPr txBox="1"/>
          <p:nvPr/>
        </p:nvSpPr>
        <p:spPr>
          <a:xfrm>
            <a:off x="0" y="0"/>
            <a:ext cx="43891199" cy="1175099"/>
          </a:xfrm>
          <a:prstGeom prst="rect">
            <a:avLst/>
          </a:prstGeom>
          <a:noFill/>
          <a:ln>
            <a:noFill/>
          </a:ln>
        </p:spPr>
        <p:txBody>
          <a:bodyPr lIns="91425" tIns="45700" rIns="91425" bIns="45700" anchor="b" anchorCtr="0">
            <a:noAutofit/>
          </a:bodyPr>
          <a:lstStyle/>
          <a:p>
            <a:pPr marL="1645574" marR="0" lvl="0" indent="-1645574" algn="ctr" rtl="0">
              <a:spcBef>
                <a:spcPts val="0"/>
              </a:spcBef>
              <a:buClr>
                <a:schemeClr val="dk1"/>
              </a:buClr>
              <a:buSzPct val="25000"/>
              <a:buFont typeface="Tahoma"/>
              <a:buNone/>
            </a:pPr>
            <a:r>
              <a:rPr lang="en-US" sz="5400" b="1" i="0" u="none" strike="noStrike" cap="none" baseline="0" dirty="0" smtClean="0">
                <a:solidFill>
                  <a:srgbClr val="00467F"/>
                </a:solidFill>
              </a:rPr>
              <a:t>Capstone </a:t>
            </a:r>
            <a:r>
              <a:rPr lang="en-US" sz="5400" b="1" i="0" u="none" strike="noStrike" cap="none" baseline="0" dirty="0">
                <a:solidFill>
                  <a:srgbClr val="00467F"/>
                </a:solidFill>
              </a:rPr>
              <a:t>Projec</a:t>
            </a:r>
            <a:r>
              <a:rPr lang="en-US" sz="5400" b="1" dirty="0">
                <a:solidFill>
                  <a:srgbClr val="00467F"/>
                </a:solidFill>
              </a:rPr>
              <a:t>t</a:t>
            </a:r>
          </a:p>
        </p:txBody>
      </p:sp>
      <p:grpSp>
        <p:nvGrpSpPr>
          <p:cNvPr id="3" name="Group 2"/>
          <p:cNvGrpSpPr/>
          <p:nvPr userDrawn="1"/>
        </p:nvGrpSpPr>
        <p:grpSpPr>
          <a:xfrm>
            <a:off x="869793" y="1198004"/>
            <a:ext cx="9382392" cy="2617611"/>
            <a:chOff x="1110430" y="3219308"/>
            <a:chExt cx="9382392" cy="2617611"/>
          </a:xfrm>
        </p:grpSpPr>
        <p:pic>
          <p:nvPicPr>
            <p:cNvPr id="9" name="Shape 9"/>
            <p:cNvPicPr preferRelativeResize="0"/>
            <p:nvPr/>
          </p:nvPicPr>
          <p:blipFill rotWithShape="1">
            <a:blip r:embed="rId4"/>
            <a:srcRect t="62958"/>
            <a:stretch/>
          </p:blipFill>
          <p:spPr>
            <a:xfrm>
              <a:off x="3757114" y="3219308"/>
              <a:ext cx="5147849" cy="1270335"/>
            </a:xfrm>
            <a:prstGeom prst="rect">
              <a:avLst/>
            </a:prstGeom>
            <a:noFill/>
            <a:ln>
              <a:noFill/>
            </a:ln>
          </p:spPr>
        </p:pic>
        <p:grpSp>
          <p:nvGrpSpPr>
            <p:cNvPr id="2" name="Group 1"/>
            <p:cNvGrpSpPr/>
            <p:nvPr userDrawn="1"/>
          </p:nvGrpSpPr>
          <p:grpSpPr>
            <a:xfrm>
              <a:off x="1110430" y="4746018"/>
              <a:ext cx="9382392" cy="1090901"/>
              <a:chOff x="9820034" y="3494314"/>
              <a:chExt cx="9382392" cy="1090901"/>
            </a:xfrm>
          </p:grpSpPr>
          <p:pic>
            <p:nvPicPr>
              <p:cNvPr id="10" name="Shape 9"/>
              <p:cNvPicPr preferRelativeResize="0"/>
              <p:nvPr userDrawn="1"/>
            </p:nvPicPr>
            <p:blipFill rotWithShape="1">
              <a:blip r:embed="rId4"/>
              <a:srcRect b="76012"/>
              <a:stretch/>
            </p:blipFill>
            <p:spPr>
              <a:xfrm>
                <a:off x="9820034" y="3520747"/>
                <a:ext cx="5147849" cy="822654"/>
              </a:xfrm>
              <a:prstGeom prst="rect">
                <a:avLst/>
              </a:prstGeom>
              <a:noFill/>
              <a:ln>
                <a:noFill/>
              </a:ln>
            </p:spPr>
          </p:pic>
          <p:pic>
            <p:nvPicPr>
              <p:cNvPr id="11" name="Shape 9"/>
              <p:cNvPicPr preferRelativeResize="0"/>
              <p:nvPr userDrawn="1"/>
            </p:nvPicPr>
            <p:blipFill rotWithShape="1">
              <a:blip r:embed="rId4"/>
              <a:srcRect t="26459" b="41731"/>
              <a:stretch/>
            </p:blipFill>
            <p:spPr>
              <a:xfrm>
                <a:off x="14054577" y="3494314"/>
                <a:ext cx="5147849" cy="1090901"/>
              </a:xfrm>
              <a:prstGeom prst="rect">
                <a:avLst/>
              </a:prstGeom>
              <a:noFill/>
              <a:ln>
                <a:noFill/>
              </a:ln>
            </p:spPr>
          </p:pic>
        </p:grpSp>
      </p:grpSp>
    </p:spTree>
  </p:cSld>
  <p:clrMap bg1="lt1" tx1="dk1" bg2="dk2" tx2="lt2" accent1="accent1" accent2="accent2" accent3="accent3" accent4="accent4" accent5="accent5" accent6="accent6" hlink="hlink" folHlink="folHlink"/>
  <p:sldLayoutIdLst>
    <p:sldLayoutId id="2147483648" r:id="rId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583354" y="6873049"/>
            <a:ext cx="10607100" cy="846299"/>
          </a:xfrm>
          <a:prstGeom prst="rect">
            <a:avLst/>
          </a:prstGeom>
          <a:noFill/>
          <a:ln>
            <a:noFill/>
          </a:ln>
        </p:spPr>
        <p:txBody>
          <a:bodyPr lIns="228550" tIns="228550" rIns="228550" bIns="228550" anchor="t" anchorCtr="0">
            <a:noAutofit/>
          </a:bodyPr>
          <a:lstStyle/>
          <a:p>
            <a:pPr marL="0" algn="just">
              <a:spcAft>
                <a:spcPts val="1100"/>
              </a:spcAft>
              <a:buClr>
                <a:schemeClr val="dk1"/>
              </a:buClr>
              <a:buSzPct val="137500"/>
              <a:buNone/>
            </a:pPr>
            <a:r>
              <a:rPr lang="en-US" sz="3200" dirty="0" smtClean="0"/>
              <a:t>The objectives of this project are to assemble and benchmark a functional protocol stack. The stack will provide high throughput transfers with low CPU utilization that could be ported to Hewlett Packard Enterprise’s 3Par storage systems. To benchmark the servers, we created a custom test suite that determined read, write, buffer size, and seek performance. From the results, we concluded that this protocol stack will eliminate the network as a bottleneck in converged networks presenting </a:t>
            </a:r>
            <a:r>
              <a:rPr lang="en-US" sz="3200" dirty="0" err="1" smtClean="0"/>
              <a:t>NVMe</a:t>
            </a:r>
            <a:r>
              <a:rPr lang="en-US" sz="3200" dirty="0" smtClean="0"/>
              <a:t> attached remote storage. </a:t>
            </a:r>
            <a:r>
              <a:rPr lang="en-US" sz="3200" dirty="0" err="1" smtClean="0"/>
              <a:t>NVMe</a:t>
            </a:r>
            <a:r>
              <a:rPr lang="en-US" sz="3200" dirty="0" smtClean="0"/>
              <a:t> over Fabrics is a standardized solution for efficient, attached non-volatile memory storage devices over fabrics such as RDMA and </a:t>
            </a:r>
            <a:r>
              <a:rPr lang="en-US" sz="3200" dirty="0" err="1" smtClean="0"/>
              <a:t>Fibre</a:t>
            </a:r>
            <a:r>
              <a:rPr lang="en-US" sz="3200" dirty="0" smtClean="0"/>
              <a:t> Channel.</a:t>
            </a:r>
          </a:p>
        </p:txBody>
      </p:sp>
      <p:sp>
        <p:nvSpPr>
          <p:cNvPr id="29" name="Shape 29"/>
          <p:cNvSpPr txBox="1">
            <a:spLocks noGrp="1"/>
          </p:cNvSpPr>
          <p:nvPr>
            <p:ph type="body" idx="2"/>
          </p:nvPr>
        </p:nvSpPr>
        <p:spPr>
          <a:xfrm>
            <a:off x="583354" y="5992939"/>
            <a:ext cx="10607100" cy="1200299"/>
          </a:xfrm>
          <a:prstGeom prst="rect">
            <a:avLst/>
          </a:prstGeom>
          <a:noFill/>
          <a:ln>
            <a:noFill/>
          </a:ln>
        </p:spPr>
        <p:txBody>
          <a:bodyPr lIns="91400" tIns="91400" rIns="91400" bIns="91400" anchor="ctr" anchorCtr="0">
            <a:noAutofit/>
          </a:bodyPr>
          <a:lstStyle/>
          <a:p>
            <a:pPr marL="1645574" marR="0" lvl="0" indent="-1645574" algn="ctr" rtl="0">
              <a:spcBef>
                <a:spcPts val="0"/>
              </a:spcBef>
              <a:buClr>
                <a:schemeClr val="dk1"/>
              </a:buClr>
              <a:buSzPct val="25000"/>
              <a:buFont typeface="Times New Roman"/>
              <a:buNone/>
            </a:pPr>
            <a:r>
              <a:rPr lang="en-US" sz="6600" b="1" dirty="0">
                <a:solidFill>
                  <a:schemeClr val="dk1"/>
                </a:solidFill>
              </a:rPr>
              <a:t>Abstract</a:t>
            </a:r>
          </a:p>
        </p:txBody>
      </p:sp>
      <p:sp>
        <p:nvSpPr>
          <p:cNvPr id="31" name="Shape 31"/>
          <p:cNvSpPr txBox="1">
            <a:spLocks noGrp="1"/>
          </p:cNvSpPr>
          <p:nvPr>
            <p:ph type="body" idx="4"/>
          </p:nvPr>
        </p:nvSpPr>
        <p:spPr>
          <a:xfrm>
            <a:off x="583355" y="13684346"/>
            <a:ext cx="10607100" cy="1200299"/>
          </a:xfrm>
          <a:prstGeom prst="rect">
            <a:avLst/>
          </a:prstGeom>
          <a:noFill/>
          <a:ln>
            <a:noFill/>
          </a:ln>
        </p:spPr>
        <p:txBody>
          <a:bodyPr lIns="91400" tIns="91400" rIns="91400" bIns="91400" anchor="ctr" anchorCtr="0">
            <a:noAutofit/>
          </a:bodyPr>
          <a:lstStyle/>
          <a:p>
            <a:pPr marL="1645574" marR="0" lvl="0" indent="-1645574" algn="ctr" rtl="0">
              <a:spcBef>
                <a:spcPts val="0"/>
              </a:spcBef>
              <a:buClr>
                <a:schemeClr val="dk1"/>
              </a:buClr>
              <a:buSzPct val="25000"/>
              <a:buFont typeface="Times New Roman"/>
              <a:buNone/>
            </a:pPr>
            <a:r>
              <a:rPr lang="en-US" sz="6600" b="1" dirty="0" smtClean="0">
                <a:solidFill>
                  <a:schemeClr val="dk1"/>
                </a:solidFill>
              </a:rPr>
              <a:t>Functional Protocol Stack</a:t>
            </a:r>
            <a:endParaRPr lang="en-US" sz="6600" b="1" dirty="0">
              <a:solidFill>
                <a:schemeClr val="dk1"/>
              </a:solidFill>
            </a:endParaRPr>
          </a:p>
        </p:txBody>
      </p:sp>
      <p:sp>
        <p:nvSpPr>
          <p:cNvPr id="33" name="Shape 33"/>
          <p:cNvSpPr txBox="1">
            <a:spLocks noGrp="1"/>
          </p:cNvSpPr>
          <p:nvPr>
            <p:ph type="body" idx="6"/>
          </p:nvPr>
        </p:nvSpPr>
        <p:spPr>
          <a:xfrm>
            <a:off x="11891965" y="6015151"/>
            <a:ext cx="20116799" cy="1200299"/>
          </a:xfrm>
          <a:prstGeom prst="rect">
            <a:avLst/>
          </a:prstGeom>
          <a:noFill/>
          <a:ln>
            <a:noFill/>
          </a:ln>
        </p:spPr>
        <p:txBody>
          <a:bodyPr lIns="91400" tIns="91400" rIns="91400" bIns="91400" anchor="ctr" anchorCtr="0">
            <a:noAutofit/>
          </a:bodyPr>
          <a:lstStyle/>
          <a:p>
            <a:pPr marL="1645574" marR="0" lvl="0" indent="-1645574" algn="ctr" rtl="0">
              <a:lnSpc>
                <a:spcPct val="100000"/>
              </a:lnSpc>
              <a:spcBef>
                <a:spcPts val="0"/>
              </a:spcBef>
              <a:spcAft>
                <a:spcPts val="0"/>
              </a:spcAft>
              <a:buClr>
                <a:schemeClr val="dk1"/>
              </a:buClr>
              <a:buSzPct val="25000"/>
              <a:buFont typeface="Times New Roman"/>
              <a:buNone/>
            </a:pPr>
            <a:r>
              <a:rPr lang="en-US" sz="6600" b="1" dirty="0" smtClean="0">
                <a:solidFill>
                  <a:schemeClr val="dk1"/>
                </a:solidFill>
              </a:rPr>
              <a:t>Results</a:t>
            </a:r>
            <a:endParaRPr lang="en-US" sz="6600" b="1" dirty="0">
              <a:solidFill>
                <a:schemeClr val="dk1"/>
              </a:solidFill>
            </a:endParaRPr>
          </a:p>
        </p:txBody>
      </p:sp>
      <p:sp>
        <p:nvSpPr>
          <p:cNvPr id="36" name="Shape 36"/>
          <p:cNvSpPr txBox="1">
            <a:spLocks noGrp="1"/>
          </p:cNvSpPr>
          <p:nvPr>
            <p:ph type="body" idx="9"/>
          </p:nvPr>
        </p:nvSpPr>
        <p:spPr>
          <a:xfrm>
            <a:off x="32689800" y="6015151"/>
            <a:ext cx="10607100" cy="1200299"/>
          </a:xfrm>
          <a:prstGeom prst="rect">
            <a:avLst/>
          </a:prstGeom>
          <a:noFill/>
          <a:ln>
            <a:noFill/>
          </a:ln>
        </p:spPr>
        <p:txBody>
          <a:bodyPr lIns="91400" tIns="91400" rIns="91400" bIns="91400" anchor="ctr" anchorCtr="0">
            <a:noAutofit/>
          </a:bodyPr>
          <a:lstStyle/>
          <a:p>
            <a:pPr marL="1645574" marR="0" lvl="0" indent="-1645574" algn="ctr" rtl="0">
              <a:spcBef>
                <a:spcPts val="0"/>
              </a:spcBef>
              <a:buClr>
                <a:schemeClr val="dk1"/>
              </a:buClr>
              <a:buSzPct val="25000"/>
              <a:buFont typeface="Times New Roman"/>
              <a:buNone/>
            </a:pPr>
            <a:r>
              <a:rPr lang="en-US" sz="6600" b="1" dirty="0" smtClean="0">
                <a:solidFill>
                  <a:schemeClr val="dk1"/>
                </a:solidFill>
              </a:rPr>
              <a:t>Testing Methodology</a:t>
            </a:r>
            <a:endParaRPr lang="en-US" sz="6600" b="1" dirty="0">
              <a:solidFill>
                <a:schemeClr val="dk1"/>
              </a:solidFill>
            </a:endParaRPr>
          </a:p>
        </p:txBody>
      </p:sp>
      <p:sp>
        <p:nvSpPr>
          <p:cNvPr id="37" name="Shape 37"/>
          <p:cNvSpPr txBox="1">
            <a:spLocks noGrp="1"/>
          </p:cNvSpPr>
          <p:nvPr>
            <p:ph type="body" idx="13"/>
          </p:nvPr>
        </p:nvSpPr>
        <p:spPr>
          <a:xfrm>
            <a:off x="32689800" y="6866686"/>
            <a:ext cx="10607100" cy="846299"/>
          </a:xfrm>
          <a:prstGeom prst="rect">
            <a:avLst/>
          </a:prstGeom>
          <a:noFill/>
          <a:ln>
            <a:noFill/>
          </a:ln>
        </p:spPr>
        <p:txBody>
          <a:bodyPr lIns="228550" tIns="228550" rIns="228550" bIns="228550" anchor="t" anchorCtr="0">
            <a:noAutofit/>
          </a:bodyPr>
          <a:lstStyle/>
          <a:p>
            <a:pPr>
              <a:buNone/>
            </a:pPr>
            <a:r>
              <a:rPr lang="en-US" sz="3200" b="1" dirty="0" smtClean="0"/>
              <a:t>Test suite</a:t>
            </a:r>
            <a:r>
              <a:rPr lang="en-US" sz="3200" dirty="0" smtClean="0"/>
              <a:t>:</a:t>
            </a:r>
          </a:p>
          <a:p>
            <a:pPr fontAlgn="base"/>
            <a:r>
              <a:rPr lang="en-US" sz="3200" dirty="0" smtClean="0"/>
              <a:t>FIO and the </a:t>
            </a:r>
            <a:r>
              <a:rPr lang="en-US" sz="3200" dirty="0" err="1" smtClean="0"/>
              <a:t>ib_send</a:t>
            </a:r>
            <a:r>
              <a:rPr lang="en-US" sz="3200" dirty="0" smtClean="0"/>
              <a:t>_* family of commands run by Python benchmarking framework</a:t>
            </a:r>
          </a:p>
          <a:p>
            <a:pPr fontAlgn="base"/>
            <a:r>
              <a:rPr lang="en-US" sz="3200" dirty="0" smtClean="0"/>
              <a:t>Data results were automatically parsed and output to CSV files, allowing for easy graph creation.</a:t>
            </a:r>
          </a:p>
          <a:p>
            <a:pPr fontAlgn="base"/>
            <a:r>
              <a:rPr lang="en-US" sz="3200" dirty="0" smtClean="0"/>
              <a:t>FIO was used to test </a:t>
            </a:r>
            <a:r>
              <a:rPr lang="en-US" sz="3200" dirty="0" err="1" smtClean="0"/>
              <a:t>nbdX</a:t>
            </a:r>
            <a:r>
              <a:rPr lang="en-US" sz="3200" dirty="0" smtClean="0"/>
              <a:t> and local </a:t>
            </a:r>
            <a:r>
              <a:rPr lang="en-US" sz="3200" dirty="0" err="1" smtClean="0"/>
              <a:t>ramdisk</a:t>
            </a:r>
            <a:r>
              <a:rPr lang="en-US" sz="3200" dirty="0" smtClean="0"/>
              <a:t> sequential and random read/write speeds, collected in the form of IOPS, bandwidth, and transfer latency.</a:t>
            </a:r>
          </a:p>
          <a:p>
            <a:pPr fontAlgn="base"/>
            <a:r>
              <a:rPr lang="en-US" sz="3200" dirty="0" smtClean="0"/>
              <a:t>A </a:t>
            </a:r>
            <a:r>
              <a:rPr lang="en-US" sz="3200" dirty="0" err="1" smtClean="0"/>
              <a:t>ramdisk</a:t>
            </a:r>
            <a:r>
              <a:rPr lang="en-US" sz="3200" dirty="0" smtClean="0"/>
              <a:t> was used on the server to emulate a fast storage device because we did not have access to a suitable </a:t>
            </a:r>
            <a:r>
              <a:rPr lang="en-US" sz="3200" dirty="0" err="1" smtClean="0"/>
              <a:t>NVMe</a:t>
            </a:r>
            <a:r>
              <a:rPr lang="en-US" sz="3200" dirty="0" smtClean="0"/>
              <a:t> SSD.</a:t>
            </a:r>
            <a:endParaRPr lang="en-US" sz="3200" b="1" dirty="0" smtClean="0"/>
          </a:p>
          <a:p>
            <a:pPr>
              <a:buNone/>
            </a:pPr>
            <a:r>
              <a:rPr lang="en-US" sz="3200" b="1" dirty="0" smtClean="0"/>
              <a:t>Data gathered:</a:t>
            </a:r>
            <a:endParaRPr lang="en-US" sz="3200" dirty="0" smtClean="0"/>
          </a:p>
          <a:p>
            <a:pPr fontAlgn="base"/>
            <a:r>
              <a:rPr lang="en-US" sz="3200" dirty="0" smtClean="0"/>
              <a:t>Bandwidth/Latency of </a:t>
            </a:r>
            <a:r>
              <a:rPr lang="en-US" sz="3200" dirty="0" err="1" smtClean="0"/>
              <a:t>RoCE</a:t>
            </a:r>
            <a:r>
              <a:rPr lang="en-US" sz="3200" dirty="0" smtClean="0"/>
              <a:t> connection</a:t>
            </a:r>
          </a:p>
          <a:p>
            <a:pPr fontAlgn="base"/>
            <a:r>
              <a:rPr lang="en-US" sz="3200" dirty="0" smtClean="0"/>
              <a:t>Bandwidth/Latency/IOPS of </a:t>
            </a:r>
            <a:r>
              <a:rPr lang="en-US" sz="3200" dirty="0" err="1" smtClean="0"/>
              <a:t>nbdX</a:t>
            </a:r>
            <a:r>
              <a:rPr lang="en-US" sz="3200" dirty="0" smtClean="0"/>
              <a:t> device and local </a:t>
            </a:r>
            <a:r>
              <a:rPr lang="en-US" sz="3200" dirty="0" err="1" smtClean="0"/>
              <a:t>ramdisk</a:t>
            </a:r>
            <a:endParaRPr lang="en-US" sz="3200" dirty="0"/>
          </a:p>
        </p:txBody>
      </p:sp>
      <p:sp>
        <p:nvSpPr>
          <p:cNvPr id="42" name="Shape 42"/>
          <p:cNvSpPr txBox="1">
            <a:spLocks noGrp="1"/>
          </p:cNvSpPr>
          <p:nvPr>
            <p:ph type="title"/>
          </p:nvPr>
        </p:nvSpPr>
        <p:spPr>
          <a:xfrm>
            <a:off x="11200625" y="1271475"/>
            <a:ext cx="21499500" cy="1815599"/>
          </a:xfrm>
          <a:prstGeom prst="rect">
            <a:avLst/>
          </a:prstGeom>
        </p:spPr>
        <p:txBody>
          <a:bodyPr lIns="91425" tIns="91425" rIns="91425" bIns="91425" anchor="ctr" anchorCtr="0">
            <a:noAutofit/>
          </a:bodyPr>
          <a:lstStyle/>
          <a:p>
            <a:pPr>
              <a:buNone/>
            </a:pPr>
            <a:r>
              <a:rPr lang="en-US" dirty="0" err="1" smtClean="0"/>
              <a:t>NVMe</a:t>
            </a:r>
            <a:r>
              <a:rPr lang="en-US" dirty="0" smtClean="0"/>
              <a:t> Over Fabrics</a:t>
            </a:r>
            <a:endParaRPr lang="en-US" dirty="0"/>
          </a:p>
        </p:txBody>
      </p:sp>
      <p:sp>
        <p:nvSpPr>
          <p:cNvPr id="43" name="Shape 43"/>
          <p:cNvSpPr txBox="1">
            <a:spLocks noGrp="1"/>
          </p:cNvSpPr>
          <p:nvPr>
            <p:ph type="subTitle" idx="18"/>
          </p:nvPr>
        </p:nvSpPr>
        <p:spPr>
          <a:xfrm>
            <a:off x="11891975" y="3087087"/>
            <a:ext cx="20116799" cy="1674000"/>
          </a:xfrm>
          <a:prstGeom prst="rect">
            <a:avLst/>
          </a:prstGeom>
        </p:spPr>
        <p:txBody>
          <a:bodyPr lIns="91425" tIns="91425" rIns="91425" bIns="91425" anchor="ctr" anchorCtr="0">
            <a:noAutofit/>
          </a:bodyPr>
          <a:lstStyle/>
          <a:p>
            <a:pPr lvl="0"/>
            <a:r>
              <a:rPr lang="en-US" dirty="0" smtClean="0"/>
              <a:t>John </a:t>
            </a:r>
            <a:r>
              <a:rPr lang="en-US" dirty="0" err="1" smtClean="0"/>
              <a:t>Gemignani</a:t>
            </a:r>
            <a:r>
              <a:rPr lang="en-US" dirty="0" smtClean="0"/>
              <a:t>, Coy Humphrey, Eric </a:t>
            </a:r>
            <a:r>
              <a:rPr lang="en-US" dirty="0" err="1" smtClean="0"/>
              <a:t>Litvinsky</a:t>
            </a:r>
            <a:r>
              <a:rPr lang="en-US" dirty="0" smtClean="0"/>
              <a:t>,</a:t>
            </a:r>
            <a:br>
              <a:rPr lang="en-US" dirty="0" smtClean="0"/>
            </a:br>
            <a:r>
              <a:rPr lang="en-US" dirty="0" smtClean="0"/>
              <a:t>Jayden Navarro, Alice Yu, Kevin Cheng⃰</a:t>
            </a:r>
            <a:endParaRPr lang="en-US" dirty="0"/>
          </a:p>
        </p:txBody>
      </p:sp>
      <p:pic>
        <p:nvPicPr>
          <p:cNvPr id="2056" name="Picture 8" descr="http://microplus.com.mx/wp-content/uploads/2015/11/asociados_hp-enterprise.png"/>
          <p:cNvPicPr>
            <a:picLocks noChangeAspect="1" noChangeArrowheads="1"/>
          </p:cNvPicPr>
          <p:nvPr/>
        </p:nvPicPr>
        <p:blipFill>
          <a:blip r:embed="rId3"/>
          <a:srcRect t="21532" b="23526"/>
          <a:stretch>
            <a:fillRect/>
          </a:stretch>
        </p:blipFill>
        <p:spPr bwMode="auto">
          <a:xfrm>
            <a:off x="33207157" y="673773"/>
            <a:ext cx="8863431" cy="3561348"/>
          </a:xfrm>
          <a:prstGeom prst="rect">
            <a:avLst/>
          </a:prstGeom>
          <a:noFill/>
        </p:spPr>
      </p:pic>
      <p:sp>
        <p:nvSpPr>
          <p:cNvPr id="56" name="Rectangle 55"/>
          <p:cNvSpPr/>
          <p:nvPr/>
        </p:nvSpPr>
        <p:spPr bwMode="ltGray">
          <a:xfrm>
            <a:off x="1000126" y="14954249"/>
            <a:ext cx="9572624" cy="768096"/>
          </a:xfrm>
          <a:prstGeom prst="rect">
            <a:avLst/>
          </a:prstGeom>
          <a:solidFill>
            <a:srgbClr val="00B050"/>
          </a:solidFill>
          <a:ln w="1905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3100" b="0" i="0" u="none" strike="noStrike" kern="0" cap="none" spc="0" normalizeH="0" baseline="0" noProof="0" dirty="0" err="1" smtClean="0">
                <a:ln>
                  <a:noFill/>
                </a:ln>
                <a:solidFill>
                  <a:sysClr val="window" lastClr="FFFFFF"/>
                </a:solidFill>
                <a:effectLst/>
                <a:uLnTx/>
                <a:uFillTx/>
                <a:latin typeface="Arial"/>
                <a:ea typeface="+mn-ea"/>
                <a:cs typeface="+mn-cs"/>
              </a:rPr>
              <a:t>nbdX</a:t>
            </a:r>
            <a:endParaRPr kumimoji="0" lang="en-US" sz="3100" b="0" i="0" u="none" strike="noStrike" kern="0" cap="none" spc="0" normalizeH="0" baseline="0" noProof="0" dirty="0" smtClean="0">
              <a:ln>
                <a:noFill/>
              </a:ln>
              <a:solidFill>
                <a:sysClr val="window" lastClr="FFFFFF"/>
              </a:solidFill>
              <a:effectLst/>
              <a:uLnTx/>
              <a:uFillTx/>
              <a:latin typeface="Arial"/>
              <a:ea typeface="+mn-ea"/>
              <a:cs typeface="+mn-cs"/>
            </a:endParaRPr>
          </a:p>
        </p:txBody>
      </p:sp>
      <p:sp>
        <p:nvSpPr>
          <p:cNvPr id="58" name="Down Arrow 57"/>
          <p:cNvSpPr/>
          <p:nvPr/>
        </p:nvSpPr>
        <p:spPr bwMode="ltGray">
          <a:xfrm>
            <a:off x="971551" y="16554450"/>
            <a:ext cx="1085850" cy="1447800"/>
          </a:xfrm>
          <a:prstGeom prst="downArrow">
            <a:avLst/>
          </a:prstGeom>
          <a:solidFill>
            <a:sysClr val="windowText" lastClr="000000">
              <a:lumMod val="65000"/>
              <a:lumOff val="35000"/>
            </a:sysClr>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ysClr val="window" lastClr="FFFFFF"/>
              </a:solidFill>
              <a:effectLst/>
              <a:uLnTx/>
              <a:uFillTx/>
              <a:latin typeface="Arial"/>
              <a:ea typeface="+mn-ea"/>
              <a:cs typeface="+mn-cs"/>
            </a:endParaRPr>
          </a:p>
        </p:txBody>
      </p:sp>
      <p:sp>
        <p:nvSpPr>
          <p:cNvPr id="68" name="Rectangle 67"/>
          <p:cNvSpPr/>
          <p:nvPr/>
        </p:nvSpPr>
        <p:spPr bwMode="ltGray">
          <a:xfrm>
            <a:off x="1095376" y="18897599"/>
            <a:ext cx="9572624" cy="768096"/>
          </a:xfrm>
          <a:prstGeom prst="rect">
            <a:avLst/>
          </a:prstGeom>
          <a:solidFill>
            <a:srgbClr val="00B050"/>
          </a:solidFill>
          <a:ln w="1905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3100" b="0" i="0" u="none" strike="noStrike" kern="0" cap="none" spc="0" normalizeH="0" baseline="0" noProof="0" dirty="0" err="1" smtClean="0">
                <a:ln>
                  <a:noFill/>
                </a:ln>
                <a:solidFill>
                  <a:sysClr val="window" lastClr="FFFFFF"/>
                </a:solidFill>
                <a:effectLst/>
                <a:uLnTx/>
                <a:uFillTx/>
                <a:latin typeface="Arial"/>
                <a:ea typeface="+mn-ea"/>
                <a:cs typeface="+mn-cs"/>
              </a:rPr>
              <a:t>Accelio</a:t>
            </a:r>
            <a:endParaRPr kumimoji="0" lang="en-US" sz="3100" b="0" i="0" u="none" strike="noStrike" kern="0" cap="none" spc="0" normalizeH="0" baseline="0" noProof="0" dirty="0" smtClean="0">
              <a:ln>
                <a:noFill/>
              </a:ln>
              <a:solidFill>
                <a:sysClr val="window" lastClr="FFFFFF"/>
              </a:solidFill>
              <a:effectLst/>
              <a:uLnTx/>
              <a:uFillTx/>
              <a:latin typeface="Arial"/>
              <a:ea typeface="+mn-ea"/>
              <a:cs typeface="+mn-cs"/>
            </a:endParaRPr>
          </a:p>
        </p:txBody>
      </p:sp>
      <p:sp>
        <p:nvSpPr>
          <p:cNvPr id="69" name="Rectangle 68"/>
          <p:cNvSpPr/>
          <p:nvPr/>
        </p:nvSpPr>
        <p:spPr bwMode="ltGray">
          <a:xfrm>
            <a:off x="1219201" y="22355174"/>
            <a:ext cx="9572624" cy="768096"/>
          </a:xfrm>
          <a:prstGeom prst="rect">
            <a:avLst/>
          </a:prstGeom>
          <a:solidFill>
            <a:srgbClr val="00B050"/>
          </a:solidFill>
          <a:ln w="19050" cap="flat" cmpd="sng" algn="ctr">
            <a:solidFill>
              <a:sysClr val="windowText" lastClr="000000">
                <a:lumMod val="50000"/>
                <a:lumOff val="50000"/>
              </a:sysClr>
            </a:solidFill>
            <a:prstDash val="solid"/>
            <a:miter lim="800000"/>
          </a:ln>
          <a:effectLst/>
        </p:spPr>
        <p:txBody>
          <a:bodyPr rtlCol="0" anchor="ctr"/>
          <a:lstStyle/>
          <a:p>
            <a:pPr algn="ctr">
              <a:lnSpc>
                <a:spcPct val="90000"/>
              </a:lnSpc>
            </a:pPr>
            <a:r>
              <a:rPr lang="en-US" sz="3100" dirty="0" err="1" smtClean="0">
                <a:solidFill>
                  <a:sysClr val="window" lastClr="FFFFFF"/>
                </a:solidFill>
                <a:ea typeface="+mn-ea"/>
                <a:cs typeface="+mn-cs"/>
              </a:rPr>
              <a:t>RoCE</a:t>
            </a:r>
            <a:r>
              <a:rPr lang="en-US" sz="3100" dirty="0" smtClean="0">
                <a:solidFill>
                  <a:sysClr val="window" lastClr="FFFFFF"/>
                </a:solidFill>
                <a:ea typeface="+mn-ea"/>
                <a:cs typeface="+mn-cs"/>
              </a:rPr>
              <a:t> v2 (RDMA over Converged Ethernet)</a:t>
            </a:r>
            <a:endParaRPr kumimoji="0" lang="en-US" sz="3100" b="0" i="0" u="none" strike="noStrike" kern="0" cap="none" spc="0" normalizeH="0" baseline="0" noProof="0" dirty="0" smtClean="0">
              <a:ln>
                <a:noFill/>
              </a:ln>
              <a:solidFill>
                <a:sysClr val="window" lastClr="FFFFFF"/>
              </a:solidFill>
              <a:effectLst/>
              <a:uLnTx/>
              <a:uFillTx/>
              <a:latin typeface="Arial"/>
              <a:ea typeface="+mn-ea"/>
              <a:cs typeface="+mn-cs"/>
            </a:endParaRPr>
          </a:p>
        </p:txBody>
      </p:sp>
      <p:sp>
        <p:nvSpPr>
          <p:cNvPr id="70" name="Rectangle 69"/>
          <p:cNvSpPr/>
          <p:nvPr/>
        </p:nvSpPr>
        <p:spPr bwMode="ltGray">
          <a:xfrm>
            <a:off x="1228726" y="25307924"/>
            <a:ext cx="9572624" cy="768096"/>
          </a:xfrm>
          <a:prstGeom prst="rect">
            <a:avLst/>
          </a:prstGeom>
          <a:solidFill>
            <a:srgbClr val="00B050"/>
          </a:solidFill>
          <a:ln w="19050" cap="flat" cmpd="sng" algn="ctr">
            <a:solidFill>
              <a:sysClr val="windowText" lastClr="000000">
                <a:lumMod val="50000"/>
                <a:lumOff val="50000"/>
              </a:sysClr>
            </a:solidFill>
            <a:prstDash val="solid"/>
            <a:miter lim="800000"/>
          </a:ln>
          <a:effectLst/>
        </p:spPr>
        <p:txBody>
          <a:bodyPr rtlCol="0" anchor="ctr"/>
          <a:lstStyle/>
          <a:p>
            <a:pPr algn="ctr">
              <a:lnSpc>
                <a:spcPct val="90000"/>
              </a:lnSpc>
            </a:pPr>
            <a:r>
              <a:rPr lang="en-US" sz="3100" dirty="0" smtClean="0">
                <a:solidFill>
                  <a:sysClr val="window" lastClr="FFFFFF"/>
                </a:solidFill>
                <a:ea typeface="+mn-ea"/>
                <a:cs typeface="+mn-cs"/>
              </a:rPr>
              <a:t>Converged Ethernet</a:t>
            </a:r>
            <a:endParaRPr kumimoji="0" lang="en-US" sz="3100" b="0" i="0" u="none" strike="noStrike" kern="0" cap="none" spc="0" normalizeH="0" baseline="0" noProof="0" dirty="0" smtClean="0">
              <a:ln>
                <a:noFill/>
              </a:ln>
              <a:solidFill>
                <a:sysClr val="window" lastClr="FFFFFF"/>
              </a:solidFill>
              <a:effectLst/>
              <a:uLnTx/>
              <a:uFillTx/>
              <a:latin typeface="Arial"/>
              <a:ea typeface="+mn-ea"/>
              <a:cs typeface="+mn-cs"/>
            </a:endParaRPr>
          </a:p>
        </p:txBody>
      </p:sp>
      <p:sp>
        <p:nvSpPr>
          <p:cNvPr id="71" name="Rectangle 70"/>
          <p:cNvSpPr/>
          <p:nvPr/>
        </p:nvSpPr>
        <p:spPr bwMode="ltGray">
          <a:xfrm>
            <a:off x="1323976" y="29698950"/>
            <a:ext cx="9572624" cy="771525"/>
          </a:xfrm>
          <a:prstGeom prst="rect">
            <a:avLst/>
          </a:prstGeom>
          <a:solidFill>
            <a:srgbClr val="00B050"/>
          </a:solidFill>
          <a:ln w="19050" cap="flat" cmpd="sng" algn="ctr">
            <a:solidFill>
              <a:sysClr val="windowText" lastClr="000000">
                <a:lumMod val="50000"/>
                <a:lumOff val="50000"/>
              </a:sysClr>
            </a:solidFill>
            <a:prstDash val="solid"/>
            <a:miter lim="800000"/>
          </a:ln>
          <a:effectLst/>
        </p:spPr>
        <p:txBody>
          <a:bodyPr rtlCol="0" anchor="ctr"/>
          <a:lstStyle/>
          <a:p>
            <a:pPr algn="ctr">
              <a:lnSpc>
                <a:spcPct val="90000"/>
              </a:lnSpc>
            </a:pPr>
            <a:r>
              <a:rPr lang="en-US" sz="3100" dirty="0" smtClean="0">
                <a:solidFill>
                  <a:sysClr val="window" lastClr="FFFFFF"/>
                </a:solidFill>
                <a:ea typeface="+mn-ea"/>
                <a:cs typeface="+mn-cs"/>
              </a:rPr>
              <a:t>HP FDR Ethernet Card/</a:t>
            </a:r>
            <a:r>
              <a:rPr lang="en-US" sz="3100" dirty="0" err="1" smtClean="0">
                <a:solidFill>
                  <a:sysClr val="window" lastClr="FFFFFF"/>
                </a:solidFill>
                <a:ea typeface="+mn-ea"/>
                <a:cs typeface="+mn-cs"/>
              </a:rPr>
              <a:t>Infiniband</a:t>
            </a:r>
            <a:r>
              <a:rPr lang="en-US" sz="3100" dirty="0" smtClean="0">
                <a:solidFill>
                  <a:sysClr val="window" lastClr="FFFFFF"/>
                </a:solidFill>
                <a:ea typeface="+mn-ea"/>
                <a:cs typeface="+mn-cs"/>
              </a:rPr>
              <a:t> QSFP+ Interface</a:t>
            </a:r>
          </a:p>
        </p:txBody>
      </p:sp>
      <p:sp>
        <p:nvSpPr>
          <p:cNvPr id="73" name="Down Arrow 72"/>
          <p:cNvSpPr/>
          <p:nvPr/>
        </p:nvSpPr>
        <p:spPr bwMode="ltGray">
          <a:xfrm>
            <a:off x="1009651" y="20231100"/>
            <a:ext cx="1085850" cy="1447800"/>
          </a:xfrm>
          <a:prstGeom prst="downArrow">
            <a:avLst/>
          </a:prstGeom>
          <a:solidFill>
            <a:sysClr val="windowText" lastClr="000000">
              <a:lumMod val="65000"/>
              <a:lumOff val="35000"/>
            </a:sysClr>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ysClr val="window" lastClr="FFFFFF"/>
              </a:solidFill>
              <a:effectLst/>
              <a:uLnTx/>
              <a:uFillTx/>
              <a:latin typeface="Arial"/>
              <a:ea typeface="+mn-ea"/>
              <a:cs typeface="+mn-cs"/>
            </a:endParaRPr>
          </a:p>
        </p:txBody>
      </p:sp>
      <p:sp>
        <p:nvSpPr>
          <p:cNvPr id="74" name="Down Arrow 73"/>
          <p:cNvSpPr/>
          <p:nvPr/>
        </p:nvSpPr>
        <p:spPr bwMode="ltGray">
          <a:xfrm>
            <a:off x="990601" y="23564850"/>
            <a:ext cx="1085850" cy="1447800"/>
          </a:xfrm>
          <a:prstGeom prst="downArrow">
            <a:avLst/>
          </a:prstGeom>
          <a:solidFill>
            <a:sysClr val="windowText" lastClr="000000">
              <a:lumMod val="65000"/>
              <a:lumOff val="35000"/>
            </a:sysClr>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ysClr val="window" lastClr="FFFFFF"/>
              </a:solidFill>
              <a:effectLst/>
              <a:uLnTx/>
              <a:uFillTx/>
              <a:latin typeface="Arial"/>
              <a:ea typeface="+mn-ea"/>
              <a:cs typeface="+mn-cs"/>
            </a:endParaRPr>
          </a:p>
        </p:txBody>
      </p:sp>
      <p:sp>
        <p:nvSpPr>
          <p:cNvPr id="75" name="Down Arrow 74"/>
          <p:cNvSpPr/>
          <p:nvPr/>
        </p:nvSpPr>
        <p:spPr bwMode="ltGray">
          <a:xfrm>
            <a:off x="1000126" y="27079575"/>
            <a:ext cx="1085850" cy="1447800"/>
          </a:xfrm>
          <a:prstGeom prst="downArrow">
            <a:avLst/>
          </a:prstGeom>
          <a:solidFill>
            <a:sysClr val="windowText" lastClr="000000">
              <a:lumMod val="65000"/>
              <a:lumOff val="35000"/>
            </a:sysClr>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ysClr val="window" lastClr="FFFFFF"/>
              </a:solidFill>
              <a:effectLst/>
              <a:uLnTx/>
              <a:uFillTx/>
              <a:latin typeface="Arial"/>
              <a:ea typeface="+mn-ea"/>
              <a:cs typeface="+mn-cs"/>
            </a:endParaRPr>
          </a:p>
        </p:txBody>
      </p:sp>
      <p:sp>
        <p:nvSpPr>
          <p:cNvPr id="47" name="Shape 34"/>
          <p:cNvSpPr txBox="1">
            <a:spLocks noGrp="1"/>
          </p:cNvSpPr>
          <p:nvPr>
            <p:ph type="body" idx="7"/>
          </p:nvPr>
        </p:nvSpPr>
        <p:spPr>
          <a:xfrm>
            <a:off x="32694565" y="24360240"/>
            <a:ext cx="10510835" cy="4300485"/>
          </a:xfrm>
          <a:prstGeom prst="rect">
            <a:avLst/>
          </a:prstGeom>
          <a:noFill/>
          <a:ln>
            <a:noFill/>
          </a:ln>
        </p:spPr>
        <p:txBody>
          <a:bodyPr lIns="228550" tIns="228550" rIns="228550" bIns="228550" anchor="t" anchorCtr="0">
            <a:noAutofit/>
          </a:bodyPr>
          <a:lstStyle/>
          <a:p>
            <a:pPr>
              <a:buNone/>
            </a:pPr>
            <a:r>
              <a:rPr lang="en-US" sz="3200" dirty="0" smtClean="0"/>
              <a:t>We would like to thank:</a:t>
            </a:r>
          </a:p>
          <a:p>
            <a:pPr fontAlgn="base"/>
            <a:r>
              <a:rPr lang="en-US" sz="3200" dirty="0" smtClean="0"/>
              <a:t>Samuel </a:t>
            </a:r>
            <a:r>
              <a:rPr lang="en-US" sz="3200" dirty="0" err="1" smtClean="0"/>
              <a:t>Fineberg</a:t>
            </a:r>
            <a:r>
              <a:rPr lang="en-US" sz="3200" dirty="0" smtClean="0"/>
              <a:t>, Ph.D., Distinguished Technologist, Storage Chief Technologist Office at Hewlett Packard Enterprise</a:t>
            </a:r>
          </a:p>
          <a:p>
            <a:pPr fontAlgn="base"/>
            <a:r>
              <a:rPr lang="en-US" sz="3200" dirty="0" smtClean="0"/>
              <a:t>Dr. Linda Werner, Ph.D., Faculty Advisor, UCSC</a:t>
            </a:r>
          </a:p>
          <a:p>
            <a:pPr fontAlgn="base"/>
            <a:r>
              <a:rPr lang="en-US" sz="3200" dirty="0" smtClean="0"/>
              <a:t>Daniel </a:t>
            </a:r>
            <a:r>
              <a:rPr lang="en-US" sz="3200" dirty="0" err="1" smtClean="0"/>
              <a:t>Fava</a:t>
            </a:r>
            <a:r>
              <a:rPr lang="en-US" sz="3200" dirty="0" smtClean="0"/>
              <a:t>, Graduate Teaching Assistant, UCSC</a:t>
            </a:r>
          </a:p>
          <a:p>
            <a:pPr fontAlgn="base"/>
            <a:r>
              <a:rPr lang="en-US" sz="3200" dirty="0" smtClean="0"/>
              <a:t>Hewlett Packard Enterprise for the hardware and support provided</a:t>
            </a:r>
            <a:br>
              <a:rPr lang="en-US" sz="3200" dirty="0" smtClean="0"/>
            </a:br>
            <a:r>
              <a:rPr lang="en-US" sz="3200" dirty="0" smtClean="0"/>
              <a:t>⃰  Participated in the first half of the project</a:t>
            </a:r>
            <a:endParaRPr lang="en-US" sz="3200" dirty="0"/>
          </a:p>
        </p:txBody>
      </p:sp>
      <p:sp>
        <p:nvSpPr>
          <p:cNvPr id="48" name="Shape 35"/>
          <p:cNvSpPr txBox="1">
            <a:spLocks noGrp="1"/>
          </p:cNvSpPr>
          <p:nvPr>
            <p:ph type="body" idx="8"/>
          </p:nvPr>
        </p:nvSpPr>
        <p:spPr>
          <a:xfrm>
            <a:off x="32751715" y="23402925"/>
            <a:ext cx="10453685" cy="1314449"/>
          </a:xfrm>
          <a:prstGeom prst="rect">
            <a:avLst/>
          </a:prstGeom>
          <a:noFill/>
          <a:ln>
            <a:noFill/>
          </a:ln>
        </p:spPr>
        <p:txBody>
          <a:bodyPr lIns="91400" tIns="91400" rIns="91400" bIns="91400" anchor="ctr" anchorCtr="0">
            <a:noAutofit/>
          </a:bodyPr>
          <a:lstStyle/>
          <a:p>
            <a:pPr marL="1645574" marR="0" lvl="0" indent="-1645574" algn="ctr" rtl="0">
              <a:spcBef>
                <a:spcPts val="0"/>
              </a:spcBef>
              <a:buClr>
                <a:schemeClr val="dk1"/>
              </a:buClr>
              <a:buSzPct val="25000"/>
              <a:buFont typeface="Times New Roman"/>
              <a:buNone/>
            </a:pPr>
            <a:r>
              <a:rPr lang="en-US" sz="6600" b="1" dirty="0">
                <a:solidFill>
                  <a:schemeClr val="dk1"/>
                </a:solidFill>
              </a:rPr>
              <a:t>Acknowledgments</a:t>
            </a:r>
          </a:p>
        </p:txBody>
      </p:sp>
      <p:sp>
        <p:nvSpPr>
          <p:cNvPr id="49" name="Shape 40"/>
          <p:cNvSpPr txBox="1">
            <a:spLocks noGrp="1"/>
          </p:cNvSpPr>
          <p:nvPr>
            <p:ph type="body" idx="16"/>
          </p:nvPr>
        </p:nvSpPr>
        <p:spPr>
          <a:xfrm>
            <a:off x="32712600" y="14340888"/>
            <a:ext cx="10607100" cy="1200299"/>
          </a:xfrm>
          <a:prstGeom prst="rect">
            <a:avLst/>
          </a:prstGeom>
          <a:noFill/>
          <a:ln>
            <a:noFill/>
          </a:ln>
        </p:spPr>
        <p:txBody>
          <a:bodyPr lIns="91400" tIns="91400" rIns="91400" bIns="91400" anchor="ctr" anchorCtr="0">
            <a:noAutofit/>
          </a:bodyPr>
          <a:lstStyle/>
          <a:p>
            <a:pPr marL="0" marR="0" lvl="0" indent="0" algn="ctr" rtl="0">
              <a:spcBef>
                <a:spcPts val="0"/>
              </a:spcBef>
              <a:buClr>
                <a:schemeClr val="dk1"/>
              </a:buClr>
              <a:buSzPct val="25000"/>
              <a:buFont typeface="Times New Roman"/>
              <a:buNone/>
            </a:pPr>
            <a:r>
              <a:rPr lang="en-US" sz="6600" b="1" dirty="0">
                <a:solidFill>
                  <a:schemeClr val="dk1"/>
                </a:solidFill>
              </a:rPr>
              <a:t>Conclusion</a:t>
            </a:r>
          </a:p>
        </p:txBody>
      </p:sp>
      <p:sp>
        <p:nvSpPr>
          <p:cNvPr id="50" name="Shape 41"/>
          <p:cNvSpPr txBox="1">
            <a:spLocks noGrp="1"/>
          </p:cNvSpPr>
          <p:nvPr>
            <p:ph type="body" idx="17"/>
          </p:nvPr>
        </p:nvSpPr>
        <p:spPr>
          <a:xfrm>
            <a:off x="32712600" y="15198886"/>
            <a:ext cx="10607100" cy="846299"/>
          </a:xfrm>
          <a:prstGeom prst="rect">
            <a:avLst/>
          </a:prstGeom>
          <a:noFill/>
          <a:ln>
            <a:noFill/>
          </a:ln>
        </p:spPr>
        <p:txBody>
          <a:bodyPr lIns="228550" tIns="228550" rIns="228550" bIns="228550" anchor="t" anchorCtr="0">
            <a:noAutofit/>
          </a:bodyPr>
          <a:lstStyle/>
          <a:p>
            <a:pPr>
              <a:buNone/>
            </a:pPr>
            <a:r>
              <a:rPr lang="en-US" sz="3200" dirty="0" smtClean="0"/>
              <a:t>   Through our benchmarking, we have found that the current </a:t>
            </a:r>
            <a:r>
              <a:rPr lang="en-US" sz="3200" dirty="0" err="1" smtClean="0"/>
              <a:t>nbdX</a:t>
            </a:r>
            <a:r>
              <a:rPr lang="en-US" sz="3200" dirty="0" smtClean="0"/>
              <a:t> technology was able to perform well compared to a local </a:t>
            </a:r>
            <a:r>
              <a:rPr lang="en-US" sz="3200" dirty="0" err="1" smtClean="0"/>
              <a:t>ramdisk</a:t>
            </a:r>
            <a:r>
              <a:rPr lang="en-US" sz="3200" dirty="0" smtClean="0"/>
              <a:t> in terms of IOPS, </a:t>
            </a:r>
            <a:br>
              <a:rPr lang="en-US" sz="3200" dirty="0" smtClean="0"/>
            </a:br>
            <a:r>
              <a:rPr lang="en-US" sz="3200" dirty="0" smtClean="0"/>
              <a:t>throughput, and latency. In terms of overall use, we found </a:t>
            </a:r>
            <a:r>
              <a:rPr lang="en-US" sz="3200" dirty="0" err="1" smtClean="0"/>
              <a:t>nbdX</a:t>
            </a:r>
            <a:r>
              <a:rPr lang="en-US" sz="3200" dirty="0" smtClean="0"/>
              <a:t> to suffer from many of the pitfalls that are commonly seen in emerging technologies, such as stability issues and a lack of edge case handling. A new driver is due to be released in the coming months by the </a:t>
            </a:r>
            <a:r>
              <a:rPr lang="en-US" sz="3200" dirty="0" err="1" smtClean="0"/>
              <a:t>NVMe</a:t>
            </a:r>
            <a:r>
              <a:rPr lang="en-US" sz="3200" dirty="0" smtClean="0"/>
              <a:t> over Fabrics Consortium, and is foreseen to replace the current </a:t>
            </a:r>
            <a:r>
              <a:rPr lang="en-US" sz="3200" dirty="0" err="1" smtClean="0"/>
              <a:t>nbdX</a:t>
            </a:r>
            <a:r>
              <a:rPr lang="en-US" sz="3200" dirty="0" smtClean="0"/>
              <a:t> software. The new driver is expected to improve the reliability of the technology. With increased stability with the new driver, </a:t>
            </a:r>
            <a:r>
              <a:rPr lang="en-US" sz="3200" dirty="0" err="1" smtClean="0"/>
              <a:t>Accelio</a:t>
            </a:r>
            <a:r>
              <a:rPr lang="en-US" sz="3200" dirty="0" smtClean="0"/>
              <a:t> supported networks should benefit from lower CPU utilization, faster data transfers, and lower latency compared to their non-RDMA equivalent infrastructures.</a:t>
            </a:r>
          </a:p>
        </p:txBody>
      </p:sp>
      <p:sp>
        <p:nvSpPr>
          <p:cNvPr id="76" name="Shape 34"/>
          <p:cNvSpPr txBox="1">
            <a:spLocks noGrp="1"/>
          </p:cNvSpPr>
          <p:nvPr>
            <p:ph type="body" idx="7"/>
          </p:nvPr>
        </p:nvSpPr>
        <p:spPr>
          <a:xfrm>
            <a:off x="11811000" y="29951415"/>
            <a:ext cx="20307299" cy="2281185"/>
          </a:xfrm>
          <a:prstGeom prst="rect">
            <a:avLst/>
          </a:prstGeom>
          <a:noFill/>
          <a:ln>
            <a:noFill/>
          </a:ln>
        </p:spPr>
        <p:txBody>
          <a:bodyPr lIns="228550" tIns="228550" rIns="228550" bIns="228550" anchor="t" anchorCtr="0">
            <a:noAutofit/>
          </a:bodyPr>
          <a:lstStyle/>
          <a:p>
            <a:pPr>
              <a:buNone/>
            </a:pPr>
            <a:r>
              <a:rPr lang="en-US" sz="3200" dirty="0" smtClean="0"/>
              <a:t>   We felt that the current technology showed promise in terms of its ideal benchmarking results. We were impressed by the achieved IOPS, bandwidth, and consistently low CPU utilization (&lt; 25%). With the advent of faster </a:t>
            </a:r>
            <a:r>
              <a:rPr lang="en-US" sz="3200" dirty="0" err="1" smtClean="0"/>
              <a:t>NVMe</a:t>
            </a:r>
            <a:r>
              <a:rPr lang="en-US" sz="3200" dirty="0" smtClean="0"/>
              <a:t> attached SSD, </a:t>
            </a:r>
            <a:r>
              <a:rPr lang="en-US" sz="3200" dirty="0" err="1" smtClean="0"/>
              <a:t>Accelio</a:t>
            </a:r>
            <a:r>
              <a:rPr lang="en-US" sz="3200" dirty="0" smtClean="0"/>
              <a:t> based data-center network technologies should be able to support transfers at near local </a:t>
            </a:r>
            <a:r>
              <a:rPr lang="en-US" sz="3200" dirty="0" err="1" smtClean="0"/>
              <a:t>PCIe</a:t>
            </a:r>
            <a:r>
              <a:rPr lang="en-US" sz="3200" dirty="0" smtClean="0"/>
              <a:t> throughput and latency, eliminating the current network bottleneck.</a:t>
            </a:r>
            <a:endParaRPr lang="en-US" sz="3200" dirty="0"/>
          </a:p>
        </p:txBody>
      </p:sp>
      <p:sp>
        <p:nvSpPr>
          <p:cNvPr id="77" name="Shape 35"/>
          <p:cNvSpPr txBox="1">
            <a:spLocks noGrp="1"/>
          </p:cNvSpPr>
          <p:nvPr>
            <p:ph type="body" idx="8"/>
          </p:nvPr>
        </p:nvSpPr>
        <p:spPr>
          <a:xfrm>
            <a:off x="12215815" y="28879800"/>
            <a:ext cx="19434288" cy="1314449"/>
          </a:xfrm>
          <a:prstGeom prst="rect">
            <a:avLst/>
          </a:prstGeom>
          <a:noFill/>
          <a:ln>
            <a:noFill/>
          </a:ln>
        </p:spPr>
        <p:txBody>
          <a:bodyPr lIns="91400" tIns="91400" rIns="91400" bIns="91400" anchor="ctr" anchorCtr="0">
            <a:noAutofit/>
          </a:bodyPr>
          <a:lstStyle/>
          <a:p>
            <a:pPr marL="1645574" marR="0" lvl="0" indent="-1645574" algn="ctr" rtl="0">
              <a:spcBef>
                <a:spcPts val="0"/>
              </a:spcBef>
              <a:buClr>
                <a:schemeClr val="dk1"/>
              </a:buClr>
              <a:buSzPct val="25000"/>
              <a:buFont typeface="Times New Roman"/>
              <a:buNone/>
            </a:pPr>
            <a:r>
              <a:rPr lang="en-US" sz="6600" b="1" dirty="0" smtClean="0">
                <a:solidFill>
                  <a:schemeClr val="dk1"/>
                </a:solidFill>
              </a:rPr>
              <a:t>Analysis</a:t>
            </a:r>
            <a:endParaRPr lang="en-US" sz="6600" b="1" dirty="0">
              <a:solidFill>
                <a:schemeClr val="dk1"/>
              </a:solidFill>
            </a:endParaRPr>
          </a:p>
        </p:txBody>
      </p:sp>
      <p:sp>
        <p:nvSpPr>
          <p:cNvPr id="78" name="Shape 34"/>
          <p:cNvSpPr txBox="1">
            <a:spLocks noGrp="1"/>
          </p:cNvSpPr>
          <p:nvPr>
            <p:ph type="body" idx="7"/>
          </p:nvPr>
        </p:nvSpPr>
        <p:spPr>
          <a:xfrm>
            <a:off x="12158665" y="12120615"/>
            <a:ext cx="19540535" cy="1100085"/>
          </a:xfrm>
          <a:prstGeom prst="rect">
            <a:avLst/>
          </a:prstGeom>
          <a:noFill/>
          <a:ln>
            <a:noFill/>
          </a:ln>
        </p:spPr>
        <p:txBody>
          <a:bodyPr lIns="228550" tIns="228550" rIns="228550" bIns="228550" anchor="t" anchorCtr="0">
            <a:noAutofit/>
          </a:bodyPr>
          <a:lstStyle/>
          <a:p>
            <a:pPr>
              <a:buNone/>
            </a:pPr>
            <a:r>
              <a:rPr lang="en-US" sz="3200" b="1" dirty="0" smtClean="0"/>
              <a:t>   Graph 1</a:t>
            </a:r>
            <a:r>
              <a:rPr lang="en-US" sz="3200" dirty="0" smtClean="0"/>
              <a:t>: </a:t>
            </a:r>
            <a:r>
              <a:rPr lang="en-US" sz="3200" dirty="0" err="1" smtClean="0"/>
              <a:t>nbdX</a:t>
            </a:r>
            <a:r>
              <a:rPr lang="en-US" sz="3200" dirty="0" smtClean="0"/>
              <a:t> was able to yield &gt; 250,000 4K IOPS on 32, 64, and 128 IO depths. Compared to the ~100,000 4K IOPS of </a:t>
            </a:r>
            <a:r>
              <a:rPr lang="en-US" sz="3200" dirty="0" err="1" smtClean="0"/>
              <a:t>NVMe</a:t>
            </a:r>
            <a:r>
              <a:rPr lang="en-US" sz="3200" dirty="0" smtClean="0"/>
              <a:t> attached drives, the network will not be the IOPS bottleneck for remote transfers.</a:t>
            </a:r>
            <a:endParaRPr lang="en-US" sz="3200" b="1" dirty="0"/>
          </a:p>
        </p:txBody>
      </p:sp>
      <p:sp>
        <p:nvSpPr>
          <p:cNvPr id="79" name="Shape 34"/>
          <p:cNvSpPr txBox="1">
            <a:spLocks noGrp="1"/>
          </p:cNvSpPr>
          <p:nvPr>
            <p:ph type="body" idx="7"/>
          </p:nvPr>
        </p:nvSpPr>
        <p:spPr>
          <a:xfrm>
            <a:off x="12272965" y="20197815"/>
            <a:ext cx="19540535" cy="1100085"/>
          </a:xfrm>
          <a:prstGeom prst="rect">
            <a:avLst/>
          </a:prstGeom>
          <a:noFill/>
          <a:ln>
            <a:noFill/>
          </a:ln>
        </p:spPr>
        <p:txBody>
          <a:bodyPr lIns="228550" tIns="228550" rIns="228550" bIns="228550" anchor="t" anchorCtr="0">
            <a:noAutofit/>
          </a:bodyPr>
          <a:lstStyle/>
          <a:p>
            <a:pPr>
              <a:buNone/>
            </a:pPr>
            <a:r>
              <a:rPr lang="en-US" sz="3200" b="1" dirty="0" smtClean="0"/>
              <a:t>   Graph 2</a:t>
            </a:r>
            <a:r>
              <a:rPr lang="en-US" sz="3200" dirty="0" smtClean="0"/>
              <a:t>: On large block sizes, </a:t>
            </a:r>
            <a:r>
              <a:rPr lang="en-US" sz="3200" dirty="0" err="1" smtClean="0"/>
              <a:t>nbdX</a:t>
            </a:r>
            <a:r>
              <a:rPr lang="en-US" sz="3200" dirty="0" smtClean="0"/>
              <a:t> performed close to our maximum link speed (37 </a:t>
            </a:r>
            <a:r>
              <a:rPr lang="en-US" sz="3200" dirty="0" err="1" smtClean="0"/>
              <a:t>Gb</a:t>
            </a:r>
            <a:r>
              <a:rPr lang="en-US" sz="3200" dirty="0" smtClean="0"/>
              <a:t>/s). Compared to the ~8.0 </a:t>
            </a:r>
            <a:r>
              <a:rPr lang="en-US" sz="3200" dirty="0" err="1" smtClean="0"/>
              <a:t>Gb</a:t>
            </a:r>
            <a:r>
              <a:rPr lang="en-US" sz="3200" dirty="0" smtClean="0"/>
              <a:t>/s transfer speeds of </a:t>
            </a:r>
            <a:r>
              <a:rPr lang="en-US" sz="3200" dirty="0" err="1" smtClean="0"/>
              <a:t>NVMe</a:t>
            </a:r>
            <a:r>
              <a:rPr lang="en-US" sz="3200" dirty="0" smtClean="0"/>
              <a:t> attached drives, the network will not be the throughput bottleneck for remote transfers.</a:t>
            </a:r>
            <a:endParaRPr lang="en-US" sz="3200" b="1" dirty="0"/>
          </a:p>
        </p:txBody>
      </p:sp>
      <p:sp>
        <p:nvSpPr>
          <p:cNvPr id="80" name="Shape 34"/>
          <p:cNvSpPr txBox="1">
            <a:spLocks noGrp="1"/>
          </p:cNvSpPr>
          <p:nvPr>
            <p:ph type="body" idx="7"/>
          </p:nvPr>
        </p:nvSpPr>
        <p:spPr>
          <a:xfrm>
            <a:off x="12158665" y="27741615"/>
            <a:ext cx="19540535" cy="1100085"/>
          </a:xfrm>
          <a:prstGeom prst="rect">
            <a:avLst/>
          </a:prstGeom>
          <a:noFill/>
          <a:ln>
            <a:noFill/>
          </a:ln>
        </p:spPr>
        <p:txBody>
          <a:bodyPr lIns="228550" tIns="228550" rIns="228550" bIns="228550" anchor="t" anchorCtr="0">
            <a:noAutofit/>
          </a:bodyPr>
          <a:lstStyle/>
          <a:p>
            <a:pPr>
              <a:buNone/>
            </a:pPr>
            <a:r>
              <a:rPr lang="en-US" sz="3200" b="1" dirty="0" smtClean="0"/>
              <a:t>   Graph 3</a:t>
            </a:r>
            <a:r>
              <a:rPr lang="en-US" sz="3200" dirty="0" smtClean="0"/>
              <a:t>: Latency was higher than we were expecting. If we continued on with this project, this would be a primary point of investigation.</a:t>
            </a:r>
            <a:endParaRPr lang="en-US" sz="3200" b="1" dirty="0"/>
          </a:p>
        </p:txBody>
      </p:sp>
      <p:sp>
        <p:nvSpPr>
          <p:cNvPr id="34" name="TextBox 33"/>
          <p:cNvSpPr txBox="1"/>
          <p:nvPr/>
        </p:nvSpPr>
        <p:spPr>
          <a:xfrm>
            <a:off x="990600" y="15792450"/>
            <a:ext cx="9601200" cy="3046988"/>
          </a:xfrm>
          <a:prstGeom prst="rect">
            <a:avLst/>
          </a:prstGeom>
          <a:noFill/>
        </p:spPr>
        <p:txBody>
          <a:bodyPr wrap="square" rtlCol="0">
            <a:spAutoFit/>
          </a:bodyPr>
          <a:lstStyle/>
          <a:p>
            <a:pPr marL="2056968" lvl="2" indent="-583768" fontAlgn="base">
              <a:buFontTx/>
              <a:buChar char="■"/>
            </a:pPr>
            <a:r>
              <a:rPr lang="en-US" sz="3200" dirty="0" smtClean="0"/>
              <a:t>Network block device over </a:t>
            </a:r>
            <a:r>
              <a:rPr lang="en-US" sz="3200" dirty="0" err="1" smtClean="0"/>
              <a:t>Accelio</a:t>
            </a:r>
            <a:r>
              <a:rPr lang="en-US" sz="3200" dirty="0" smtClean="0"/>
              <a:t> framework</a:t>
            </a:r>
          </a:p>
          <a:p>
            <a:pPr marL="2056968" lvl="2" indent="-583768" fontAlgn="base">
              <a:buFontTx/>
              <a:buChar char="■"/>
            </a:pPr>
            <a:r>
              <a:rPr lang="en-US" sz="3200" dirty="0" smtClean="0"/>
              <a:t>Presented as a regular storage block device on the local system</a:t>
            </a:r>
          </a:p>
          <a:p>
            <a:pPr marL="2056968" lvl="2" indent="-583768" fontAlgn="base">
              <a:buFontTx/>
              <a:buChar char="■"/>
            </a:pPr>
            <a:r>
              <a:rPr lang="en-US" sz="3200" dirty="0" smtClean="0"/>
              <a:t>Pre-specification version of </a:t>
            </a:r>
            <a:r>
              <a:rPr lang="en-US" sz="3200" dirty="0" err="1" smtClean="0"/>
              <a:t>NVMe</a:t>
            </a:r>
            <a:r>
              <a:rPr lang="en-US" sz="3200" dirty="0" smtClean="0"/>
              <a:t> over Fabrics</a:t>
            </a:r>
          </a:p>
        </p:txBody>
      </p:sp>
      <p:sp>
        <p:nvSpPr>
          <p:cNvPr id="35" name="TextBox 34"/>
          <p:cNvSpPr txBox="1"/>
          <p:nvPr/>
        </p:nvSpPr>
        <p:spPr>
          <a:xfrm>
            <a:off x="1104900" y="19716750"/>
            <a:ext cx="9474708" cy="2554545"/>
          </a:xfrm>
          <a:prstGeom prst="rect">
            <a:avLst/>
          </a:prstGeom>
          <a:noFill/>
        </p:spPr>
        <p:txBody>
          <a:bodyPr wrap="square" rtlCol="0">
            <a:spAutoFit/>
          </a:bodyPr>
          <a:lstStyle/>
          <a:p>
            <a:pPr marL="2056968" lvl="2" indent="-583768" fontAlgn="base">
              <a:buFontTx/>
              <a:buChar char="■"/>
            </a:pPr>
            <a:r>
              <a:rPr lang="en-US" sz="3200" dirty="0" smtClean="0"/>
              <a:t>Library for high-performance asynchronous IO using RDMA</a:t>
            </a:r>
          </a:p>
          <a:p>
            <a:pPr marL="2056968" lvl="2" indent="-583768" fontAlgn="base">
              <a:buFontTx/>
              <a:buChar char="■"/>
            </a:pPr>
            <a:r>
              <a:rPr lang="en-US" sz="3200" dirty="0" smtClean="0"/>
              <a:t>Provides Zero-copy data delivery</a:t>
            </a:r>
          </a:p>
          <a:p>
            <a:pPr marL="2056968" lvl="2" indent="-583768" fontAlgn="base">
              <a:buFontTx/>
              <a:buChar char="■"/>
            </a:pPr>
            <a:r>
              <a:rPr lang="en-US" sz="3200" dirty="0" smtClean="0"/>
              <a:t>Designed for multi-core CPUs and multi-threaded applications</a:t>
            </a:r>
          </a:p>
        </p:txBody>
      </p:sp>
      <p:sp>
        <p:nvSpPr>
          <p:cNvPr id="38" name="TextBox 37"/>
          <p:cNvSpPr txBox="1"/>
          <p:nvPr/>
        </p:nvSpPr>
        <p:spPr>
          <a:xfrm>
            <a:off x="1219200" y="23193375"/>
            <a:ext cx="9563100" cy="2062103"/>
          </a:xfrm>
          <a:prstGeom prst="rect">
            <a:avLst/>
          </a:prstGeom>
          <a:noFill/>
        </p:spPr>
        <p:txBody>
          <a:bodyPr wrap="square" rtlCol="0">
            <a:spAutoFit/>
          </a:bodyPr>
          <a:lstStyle/>
          <a:p>
            <a:pPr marL="2056968" lvl="2" indent="-583768" fontAlgn="base">
              <a:buFontTx/>
              <a:buChar char="■"/>
            </a:pPr>
            <a:r>
              <a:rPr lang="en-US" sz="3200" dirty="0" smtClean="0"/>
              <a:t>Remote Direct Memory Access (RDMA) is capable of allowing server to server data movement management with minimal CPU involvement</a:t>
            </a:r>
          </a:p>
        </p:txBody>
      </p:sp>
      <p:sp>
        <p:nvSpPr>
          <p:cNvPr id="39" name="TextBox 38"/>
          <p:cNvSpPr txBox="1"/>
          <p:nvPr/>
        </p:nvSpPr>
        <p:spPr>
          <a:xfrm>
            <a:off x="1219200" y="26165175"/>
            <a:ext cx="9639300" cy="3539430"/>
          </a:xfrm>
          <a:prstGeom prst="rect">
            <a:avLst/>
          </a:prstGeom>
          <a:noFill/>
        </p:spPr>
        <p:txBody>
          <a:bodyPr wrap="square" rtlCol="0">
            <a:spAutoFit/>
          </a:bodyPr>
          <a:lstStyle/>
          <a:p>
            <a:pPr marL="2056968" lvl="2" indent="-583768" fontAlgn="base">
              <a:buFontTx/>
              <a:buChar char="■"/>
            </a:pPr>
            <a:r>
              <a:rPr lang="en-US" sz="3200" dirty="0" smtClean="0"/>
              <a:t>Provides a lossless connection on top of the Ethernet protocol by implementing the Data center bridging enhancements (DCB) to the Ethernet standard.</a:t>
            </a:r>
          </a:p>
          <a:p>
            <a:pPr marL="2056968" lvl="2" indent="-583768" fontAlgn="base">
              <a:buFontTx/>
              <a:buChar char="■"/>
            </a:pPr>
            <a:r>
              <a:rPr lang="en-US" sz="3200" dirty="0" smtClean="0"/>
              <a:t>Bridges, converges, and controls the flow of multiple classes of traffic over an Ethernet network</a:t>
            </a:r>
            <a:endParaRPr lang="en-US" sz="4000" dirty="0" smtClean="0"/>
          </a:p>
        </p:txBody>
      </p:sp>
      <p:sp>
        <p:nvSpPr>
          <p:cNvPr id="40" name="TextBox 39"/>
          <p:cNvSpPr txBox="1"/>
          <p:nvPr/>
        </p:nvSpPr>
        <p:spPr>
          <a:xfrm>
            <a:off x="1333500" y="30527625"/>
            <a:ext cx="9563100" cy="1569660"/>
          </a:xfrm>
          <a:prstGeom prst="rect">
            <a:avLst/>
          </a:prstGeom>
          <a:noFill/>
        </p:spPr>
        <p:txBody>
          <a:bodyPr wrap="square" rtlCol="0">
            <a:spAutoFit/>
          </a:bodyPr>
          <a:lstStyle/>
          <a:p>
            <a:pPr marL="2056968" lvl="2" indent="-583768" fontAlgn="base">
              <a:buFontTx/>
              <a:buChar char="■"/>
            </a:pPr>
            <a:r>
              <a:rPr lang="en-US" sz="3200" dirty="0" smtClean="0"/>
              <a:t>Hardware support for RDMA</a:t>
            </a:r>
          </a:p>
          <a:p>
            <a:pPr marL="2056968" lvl="2" indent="-583768" fontAlgn="base">
              <a:buFontTx/>
              <a:buChar char="■"/>
            </a:pPr>
            <a:r>
              <a:rPr lang="en-US" sz="3200" dirty="0" smtClean="0"/>
              <a:t>Interconnect system for the I/O ports that supports 40Gb Ethernet</a:t>
            </a:r>
          </a:p>
        </p:txBody>
      </p:sp>
      <p:sp>
        <p:nvSpPr>
          <p:cNvPr id="44" name="Shape 34"/>
          <p:cNvSpPr txBox="1">
            <a:spLocks noGrp="1"/>
          </p:cNvSpPr>
          <p:nvPr>
            <p:ph type="body" idx="7"/>
          </p:nvPr>
        </p:nvSpPr>
        <p:spPr>
          <a:xfrm>
            <a:off x="32732665" y="30132390"/>
            <a:ext cx="10510835" cy="2833635"/>
          </a:xfrm>
          <a:prstGeom prst="rect">
            <a:avLst/>
          </a:prstGeom>
          <a:noFill/>
          <a:ln>
            <a:noFill/>
          </a:ln>
        </p:spPr>
        <p:txBody>
          <a:bodyPr lIns="228550" tIns="228550" rIns="228550" bIns="228550" anchor="t" anchorCtr="0">
            <a:noAutofit/>
          </a:bodyPr>
          <a:lstStyle/>
          <a:p>
            <a:pPr>
              <a:buNone/>
            </a:pPr>
            <a:r>
              <a:rPr lang="en-US" sz="3200" dirty="0" smtClean="0"/>
              <a:t>[1] SNIA Ethernet Storage Forum     	http://www.snia.org/sites/default/files/ESF/NVMe_	Under_Hood_12_15_Final2.pdf</a:t>
            </a:r>
            <a:endParaRPr lang="en-US" sz="3200" dirty="0"/>
          </a:p>
        </p:txBody>
      </p:sp>
      <p:sp>
        <p:nvSpPr>
          <p:cNvPr id="45" name="Shape 35"/>
          <p:cNvSpPr txBox="1">
            <a:spLocks noGrp="1"/>
          </p:cNvSpPr>
          <p:nvPr>
            <p:ph type="body" idx="8"/>
          </p:nvPr>
        </p:nvSpPr>
        <p:spPr>
          <a:xfrm>
            <a:off x="32789815" y="29432250"/>
            <a:ext cx="10453685" cy="904875"/>
          </a:xfrm>
          <a:prstGeom prst="rect">
            <a:avLst/>
          </a:prstGeom>
          <a:noFill/>
          <a:ln>
            <a:noFill/>
          </a:ln>
        </p:spPr>
        <p:txBody>
          <a:bodyPr lIns="91400" tIns="91400" rIns="91400" bIns="91400" anchor="ctr" anchorCtr="0">
            <a:noAutofit/>
          </a:bodyPr>
          <a:lstStyle/>
          <a:p>
            <a:pPr marL="1645574" marR="0" lvl="0" indent="-1645574" algn="ctr" rtl="0">
              <a:spcBef>
                <a:spcPts val="0"/>
              </a:spcBef>
              <a:buClr>
                <a:schemeClr val="dk1"/>
              </a:buClr>
              <a:buSzPct val="25000"/>
              <a:buFont typeface="Times New Roman"/>
              <a:buNone/>
            </a:pPr>
            <a:r>
              <a:rPr lang="en-US" sz="6600" b="1" dirty="0" smtClean="0">
                <a:solidFill>
                  <a:schemeClr val="dk1"/>
                </a:solidFill>
              </a:rPr>
              <a:t>References</a:t>
            </a:r>
            <a:endParaRPr lang="en-US" sz="6600" b="1" dirty="0">
              <a:solidFill>
                <a:schemeClr val="dk1"/>
              </a:solidFill>
            </a:endParaRPr>
          </a:p>
        </p:txBody>
      </p:sp>
      <p:graphicFrame>
        <p:nvGraphicFramePr>
          <p:cNvPr id="54" name="Chart 53"/>
          <p:cNvGraphicFramePr/>
          <p:nvPr/>
        </p:nvGraphicFramePr>
        <p:xfrm>
          <a:off x="12336556" y="6627159"/>
          <a:ext cx="19257264" cy="553212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3" name="Chart 62"/>
          <p:cNvGraphicFramePr/>
          <p:nvPr/>
        </p:nvGraphicFramePr>
        <p:xfrm>
          <a:off x="12279404" y="21777511"/>
          <a:ext cx="19257264" cy="634028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2" name="Chart 71"/>
          <p:cNvGraphicFramePr/>
          <p:nvPr/>
        </p:nvGraphicFramePr>
        <p:xfrm>
          <a:off x="11915775" y="13444537"/>
          <a:ext cx="19889837" cy="6931152"/>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spd="slow">
    <p:cut/>
  </p:transition>
</p:sld>
</file>

<file path=ppt/theme/theme1.xml><?xml version="1.0" encoding="utf-8"?>
<a:theme xmlns:a="http://schemas.openxmlformats.org/drawingml/2006/main" name="Classic - Wide Center">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653</TotalTime>
  <Words>664</Words>
  <Application>Microsoft Office PowerPoint</Application>
  <PresentationFormat>Custom</PresentationFormat>
  <Paragraphs>52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Classic - Wide Center</vt:lpstr>
      <vt:lpstr>NVMe Over Fabrics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Goes Here</dc:title>
  <dc:creator>David</dc:creator>
  <cp:lastModifiedBy>Alice</cp:lastModifiedBy>
  <cp:revision>106</cp:revision>
  <dcterms:modified xsi:type="dcterms:W3CDTF">2016-05-06T21:09:57Z</dcterms:modified>
</cp:coreProperties>
</file>