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60" r:id="rId4"/>
    <p:sldId id="262" r:id="rId5"/>
    <p:sldId id="263" r:id="rId6"/>
    <p:sldId id="266" r:id="rId7"/>
    <p:sldId id="267" r:id="rId8"/>
    <p:sldId id="261" r:id="rId9"/>
    <p:sldId id="268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70" d="100"/>
          <a:sy n="70" d="100"/>
        </p:scale>
        <p:origin x="-744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A19F56-ACA0-41AC-8B57-A442F5EEA315}" type="datetimeFigureOut">
              <a:rPr lang="en-US" smtClean="0"/>
              <a:pPr/>
              <a:t>5/21/2016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2177D1-617D-46D6-80D3-2DD0CE6730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77372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2177D1-617D-46D6-80D3-2DD0CE673062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2B01-0A86-4233-A7D0-94F1921C1115}" type="datetime1">
              <a:rPr lang="en-US" smtClean="0"/>
              <a:pPr/>
              <a:t>5/21/2016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9FD82-CD7B-48D2-8F3A-D92AB9AE98A9}" type="datetime1">
              <a:rPr lang="en-US" smtClean="0"/>
              <a:pPr/>
              <a:t>5/21/2016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989F-9C15-4C6A-BD1D-3455DC7116F3}" type="datetime1">
              <a:rPr lang="en-US" smtClean="0"/>
              <a:pPr/>
              <a:t>5/21/2016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35DF-D197-4C5D-AB28-F2D90B88D94E}" type="datetime1">
              <a:rPr lang="en-US" smtClean="0"/>
              <a:pPr/>
              <a:t>5/21/2016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CEDE-6143-488F-956F-DAFB41F6608B}" type="datetime1">
              <a:rPr lang="en-US" smtClean="0"/>
              <a:pPr/>
              <a:t>5/21/2016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CE444-A3B9-4CAD-A8CF-D39D35E44A6E}" type="datetime1">
              <a:rPr lang="en-US" smtClean="0"/>
              <a:pPr/>
              <a:t>5/21/2016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EE9B-93DC-4C05-B7AA-98128238E842}" type="datetime1">
              <a:rPr lang="en-US" smtClean="0"/>
              <a:pPr/>
              <a:t>5/21/2016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E1D8B-1BBA-40B9-8DAD-F7E2036BF5A4}" type="datetime1">
              <a:rPr lang="en-US" smtClean="0"/>
              <a:pPr/>
              <a:t>5/21/2016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70E82-4816-4C96-9E1F-18B673F90B0E}" type="datetime1">
              <a:rPr lang="en-US" smtClean="0"/>
              <a:pPr/>
              <a:t>5/21/2016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3831D8F-BC61-440F-BA9A-E47BA4E0A8B9}" type="datetime1">
              <a:rPr lang="en-US" smtClean="0"/>
              <a:pPr/>
              <a:t>5/21/2016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ECCBD-515E-4AA4-9B62-7FC0C014143F}" type="datetime1">
              <a:rPr lang="en-US" smtClean="0"/>
              <a:pPr/>
              <a:t>5/21/2016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9BC5A68-F83F-4F1C-BA73-E4FDDF22D19B}" type="datetime1">
              <a:rPr lang="en-US" smtClean="0"/>
              <a:pPr/>
              <a:t>5/21/2016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685800"/>
            <a:ext cx="10058400" cy="2286000"/>
          </a:xfrm>
        </p:spPr>
        <p:txBody>
          <a:bodyPr anchor="t">
            <a:noAutofit/>
          </a:bodyPr>
          <a:lstStyle/>
          <a:p>
            <a:pPr algn="ctr"/>
            <a:r>
              <a:rPr lang="en-US" sz="6000" dirty="0" err="1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NVM</a:t>
            </a:r>
            <a:r>
              <a:rPr lang="en-US" sz="6000" dirty="0" err="1" smtClean="0"/>
              <a:t>e</a:t>
            </a:r>
            <a:r>
              <a:rPr lang="en-US" sz="600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Over Fabrics</a:t>
            </a:r>
            <a:r>
              <a:rPr lang="en-US" sz="100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00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0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00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000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Senior Design Project</a:t>
            </a:r>
            <a:br>
              <a:rPr lang="en-US" sz="3000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00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400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00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May 25, 2016</a:t>
            </a:r>
            <a:endParaRPr lang="en-US" sz="3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809712"/>
          </a:xfrm>
        </p:spPr>
        <p:txBody>
          <a:bodyPr numCol="2" anchor="ctr">
            <a:normAutofit/>
          </a:bodyPr>
          <a:lstStyle/>
          <a:p>
            <a:pPr lvl="0" algn="r">
              <a:spcBef>
                <a:spcPts val="1400"/>
              </a:spcBef>
              <a:spcAft>
                <a:spcPts val="0"/>
              </a:spcAft>
              <a:buSzPct val="25000"/>
            </a:pPr>
            <a:endParaRPr lang="en-US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6" descr="baskin-logo-banner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158" b="100000" l="0" r="100000">
                        <a14:foregroundMark x1="18273" y1="39590" x2="18273" y2="39590"/>
                        <a14:foregroundMark x1="10103" y1="41325" x2="26199" y2="57729"/>
                        <a14:foregroundMark x1="31287" y1="29811" x2="31287" y2="29811"/>
                        <a14:foregroundMark x1="27984" y1="31388" x2="27984" y2="31388"/>
                        <a14:foregroundMark x1="2691" y1="85804" x2="2691" y2="858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62316" y="3763245"/>
            <a:ext cx="3013624" cy="467377"/>
          </a:xfrm>
          <a:prstGeom prst="rect">
            <a:avLst/>
          </a:prstGeom>
        </p:spPr>
      </p:pic>
      <p:pic>
        <p:nvPicPr>
          <p:cNvPr id="8" name="Shape 200"/>
          <p:cNvPicPr preferRelativeResize="0"/>
          <p:nvPr/>
        </p:nvPicPr>
        <p:blipFill rotWithShape="1">
          <a:blip r:embed="rId5">
            <a:alphaModFix/>
          </a:blip>
          <a:srcRect l="7362" t="25714" r="8981" b="27143"/>
          <a:stretch/>
        </p:blipFill>
        <p:spPr>
          <a:xfrm>
            <a:off x="1224624" y="3134585"/>
            <a:ext cx="2645229" cy="119252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201"/>
          <p:cNvSpPr txBox="1"/>
          <p:nvPr/>
        </p:nvSpPr>
        <p:spPr>
          <a:xfrm>
            <a:off x="7762837" y="4560403"/>
            <a:ext cx="3612600" cy="162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24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ERIC LITVINSKY</a:t>
            </a:r>
          </a:p>
          <a:p>
            <a:pPr lvl="0" algn="r" rtl="0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24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JAYDEN NAVARRO</a:t>
            </a:r>
          </a:p>
          <a:p>
            <a:pPr lvl="0" algn="r" rtl="0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24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ALICE YU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1" name="Shape 198"/>
          <p:cNvSpPr txBox="1">
            <a:spLocks/>
          </p:cNvSpPr>
          <p:nvPr/>
        </p:nvSpPr>
        <p:spPr>
          <a:xfrm>
            <a:off x="1100050" y="4892765"/>
            <a:ext cx="2645100" cy="144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libri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696464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TEAM MEMBERS: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libri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696464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JOHN GEMIGNANI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libri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696464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COY HUMPHREY</a:t>
            </a: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libri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836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Thanks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marL="0" indent="0">
              <a:buClr>
                <a:srgbClr val="FFC000"/>
              </a:buClr>
              <a:buSzPct val="80000"/>
              <a:buFont typeface="Wingdings" pitchFamily="2" charset="2"/>
              <a:buChar char="§"/>
            </a:pPr>
            <a:r>
              <a:rPr lang="en-US" dirty="0" smtClean="0">
                <a:solidFill>
                  <a:srgbClr val="3F3F3F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dirty="0" smtClean="0"/>
              <a:t>Samuel </a:t>
            </a:r>
            <a:r>
              <a:rPr lang="en-US" dirty="0" err="1" smtClean="0"/>
              <a:t>Fineberg</a:t>
            </a:r>
            <a:r>
              <a:rPr lang="en-US" dirty="0" smtClean="0"/>
              <a:t>, Ph.D., Distinguished Technologist, Storage Chief Technologist Office at </a:t>
            </a:r>
            <a:r>
              <a:rPr lang="en-US" dirty="0" smtClean="0"/>
              <a:t>Hewlett Packard </a:t>
            </a:r>
            <a:r>
              <a:rPr lang="en-US" dirty="0" smtClean="0"/>
              <a:t>Enterprise</a:t>
            </a:r>
          </a:p>
          <a:p>
            <a:pPr marL="0" lvl="0" indent="0">
              <a:buClr>
                <a:srgbClr val="FFC000"/>
              </a:buClr>
              <a:buSzPct val="80000"/>
              <a:buFont typeface="Wingdings" pitchFamily="2" charset="2"/>
              <a:buChar char="§"/>
            </a:pPr>
            <a:r>
              <a:rPr lang="en-US" dirty="0" smtClean="0"/>
              <a:t> Dr. Linda Werner, Ph.D., Faculty Advisor, UCSC</a:t>
            </a:r>
          </a:p>
          <a:p>
            <a:pPr marL="0" indent="0">
              <a:buClr>
                <a:srgbClr val="FFC000"/>
              </a:buClr>
              <a:buSzPct val="80000"/>
              <a:buFont typeface="Wingdings" pitchFamily="2" charset="2"/>
              <a:buChar char="§"/>
            </a:pPr>
            <a:r>
              <a:rPr lang="en-US" dirty="0" smtClean="0"/>
              <a:t> Daniel </a:t>
            </a:r>
            <a:r>
              <a:rPr lang="en-US" dirty="0" err="1" smtClean="0"/>
              <a:t>Fava</a:t>
            </a:r>
            <a:r>
              <a:rPr lang="en-US" dirty="0" smtClean="0"/>
              <a:t>, Graduate Teaching Assistant, UCSC</a:t>
            </a:r>
          </a:p>
          <a:p>
            <a:pPr marL="0" lvl="0" indent="0">
              <a:buClr>
                <a:srgbClr val="FFC000"/>
              </a:buClr>
              <a:buSzPct val="80000"/>
              <a:buFont typeface="Wingdings" pitchFamily="2" charset="2"/>
              <a:buChar char="§"/>
            </a:pPr>
            <a:r>
              <a:rPr lang="en-US" dirty="0" smtClean="0"/>
              <a:t> Kevin Cheng for participating in the first half of the project</a:t>
            </a:r>
          </a:p>
          <a:p>
            <a:pPr marL="0" lvl="0" indent="0">
              <a:buClr>
                <a:srgbClr val="FFC000"/>
              </a:buClr>
              <a:buSzPct val="80000"/>
              <a:buFont typeface="Wingdings" pitchFamily="2" charset="2"/>
              <a:buChar char="§"/>
            </a:pPr>
            <a:r>
              <a:rPr lang="en-US" sz="1800" dirty="0" smtClean="0"/>
              <a:t> </a:t>
            </a:r>
            <a:r>
              <a:rPr lang="en-US" dirty="0" smtClean="0"/>
              <a:t>Hewlett Packard Enterprise for the hardware and support provided</a:t>
            </a:r>
          </a:p>
          <a:p>
            <a:pPr marL="0" indent="0">
              <a:buClr>
                <a:srgbClr val="FFC000"/>
              </a:buClr>
              <a:buFont typeface="Wingdings" pitchFamily="2" charset="2"/>
              <a:buChar char="§"/>
            </a:pPr>
            <a:endParaRPr lang="en-US" dirty="0" smtClean="0"/>
          </a:p>
          <a:p>
            <a:pPr marL="0" indent="0">
              <a:buClr>
                <a:srgbClr val="FFC000"/>
              </a:buClr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r>
              <a:rPr lang="en-US" sz="1600" dirty="0" smtClean="0"/>
              <a:t>10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182266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91067"/>
            <a:ext cx="10058400" cy="1450757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Problem Statement</a:t>
            </a:r>
            <a:endParaRPr lang="en-US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grpSp>
        <p:nvGrpSpPr>
          <p:cNvPr id="3" name="Group 242"/>
          <p:cNvGrpSpPr/>
          <p:nvPr/>
        </p:nvGrpSpPr>
        <p:grpSpPr>
          <a:xfrm>
            <a:off x="1037229" y="1755611"/>
            <a:ext cx="9771801" cy="3675987"/>
            <a:chOff x="284496" y="1782907"/>
            <a:chExt cx="10767656" cy="4050611"/>
          </a:xfrm>
        </p:grpSpPr>
        <p:sp>
          <p:nvSpPr>
            <p:cNvPr id="195" name="Shape 208"/>
            <p:cNvSpPr/>
            <p:nvPr/>
          </p:nvSpPr>
          <p:spPr>
            <a:xfrm>
              <a:off x="1983452" y="1876518"/>
              <a:ext cx="9068700" cy="39570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210"/>
            <p:cNvSpPr/>
            <p:nvPr/>
          </p:nvSpPr>
          <p:spPr>
            <a:xfrm>
              <a:off x="8971152" y="2424482"/>
              <a:ext cx="1857600" cy="3180300"/>
            </a:xfrm>
            <a:prstGeom prst="cube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211"/>
            <p:cNvSpPr/>
            <p:nvPr/>
          </p:nvSpPr>
          <p:spPr>
            <a:xfrm>
              <a:off x="9046202" y="3146882"/>
              <a:ext cx="1219625" cy="290850"/>
            </a:xfrm>
            <a:prstGeom prst="flowChartProcess">
              <a:avLst/>
            </a:prstGeom>
            <a:solidFill>
              <a:srgbClr val="B6D7A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sz="1200" dirty="0" err="1">
                  <a:latin typeface="Arial" pitchFamily="34" charset="0"/>
                  <a:cs typeface="Arial" pitchFamily="34" charset="0"/>
                </a:rPr>
                <a:t>NVMe</a:t>
              </a:r>
              <a:r>
                <a:rPr lang="en-US" sz="1200" dirty="0">
                  <a:latin typeface="Arial" pitchFamily="34" charset="0"/>
                  <a:cs typeface="Arial" pitchFamily="34" charset="0"/>
                </a:rPr>
                <a:t> Drive</a:t>
              </a:r>
            </a:p>
          </p:txBody>
        </p:sp>
        <p:sp>
          <p:nvSpPr>
            <p:cNvPr id="198" name="Shape 212"/>
            <p:cNvSpPr/>
            <p:nvPr/>
          </p:nvSpPr>
          <p:spPr>
            <a:xfrm>
              <a:off x="9046202" y="3646407"/>
              <a:ext cx="1219625" cy="290850"/>
            </a:xfrm>
            <a:prstGeom prst="flowChartProcess">
              <a:avLst/>
            </a:prstGeom>
            <a:solidFill>
              <a:srgbClr val="B6D7A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sz="1200" dirty="0" err="1">
                  <a:latin typeface="Arial" pitchFamily="34" charset="0"/>
                  <a:cs typeface="Arial" pitchFamily="34" charset="0"/>
                </a:rPr>
                <a:t>NVMe</a:t>
              </a:r>
              <a:r>
                <a:rPr lang="en-US" sz="1200" dirty="0">
                  <a:latin typeface="Arial" pitchFamily="34" charset="0"/>
                  <a:cs typeface="Arial" pitchFamily="34" charset="0"/>
                </a:rPr>
                <a:t> Drive</a:t>
              </a:r>
            </a:p>
          </p:txBody>
        </p:sp>
        <p:sp>
          <p:nvSpPr>
            <p:cNvPr id="199" name="Shape 213"/>
            <p:cNvSpPr/>
            <p:nvPr/>
          </p:nvSpPr>
          <p:spPr>
            <a:xfrm>
              <a:off x="9046202" y="4145932"/>
              <a:ext cx="1219625" cy="290850"/>
            </a:xfrm>
            <a:prstGeom prst="flowChartProcess">
              <a:avLst/>
            </a:prstGeom>
            <a:solidFill>
              <a:srgbClr val="B6D7A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sz="1200" dirty="0" err="1">
                  <a:latin typeface="Arial" pitchFamily="34" charset="0"/>
                  <a:cs typeface="Arial" pitchFamily="34" charset="0"/>
                </a:rPr>
                <a:t>NVMe</a:t>
              </a:r>
              <a:r>
                <a:rPr lang="en-US" sz="1200" dirty="0">
                  <a:latin typeface="Arial" pitchFamily="34" charset="0"/>
                  <a:cs typeface="Arial" pitchFamily="34" charset="0"/>
                </a:rPr>
                <a:t> Drive</a:t>
              </a:r>
            </a:p>
          </p:txBody>
        </p:sp>
        <p:sp>
          <p:nvSpPr>
            <p:cNvPr id="200" name="Shape 214"/>
            <p:cNvSpPr/>
            <p:nvPr/>
          </p:nvSpPr>
          <p:spPr>
            <a:xfrm>
              <a:off x="9046202" y="4645457"/>
              <a:ext cx="1219625" cy="290850"/>
            </a:xfrm>
            <a:prstGeom prst="flowChartProcess">
              <a:avLst/>
            </a:prstGeom>
            <a:solidFill>
              <a:srgbClr val="B6D7A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sz="1200" dirty="0" err="1">
                  <a:latin typeface="Arial" pitchFamily="34" charset="0"/>
                  <a:cs typeface="Arial" pitchFamily="34" charset="0"/>
                </a:rPr>
                <a:t>NVMe</a:t>
              </a:r>
              <a:r>
                <a:rPr lang="en-US" sz="1200" dirty="0">
                  <a:latin typeface="Arial" pitchFamily="34" charset="0"/>
                  <a:cs typeface="Arial" pitchFamily="34" charset="0"/>
                </a:rPr>
                <a:t> Drive</a:t>
              </a:r>
            </a:p>
          </p:txBody>
        </p:sp>
        <p:sp>
          <p:nvSpPr>
            <p:cNvPr id="201" name="Shape 215"/>
            <p:cNvSpPr/>
            <p:nvPr/>
          </p:nvSpPr>
          <p:spPr>
            <a:xfrm>
              <a:off x="9046202" y="5144982"/>
              <a:ext cx="1219625" cy="290850"/>
            </a:xfrm>
            <a:prstGeom prst="flowChartProcess">
              <a:avLst/>
            </a:prstGeom>
            <a:solidFill>
              <a:srgbClr val="B6D7A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sz="1200" dirty="0" err="1">
                  <a:latin typeface="Arial" pitchFamily="34" charset="0"/>
                  <a:cs typeface="Arial" pitchFamily="34" charset="0"/>
                </a:rPr>
                <a:t>NVMe</a:t>
              </a:r>
              <a:r>
                <a:rPr lang="en-US" sz="1200" dirty="0">
                  <a:latin typeface="Arial" pitchFamily="34" charset="0"/>
                  <a:cs typeface="Arial" pitchFamily="34" charset="0"/>
                </a:rPr>
                <a:t> Drive</a:t>
              </a:r>
            </a:p>
          </p:txBody>
        </p:sp>
        <p:sp>
          <p:nvSpPr>
            <p:cNvPr id="202" name="Shape 216"/>
            <p:cNvSpPr txBox="1"/>
            <p:nvPr/>
          </p:nvSpPr>
          <p:spPr>
            <a:xfrm>
              <a:off x="8751245" y="1816003"/>
              <a:ext cx="2210677" cy="41167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sz="2200" dirty="0">
                  <a:latin typeface="Arial" pitchFamily="34" charset="0"/>
                  <a:cs typeface="Arial" pitchFamily="34" charset="0"/>
                </a:rPr>
                <a:t>Storage Array</a:t>
              </a:r>
            </a:p>
          </p:txBody>
        </p:sp>
        <p:sp>
          <p:nvSpPr>
            <p:cNvPr id="203" name="Shape 217"/>
            <p:cNvSpPr/>
            <p:nvPr/>
          </p:nvSpPr>
          <p:spPr>
            <a:xfrm rot="-5400000">
              <a:off x="2818877" y="2346119"/>
              <a:ext cx="609900" cy="1604100"/>
            </a:xfrm>
            <a:prstGeom prst="cube">
              <a:avLst>
                <a:gd name="adj" fmla="val 46146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18"/>
            <p:cNvSpPr txBox="1"/>
            <p:nvPr/>
          </p:nvSpPr>
          <p:spPr>
            <a:xfrm>
              <a:off x="2241577" y="1830944"/>
              <a:ext cx="2617500" cy="487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sz="2200" dirty="0">
                  <a:latin typeface="Arial" pitchFamily="34" charset="0"/>
                  <a:cs typeface="Arial" pitchFamily="34" charset="0"/>
                </a:rPr>
                <a:t>Compute Nodes (Servers)</a:t>
              </a:r>
            </a:p>
          </p:txBody>
        </p:sp>
        <p:sp>
          <p:nvSpPr>
            <p:cNvPr id="205" name="Shape 219"/>
            <p:cNvSpPr/>
            <p:nvPr/>
          </p:nvSpPr>
          <p:spPr>
            <a:xfrm rot="-5400000">
              <a:off x="2818877" y="3359369"/>
              <a:ext cx="609900" cy="1604100"/>
            </a:xfrm>
            <a:prstGeom prst="cube">
              <a:avLst>
                <a:gd name="adj" fmla="val 46146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20"/>
            <p:cNvSpPr/>
            <p:nvPr/>
          </p:nvSpPr>
          <p:spPr>
            <a:xfrm rot="-5400000">
              <a:off x="2818877" y="4248044"/>
              <a:ext cx="609900" cy="1604100"/>
            </a:xfrm>
            <a:prstGeom prst="cube">
              <a:avLst>
                <a:gd name="adj" fmla="val 46146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207" name="Shape 221"/>
            <p:cNvCxnSpPr>
              <a:stCxn id="203" idx="3"/>
              <a:endCxn id="197" idx="1"/>
            </p:cNvCxnSpPr>
            <p:nvPr/>
          </p:nvCxnSpPr>
          <p:spPr>
            <a:xfrm>
              <a:off x="3925877" y="3288891"/>
              <a:ext cx="5120400" cy="3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08" name="Shape 222"/>
            <p:cNvCxnSpPr>
              <a:stCxn id="205" idx="3"/>
              <a:endCxn id="198" idx="1"/>
            </p:cNvCxnSpPr>
            <p:nvPr/>
          </p:nvCxnSpPr>
          <p:spPr>
            <a:xfrm rot="10800000" flipH="1">
              <a:off x="3925877" y="3791841"/>
              <a:ext cx="5120400" cy="510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09" name="Shape 223"/>
            <p:cNvCxnSpPr>
              <a:stCxn id="206" idx="3"/>
              <a:endCxn id="199" idx="1"/>
            </p:cNvCxnSpPr>
            <p:nvPr/>
          </p:nvCxnSpPr>
          <p:spPr>
            <a:xfrm rot="10800000" flipH="1">
              <a:off x="3925877" y="4291416"/>
              <a:ext cx="5120400" cy="899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10" name="Shape 224"/>
            <p:cNvCxnSpPr>
              <a:stCxn id="203" idx="3"/>
              <a:endCxn id="199" idx="1"/>
            </p:cNvCxnSpPr>
            <p:nvPr/>
          </p:nvCxnSpPr>
          <p:spPr>
            <a:xfrm>
              <a:off x="3925877" y="3288891"/>
              <a:ext cx="5120400" cy="1002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11" name="Shape 225"/>
            <p:cNvCxnSpPr>
              <a:stCxn id="205" idx="3"/>
              <a:endCxn id="200" idx="1"/>
            </p:cNvCxnSpPr>
            <p:nvPr/>
          </p:nvCxnSpPr>
          <p:spPr>
            <a:xfrm>
              <a:off x="3925877" y="4302141"/>
              <a:ext cx="5120400" cy="488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12" name="Shape 226"/>
            <p:cNvCxnSpPr>
              <a:stCxn id="206" idx="3"/>
              <a:endCxn id="201" idx="1"/>
            </p:cNvCxnSpPr>
            <p:nvPr/>
          </p:nvCxnSpPr>
          <p:spPr>
            <a:xfrm>
              <a:off x="3925877" y="5190816"/>
              <a:ext cx="5120400" cy="99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13" name="Shape 227"/>
            <p:cNvCxnSpPr>
              <a:stCxn id="206" idx="3"/>
              <a:endCxn id="198" idx="1"/>
            </p:cNvCxnSpPr>
            <p:nvPr/>
          </p:nvCxnSpPr>
          <p:spPr>
            <a:xfrm rot="10800000" flipH="1">
              <a:off x="3925877" y="3791916"/>
              <a:ext cx="5120400" cy="1398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214" name="Shape 228"/>
            <p:cNvSpPr txBox="1"/>
            <p:nvPr/>
          </p:nvSpPr>
          <p:spPr>
            <a:xfrm>
              <a:off x="4405077" y="2667020"/>
              <a:ext cx="4301046" cy="39038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sz="2200" dirty="0" err="1">
                  <a:latin typeface="Arial" pitchFamily="34" charset="0"/>
                  <a:cs typeface="Arial" pitchFamily="34" charset="0"/>
                </a:rPr>
                <a:t>NVMe</a:t>
              </a:r>
              <a:r>
                <a:rPr lang="en-US" sz="2200" dirty="0">
                  <a:latin typeface="Arial" pitchFamily="34" charset="0"/>
                  <a:cs typeface="Arial" pitchFamily="34" charset="0"/>
                </a:rPr>
                <a:t> over Fabrics Protocol</a:t>
              </a:r>
            </a:p>
          </p:txBody>
        </p:sp>
        <p:sp>
          <p:nvSpPr>
            <p:cNvPr id="215" name="Shape 229"/>
            <p:cNvSpPr/>
            <p:nvPr/>
          </p:nvSpPr>
          <p:spPr>
            <a:xfrm>
              <a:off x="3784027" y="3249557"/>
              <a:ext cx="57600" cy="855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" name="Shape 230"/>
            <p:cNvSpPr/>
            <p:nvPr/>
          </p:nvSpPr>
          <p:spPr>
            <a:xfrm>
              <a:off x="3784027" y="4265857"/>
              <a:ext cx="57600" cy="855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" name="Shape 231"/>
            <p:cNvSpPr/>
            <p:nvPr/>
          </p:nvSpPr>
          <p:spPr>
            <a:xfrm>
              <a:off x="3784027" y="5164082"/>
              <a:ext cx="57600" cy="855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" name="Shape 232"/>
            <p:cNvSpPr/>
            <p:nvPr/>
          </p:nvSpPr>
          <p:spPr>
            <a:xfrm>
              <a:off x="3674477" y="3247782"/>
              <a:ext cx="57600" cy="85500"/>
            </a:xfrm>
            <a:prstGeom prst="ellipse">
              <a:avLst/>
            </a:prstGeom>
            <a:solidFill>
              <a:srgbClr val="42D93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" name="Shape 233"/>
            <p:cNvSpPr/>
            <p:nvPr/>
          </p:nvSpPr>
          <p:spPr>
            <a:xfrm>
              <a:off x="3674477" y="4265857"/>
              <a:ext cx="57600" cy="85500"/>
            </a:xfrm>
            <a:prstGeom prst="ellipse">
              <a:avLst/>
            </a:prstGeom>
            <a:solidFill>
              <a:srgbClr val="42D93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" name="Shape 234"/>
            <p:cNvSpPr/>
            <p:nvPr/>
          </p:nvSpPr>
          <p:spPr>
            <a:xfrm>
              <a:off x="3674477" y="5164082"/>
              <a:ext cx="57600" cy="85500"/>
            </a:xfrm>
            <a:prstGeom prst="ellipse">
              <a:avLst/>
            </a:prstGeom>
            <a:solidFill>
              <a:srgbClr val="42D93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221" name="Shape 235"/>
            <p:cNvCxnSpPr>
              <a:stCxn id="203" idx="3"/>
              <a:endCxn id="201" idx="1"/>
            </p:cNvCxnSpPr>
            <p:nvPr/>
          </p:nvCxnSpPr>
          <p:spPr>
            <a:xfrm>
              <a:off x="3925877" y="3288891"/>
              <a:ext cx="5120400" cy="200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22" name="Shape 236"/>
            <p:cNvCxnSpPr>
              <a:stCxn id="205" idx="3"/>
              <a:endCxn id="201" idx="1"/>
            </p:cNvCxnSpPr>
            <p:nvPr/>
          </p:nvCxnSpPr>
          <p:spPr>
            <a:xfrm>
              <a:off x="3925877" y="4302141"/>
              <a:ext cx="5120400" cy="988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23" name="Shape 237"/>
            <p:cNvCxnSpPr>
              <a:stCxn id="206" idx="3"/>
              <a:endCxn id="197" idx="1"/>
            </p:cNvCxnSpPr>
            <p:nvPr/>
          </p:nvCxnSpPr>
          <p:spPr>
            <a:xfrm rot="10800000" flipH="1">
              <a:off x="3925877" y="3292416"/>
              <a:ext cx="5120400" cy="1898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24" name="Shape 238"/>
            <p:cNvCxnSpPr>
              <a:stCxn id="205" idx="3"/>
              <a:endCxn id="197" idx="1"/>
            </p:cNvCxnSpPr>
            <p:nvPr/>
          </p:nvCxnSpPr>
          <p:spPr>
            <a:xfrm rot="10800000" flipH="1">
              <a:off x="3925877" y="3292341"/>
              <a:ext cx="5120400" cy="1009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25" name="Shape 239"/>
            <p:cNvCxnSpPr>
              <a:endCxn id="200" idx="1"/>
            </p:cNvCxnSpPr>
            <p:nvPr/>
          </p:nvCxnSpPr>
          <p:spPr>
            <a:xfrm>
              <a:off x="3925802" y="3282782"/>
              <a:ext cx="5120400" cy="1508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226" name="Shape 241"/>
            <p:cNvSpPr txBox="1"/>
            <p:nvPr/>
          </p:nvSpPr>
          <p:spPr>
            <a:xfrm>
              <a:off x="1837477" y="1782907"/>
              <a:ext cx="9153600" cy="510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2300" b="1" dirty="0">
                  <a:latin typeface="Arial" pitchFamily="34" charset="0"/>
                  <a:cs typeface="Arial" pitchFamily="34" charset="0"/>
                </a:rPr>
                <a:t>Data Center</a:t>
              </a:r>
            </a:p>
          </p:txBody>
        </p:sp>
        <p:sp>
          <p:nvSpPr>
            <p:cNvPr id="227" name="Shape 242"/>
            <p:cNvSpPr/>
            <p:nvPr/>
          </p:nvSpPr>
          <p:spPr>
            <a:xfrm>
              <a:off x="284496" y="3363276"/>
              <a:ext cx="1417381" cy="1103631"/>
            </a:xfrm>
            <a:prstGeom prst="cloud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400" b="1" dirty="0">
                  <a:latin typeface="Arial" pitchFamily="34" charset="0"/>
                  <a:cs typeface="Arial" pitchFamily="34" charset="0"/>
                </a:rPr>
                <a:t>Internet</a:t>
              </a:r>
            </a:p>
          </p:txBody>
        </p:sp>
        <p:cxnSp>
          <p:nvCxnSpPr>
            <p:cNvPr id="228" name="Shape 243"/>
            <p:cNvCxnSpPr>
              <a:stCxn id="227" idx="0"/>
              <a:endCxn id="203" idx="0"/>
            </p:cNvCxnSpPr>
            <p:nvPr/>
          </p:nvCxnSpPr>
          <p:spPr>
            <a:xfrm flipV="1">
              <a:off x="1700695" y="3007448"/>
              <a:ext cx="621082" cy="907644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29" name="Shape 244"/>
            <p:cNvCxnSpPr>
              <a:stCxn id="227" idx="0"/>
              <a:endCxn id="205" idx="0"/>
            </p:cNvCxnSpPr>
            <p:nvPr/>
          </p:nvCxnSpPr>
          <p:spPr>
            <a:xfrm>
              <a:off x="1700695" y="3915092"/>
              <a:ext cx="621082" cy="105606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30" name="Shape 245"/>
            <p:cNvCxnSpPr>
              <a:stCxn id="227" idx="0"/>
              <a:endCxn id="206" idx="0"/>
            </p:cNvCxnSpPr>
            <p:nvPr/>
          </p:nvCxnSpPr>
          <p:spPr>
            <a:xfrm>
              <a:off x="1700695" y="3915092"/>
              <a:ext cx="621082" cy="994281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41" name="Shape 240"/>
          <p:cNvSpPr txBox="1"/>
          <p:nvPr/>
        </p:nvSpPr>
        <p:spPr>
          <a:xfrm>
            <a:off x="1202986" y="5562650"/>
            <a:ext cx="9977100" cy="71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Goal: </a:t>
            </a:r>
            <a:r>
              <a:rPr lang="en-US" sz="2400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Benchmark and assess viability of </a:t>
            </a:r>
            <a:r>
              <a:rPr lang="en-US" sz="2400" dirty="0" err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nbdX</a:t>
            </a:r>
            <a:r>
              <a:rPr lang="en-US" sz="2400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(Pre-Spec </a:t>
            </a:r>
            <a:r>
              <a:rPr lang="en-US" sz="2400" dirty="0" err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NVMe</a:t>
            </a:r>
            <a:r>
              <a:rPr lang="en-US" sz="2400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over Fabrics)</a:t>
            </a:r>
          </a:p>
        </p:txBody>
      </p:sp>
    </p:spTree>
    <p:extLst>
      <p:ext uri="{BB962C8B-B14F-4D97-AF65-F5344CB8AC3E}">
        <p14:creationId xmlns:p14="http://schemas.microsoft.com/office/powerpoint/2010/main" xmlns="" val="675447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Our Approach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6" name="Shape 25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indent="-11684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None/>
            </a:pPr>
            <a:endParaRPr lang="en-US" sz="2400" dirty="0" smtClean="0"/>
          </a:p>
          <a:p>
            <a:pPr marL="91440" marR="0" lvl="0" indent="-11684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ct val="100000"/>
              <a:buNone/>
            </a:pPr>
            <a:endParaRPr lang="en-US" sz="24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255"/>
          <p:cNvSpPr txBox="1"/>
          <p:nvPr/>
        </p:nvSpPr>
        <p:spPr>
          <a:xfrm>
            <a:off x="1089325" y="2771375"/>
            <a:ext cx="10058400" cy="61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91440" marR="0" lvl="0" indent="-11684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 sz="24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Fix stability issues</a:t>
            </a:r>
          </a:p>
        </p:txBody>
      </p:sp>
      <p:sp>
        <p:nvSpPr>
          <p:cNvPr id="8" name="Shape 256"/>
          <p:cNvSpPr txBox="1"/>
          <p:nvPr/>
        </p:nvSpPr>
        <p:spPr>
          <a:xfrm>
            <a:off x="1097275" y="3536975"/>
            <a:ext cx="10050300" cy="61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91440" marR="0" lvl="0" indent="-11684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 sz="24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Build benchmarking suite</a:t>
            </a:r>
          </a:p>
        </p:txBody>
      </p:sp>
      <p:sp>
        <p:nvSpPr>
          <p:cNvPr id="9" name="Shape 257"/>
          <p:cNvSpPr txBox="1"/>
          <p:nvPr/>
        </p:nvSpPr>
        <p:spPr>
          <a:xfrm>
            <a:off x="1097275" y="4302575"/>
            <a:ext cx="10050300" cy="61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91440" marR="0" lvl="0" indent="-11684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 sz="24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Gather and analyze benchmarking results</a:t>
            </a:r>
          </a:p>
        </p:txBody>
      </p:sp>
      <p:sp>
        <p:nvSpPr>
          <p:cNvPr id="12" name="Shape 255"/>
          <p:cNvSpPr txBox="1"/>
          <p:nvPr/>
        </p:nvSpPr>
        <p:spPr>
          <a:xfrm>
            <a:off x="1091597" y="1982063"/>
            <a:ext cx="10058400" cy="61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91440" marR="0" lvl="0" indent="-11684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 sz="24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4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Assemble protocol stack</a:t>
            </a:r>
            <a:endParaRPr lang="en-US" sz="24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5138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50" name="Shape 262"/>
          <p:cNvSpPr txBox="1"/>
          <p:nvPr/>
        </p:nvSpPr>
        <p:spPr>
          <a:xfrm>
            <a:off x="771075" y="667100"/>
            <a:ext cx="6400800" cy="20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25000"/>
              <a:buFont typeface="Calibri"/>
              <a:buNone/>
            </a:pPr>
            <a:r>
              <a:rPr lang="en-US" sz="26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Benchmarking Suite</a:t>
            </a:r>
          </a:p>
          <a:p>
            <a:pPr marL="91440" lvl="0" indent="-91440" rtl="0">
              <a:spcBef>
                <a:spcPts val="400"/>
              </a:spcBef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Python automated framework</a:t>
            </a:r>
          </a:p>
          <a:p>
            <a:pPr marL="91440" marR="0" lvl="0" indent="-9144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Python scripts for benchmarking tools</a:t>
            </a:r>
          </a:p>
          <a:p>
            <a:pPr marL="91440" marR="0" lvl="0" indent="-9144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‘</a:t>
            </a:r>
            <a:r>
              <a:rPr lang="en-US" sz="20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Run_All</a:t>
            </a:r>
            <a:r>
              <a:rPr lang="en-US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’ Bash script with error report handling</a:t>
            </a:r>
          </a:p>
          <a:p>
            <a:pPr marL="91440" marR="0" lvl="0" indent="-9144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Results parsed and outputted to CSV format</a:t>
            </a:r>
          </a:p>
        </p:txBody>
      </p:sp>
      <p:sp>
        <p:nvSpPr>
          <p:cNvPr id="51" name="Shape 263"/>
          <p:cNvSpPr/>
          <p:nvPr/>
        </p:nvSpPr>
        <p:spPr>
          <a:xfrm>
            <a:off x="9447150" y="3228512"/>
            <a:ext cx="1311900" cy="8370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b="1" dirty="0">
                <a:latin typeface="Arial" pitchFamily="34" charset="0"/>
                <a:cs typeface="Arial" pitchFamily="34" charset="0"/>
              </a:rPr>
              <a:t>Custom Framework</a:t>
            </a:r>
          </a:p>
        </p:txBody>
      </p:sp>
      <p:sp>
        <p:nvSpPr>
          <p:cNvPr id="52" name="Shape 264"/>
          <p:cNvSpPr/>
          <p:nvPr/>
        </p:nvSpPr>
        <p:spPr>
          <a:xfrm>
            <a:off x="7020987" y="5293950"/>
            <a:ext cx="1421172" cy="837000"/>
          </a:xfrm>
          <a:prstGeom prst="flowChartMultidocumen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b="1" dirty="0">
                <a:latin typeface="Arial" pitchFamily="34" charset="0"/>
                <a:cs typeface="Arial" pitchFamily="34" charset="0"/>
              </a:rPr>
              <a:t>Results</a:t>
            </a:r>
          </a:p>
        </p:txBody>
      </p:sp>
      <p:sp>
        <p:nvSpPr>
          <p:cNvPr id="53" name="Shape 265"/>
          <p:cNvSpPr/>
          <p:nvPr/>
        </p:nvSpPr>
        <p:spPr>
          <a:xfrm>
            <a:off x="8618912" y="1784487"/>
            <a:ext cx="1311900" cy="8370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b="1" dirty="0">
                <a:latin typeface="Arial" pitchFamily="34" charset="0"/>
                <a:cs typeface="Arial" pitchFamily="34" charset="0"/>
              </a:rPr>
              <a:t>I/O Benchmark</a:t>
            </a:r>
          </a:p>
        </p:txBody>
      </p:sp>
      <p:sp>
        <p:nvSpPr>
          <p:cNvPr id="54" name="Shape 266"/>
          <p:cNvSpPr/>
          <p:nvPr/>
        </p:nvSpPr>
        <p:spPr>
          <a:xfrm>
            <a:off x="10304675" y="1784487"/>
            <a:ext cx="1311900" cy="8370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b="1" dirty="0">
                <a:latin typeface="Arial" pitchFamily="34" charset="0"/>
                <a:cs typeface="Arial" pitchFamily="34" charset="0"/>
              </a:rPr>
              <a:t>Network Benchmark</a:t>
            </a:r>
          </a:p>
        </p:txBody>
      </p:sp>
      <p:sp>
        <p:nvSpPr>
          <p:cNvPr id="55" name="Shape 267"/>
          <p:cNvSpPr/>
          <p:nvPr/>
        </p:nvSpPr>
        <p:spPr>
          <a:xfrm>
            <a:off x="9387600" y="396262"/>
            <a:ext cx="1421100" cy="7812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b="1" dirty="0" err="1">
                <a:latin typeface="Arial" pitchFamily="34" charset="0"/>
                <a:cs typeface="Arial" pitchFamily="34" charset="0"/>
              </a:rPr>
              <a:t>Run_All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 Script</a:t>
            </a:r>
          </a:p>
        </p:txBody>
      </p:sp>
      <p:sp>
        <p:nvSpPr>
          <p:cNvPr id="56" name="Shape 268"/>
          <p:cNvSpPr/>
          <p:nvPr/>
        </p:nvSpPr>
        <p:spPr>
          <a:xfrm>
            <a:off x="6753912" y="2129500"/>
            <a:ext cx="1421172" cy="837000"/>
          </a:xfrm>
          <a:prstGeom prst="flowChartMultidocumen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400" b="1" dirty="0">
                <a:latin typeface="Arial" pitchFamily="34" charset="0"/>
                <a:cs typeface="Arial" pitchFamily="34" charset="0"/>
              </a:rPr>
              <a:t>Error Log</a:t>
            </a:r>
          </a:p>
        </p:txBody>
      </p:sp>
      <p:sp>
        <p:nvSpPr>
          <p:cNvPr id="57" name="Shape 269"/>
          <p:cNvSpPr/>
          <p:nvPr/>
        </p:nvSpPr>
        <p:spPr>
          <a:xfrm>
            <a:off x="7171875" y="3711712"/>
            <a:ext cx="752100" cy="837000"/>
          </a:xfrm>
          <a:prstGeom prst="flowChartMagneticDisk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b="1" dirty="0" err="1">
                <a:latin typeface="Arial" pitchFamily="34" charset="0"/>
                <a:cs typeface="Arial" pitchFamily="34" charset="0"/>
              </a:rPr>
              <a:t>Git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8" name="Shape 270"/>
          <p:cNvCxnSpPr>
            <a:stCxn id="51" idx="2"/>
            <a:endCxn id="52" idx="3"/>
          </p:cNvCxnSpPr>
          <p:nvPr/>
        </p:nvCxnSpPr>
        <p:spPr>
          <a:xfrm rot="5400000">
            <a:off x="8449200" y="4058612"/>
            <a:ext cx="1647000" cy="1660800"/>
          </a:xfrm>
          <a:prstGeom prst="bent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9" name="Shape 271"/>
          <p:cNvCxnSpPr>
            <a:stCxn id="57" idx="3"/>
            <a:endCxn id="52" idx="0"/>
          </p:cNvCxnSpPr>
          <p:nvPr/>
        </p:nvCxnSpPr>
        <p:spPr>
          <a:xfrm>
            <a:off x="7547925" y="4548712"/>
            <a:ext cx="281400" cy="745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lg" len="lg"/>
            <a:tailEnd type="none" w="lg" len="lg"/>
          </a:ln>
        </p:spPr>
      </p:cxnSp>
      <p:cxnSp>
        <p:nvCxnSpPr>
          <p:cNvPr id="60" name="Shape 272"/>
          <p:cNvCxnSpPr>
            <a:stCxn id="55" idx="2"/>
            <a:endCxn id="54" idx="0"/>
          </p:cNvCxnSpPr>
          <p:nvPr/>
        </p:nvCxnSpPr>
        <p:spPr>
          <a:xfrm>
            <a:off x="10098150" y="1177462"/>
            <a:ext cx="862500" cy="606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1" name="Shape 273"/>
          <p:cNvCxnSpPr>
            <a:stCxn id="55" idx="2"/>
            <a:endCxn id="53" idx="0"/>
          </p:cNvCxnSpPr>
          <p:nvPr/>
        </p:nvCxnSpPr>
        <p:spPr>
          <a:xfrm flipH="1">
            <a:off x="9274950" y="1177462"/>
            <a:ext cx="823200" cy="606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74"/>
          <p:cNvCxnSpPr>
            <a:stCxn id="54" idx="2"/>
            <a:endCxn id="51" idx="0"/>
          </p:cNvCxnSpPr>
          <p:nvPr/>
        </p:nvCxnSpPr>
        <p:spPr>
          <a:xfrm flipH="1">
            <a:off x="10103225" y="2621487"/>
            <a:ext cx="857400" cy="606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3" name="Shape 275"/>
          <p:cNvCxnSpPr>
            <a:stCxn id="55" idx="1"/>
            <a:endCxn id="56" idx="0"/>
          </p:cNvCxnSpPr>
          <p:nvPr/>
        </p:nvCxnSpPr>
        <p:spPr>
          <a:xfrm flipH="1">
            <a:off x="7562400" y="786862"/>
            <a:ext cx="1825200" cy="1342500"/>
          </a:xfrm>
          <a:prstGeom prst="bent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4" name="Shape 276"/>
          <p:cNvCxnSpPr>
            <a:stCxn id="53" idx="2"/>
            <a:endCxn id="51" idx="0"/>
          </p:cNvCxnSpPr>
          <p:nvPr/>
        </p:nvCxnSpPr>
        <p:spPr>
          <a:xfrm>
            <a:off x="9274862" y="2621487"/>
            <a:ext cx="828300" cy="606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277"/>
          <p:cNvCxnSpPr>
            <a:stCxn id="56" idx="2"/>
            <a:endCxn id="57" idx="1"/>
          </p:cNvCxnSpPr>
          <p:nvPr/>
        </p:nvCxnSpPr>
        <p:spPr>
          <a:xfrm>
            <a:off x="7365674" y="2934803"/>
            <a:ext cx="182400" cy="777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6" name="Shape 278"/>
          <p:cNvSpPr txBox="1">
            <a:spLocks/>
          </p:cNvSpPr>
          <p:nvPr/>
        </p:nvSpPr>
        <p:spPr>
          <a:xfrm>
            <a:off x="9900457" y="6459785"/>
            <a:ext cx="1311900" cy="365100"/>
          </a:xfrm>
          <a:prstGeom prst="rect">
            <a:avLst/>
          </a:prstGeom>
        </p:spPr>
        <p:txBody>
          <a:bodyPr vert="horz" lIns="91425" tIns="45700" rIns="91425" bIns="45700" rtlCol="0" anchor="ctr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tabLst/>
                <a:defRPr/>
              </a:pPr>
              <a:t>4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7" name="Shape 279"/>
          <p:cNvSpPr/>
          <p:nvPr/>
        </p:nvSpPr>
        <p:spPr>
          <a:xfrm>
            <a:off x="4384825" y="3559775"/>
            <a:ext cx="974400" cy="11409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400" b="1" dirty="0">
                <a:latin typeface="Arial" pitchFamily="34" charset="0"/>
                <a:cs typeface="Arial" pitchFamily="34" charset="0"/>
              </a:rPr>
              <a:t>Reports/Graphs</a:t>
            </a:r>
          </a:p>
        </p:txBody>
      </p:sp>
      <p:cxnSp>
        <p:nvCxnSpPr>
          <p:cNvPr id="68" name="Shape 280"/>
          <p:cNvCxnSpPr>
            <a:stCxn id="57" idx="2"/>
            <a:endCxn id="67" idx="3"/>
          </p:cNvCxnSpPr>
          <p:nvPr/>
        </p:nvCxnSpPr>
        <p:spPr>
          <a:xfrm rot="10800000">
            <a:off x="5359275" y="4130212"/>
            <a:ext cx="18126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xmlns="" val="137121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78"/>
          <p:cNvSpPr txBox="1">
            <a:spLocks/>
          </p:cNvSpPr>
          <p:nvPr/>
        </p:nvSpPr>
        <p:spPr>
          <a:xfrm>
            <a:off x="9900457" y="6459785"/>
            <a:ext cx="1311900" cy="365100"/>
          </a:xfrm>
          <a:prstGeom prst="rect">
            <a:avLst/>
          </a:prstGeom>
        </p:spPr>
        <p:txBody>
          <a:bodyPr vert="horz" lIns="91425" tIns="45700" rIns="91425" bIns="45700" rtlCol="0" anchor="ctr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tabLst/>
                <a:defRPr/>
              </a:pPr>
              <a:t>5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6" name="Shape 28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22975" y="566550"/>
            <a:ext cx="9119300" cy="5244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26054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78"/>
          <p:cNvSpPr txBox="1">
            <a:spLocks/>
          </p:cNvSpPr>
          <p:nvPr/>
        </p:nvSpPr>
        <p:spPr>
          <a:xfrm>
            <a:off x="9900457" y="6459785"/>
            <a:ext cx="1311900" cy="365100"/>
          </a:xfrm>
          <a:prstGeom prst="rect">
            <a:avLst/>
          </a:prstGeom>
        </p:spPr>
        <p:txBody>
          <a:bodyPr vert="horz" lIns="91425" tIns="45700" rIns="91425" bIns="45700" rtlCol="0" anchor="ctr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tabLst/>
                <a:defRPr/>
              </a:pPr>
              <a:t>6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Shape 29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65937" y="533225"/>
            <a:ext cx="9260125" cy="532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78"/>
          <p:cNvSpPr txBox="1">
            <a:spLocks/>
          </p:cNvSpPr>
          <p:nvPr/>
        </p:nvSpPr>
        <p:spPr>
          <a:xfrm>
            <a:off x="9900457" y="6459785"/>
            <a:ext cx="1311900" cy="365100"/>
          </a:xfrm>
          <a:prstGeom prst="rect">
            <a:avLst/>
          </a:prstGeom>
        </p:spPr>
        <p:txBody>
          <a:bodyPr vert="horz" lIns="91425" tIns="45700" rIns="91425" bIns="45700" rtlCol="0" anchor="ctr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tabLst/>
                <a:defRPr/>
              </a:pPr>
              <a:t>7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Shape 30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43425" y="587100"/>
            <a:ext cx="9120324" cy="529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Summary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600" dirty="0" smtClean="0"/>
              <a:t>8</a:t>
            </a:r>
            <a:endParaRPr lang="en-US" sz="1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hape 311"/>
          <p:cNvSpPr txBox="1">
            <a:spLocks/>
          </p:cNvSpPr>
          <p:nvPr/>
        </p:nvSpPr>
        <p:spPr>
          <a:xfrm>
            <a:off x="1097275" y="3228253"/>
            <a:ext cx="10058400" cy="2274900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Local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NVMe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Attached Storage Compared to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nbdX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Remote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Ramdisk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hape 314"/>
          <p:cNvSpPr txBox="1"/>
          <p:nvPr/>
        </p:nvSpPr>
        <p:spPr>
          <a:xfrm>
            <a:off x="1097275" y="1927075"/>
            <a:ext cx="10058400" cy="134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Analysis</a:t>
            </a:r>
          </a:p>
          <a:p>
            <a:pPr marL="384048" lvl="1" indent="-193548" rtl="0">
              <a:lnSpc>
                <a:spcPct val="90000"/>
              </a:lnSpc>
              <a:spcBef>
                <a:spcPts val="0"/>
              </a:spcBef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Bandwidth reached near maximum link speed</a:t>
            </a:r>
          </a:p>
          <a:p>
            <a:pPr marL="384048" lvl="1" indent="-193548" rtl="0">
              <a:lnSpc>
                <a:spcPct val="90000"/>
              </a:lnSpc>
              <a:spcBef>
                <a:spcPts val="0"/>
              </a:spcBef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Latency within expected range</a:t>
            </a:r>
          </a:p>
          <a:p>
            <a:pPr marL="384048" lvl="1" indent="-193548" rtl="0">
              <a:lnSpc>
                <a:spcPct val="90000"/>
              </a:lnSpc>
              <a:spcBef>
                <a:spcPts val="0"/>
              </a:spcBef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IOPS exceed current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NVMe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attached drive capabilities</a:t>
            </a:r>
          </a:p>
        </p:txBody>
      </p:sp>
      <p:graphicFrame>
        <p:nvGraphicFramePr>
          <p:cNvPr id="13" name="Shape 312"/>
          <p:cNvGraphicFramePr/>
          <p:nvPr/>
        </p:nvGraphicFramePr>
        <p:xfrm>
          <a:off x="1464726" y="3744559"/>
          <a:ext cx="5184648" cy="15284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28216"/>
                <a:gridCol w="1728216"/>
                <a:gridCol w="1728216"/>
              </a:tblGrid>
              <a:tr h="668999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600" dirty="0"/>
                    </a:p>
                  </a:txBody>
                  <a:tcPr marL="79771" marR="79771" marT="79771" marB="79771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400" dirty="0" err="1">
                          <a:latin typeface="Arial" pitchFamily="34" charset="0"/>
                          <a:cs typeface="Arial" pitchFamily="34" charset="0"/>
                        </a:rPr>
                        <a:t>NVMe</a:t>
                      </a:r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 Locally Attached Drives</a:t>
                      </a:r>
                    </a:p>
                  </a:txBody>
                  <a:tcPr marL="79771" marR="79771" marT="79771" marB="79771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400" dirty="0" err="1">
                          <a:latin typeface="Arial" pitchFamily="34" charset="0"/>
                          <a:cs typeface="Arial" pitchFamily="34" charset="0"/>
                        </a:rPr>
                        <a:t>nbdX</a:t>
                      </a:r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 (</a:t>
                      </a:r>
                      <a:r>
                        <a:rPr lang="en-US" sz="1400" dirty="0" err="1">
                          <a:latin typeface="Arial" pitchFamily="34" charset="0"/>
                          <a:cs typeface="Arial" pitchFamily="34" charset="0"/>
                        </a:rPr>
                        <a:t>NVMe</a:t>
                      </a:r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 over Fabrics) </a:t>
                      </a:r>
                      <a:r>
                        <a:rPr lang="en-US" sz="1400" dirty="0" err="1">
                          <a:latin typeface="Arial" pitchFamily="34" charset="0"/>
                          <a:cs typeface="Arial" pitchFamily="34" charset="0"/>
                        </a:rPr>
                        <a:t>Ramdisk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9771" marR="79771" marT="79771" marB="79771"/>
                </a:tc>
              </a:tr>
              <a:tr h="307502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Bandwidth</a:t>
                      </a:r>
                    </a:p>
                  </a:txBody>
                  <a:tcPr marL="79771" marR="79771" marT="79771" marB="79771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~8.0 </a:t>
                      </a:r>
                      <a:r>
                        <a:rPr lang="en-US" sz="1400" dirty="0" err="1">
                          <a:latin typeface="Arial" pitchFamily="34" charset="0"/>
                          <a:cs typeface="Arial" pitchFamily="34" charset="0"/>
                        </a:rPr>
                        <a:t>Gb</a:t>
                      </a:r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/s</a:t>
                      </a:r>
                    </a:p>
                  </a:txBody>
                  <a:tcPr marL="79771" marR="79771" marT="79771" marB="79771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~36 </a:t>
                      </a:r>
                      <a:r>
                        <a:rPr lang="en-US" sz="1400" dirty="0" err="1">
                          <a:latin typeface="Arial" pitchFamily="34" charset="0"/>
                          <a:cs typeface="Arial" pitchFamily="34" charset="0"/>
                        </a:rPr>
                        <a:t>Gb</a:t>
                      </a:r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/s</a:t>
                      </a:r>
                    </a:p>
                  </a:txBody>
                  <a:tcPr marL="79771" marR="79771" marT="79771" marB="79771"/>
                </a:tc>
              </a:tr>
              <a:tr h="486539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IOPS</a:t>
                      </a:r>
                    </a:p>
                  </a:txBody>
                  <a:tcPr marL="79771" marR="79771" marT="79771" marB="79771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~100,000 4K IOPS</a:t>
                      </a:r>
                    </a:p>
                  </a:txBody>
                  <a:tcPr marL="79771" marR="79771" marT="79771" marB="79771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400" dirty="0">
                          <a:ln>
                            <a:noFill/>
                          </a:ln>
                          <a:latin typeface="Arial" pitchFamily="34" charset="0"/>
                          <a:cs typeface="Arial" pitchFamily="34" charset="0"/>
                        </a:rPr>
                        <a:t>&gt; 250,000 4K IOPS</a:t>
                      </a:r>
                    </a:p>
                  </a:txBody>
                  <a:tcPr marL="79771" marR="79771" marT="79771" marB="7977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03199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Conclusion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hape 321"/>
          <p:cNvSpPr txBox="1">
            <a:spLocks/>
          </p:cNvSpPr>
          <p:nvPr/>
        </p:nvSpPr>
        <p:spPr>
          <a:xfrm>
            <a:off x="1097250" y="2352300"/>
            <a:ext cx="10058400" cy="1086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NVMe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 over Fabrics is a viable solution for network attached storage arrays with </a:t>
            </a:r>
            <a:r>
              <a:rPr kumimoji="0" lang="en-US" sz="3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NVMe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 drives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r>
              <a:rPr lang="en-US" sz="1600" dirty="0" smtClean="0"/>
              <a:t>9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Oracl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FF0000"/>
      </a:accent1>
      <a:accent2>
        <a:srgbClr val="800000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955</TotalTime>
  <Words>267</Words>
  <Application>Microsoft Office PowerPoint</Application>
  <PresentationFormat>Custom</PresentationFormat>
  <Paragraphs>74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Retrospect</vt:lpstr>
      <vt:lpstr>NVMe Over Fabrics   Senior Design Project  May 25, 2016</vt:lpstr>
      <vt:lpstr>Problem Statement</vt:lpstr>
      <vt:lpstr>Our Approach</vt:lpstr>
      <vt:lpstr>Slide 4</vt:lpstr>
      <vt:lpstr>Slide 5</vt:lpstr>
      <vt:lpstr>Slide 6</vt:lpstr>
      <vt:lpstr>Slide 7</vt:lpstr>
      <vt:lpstr>Summary</vt:lpstr>
      <vt:lpstr>Conclusion</vt:lpstr>
      <vt:lpstr>Thanks to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</dc:creator>
  <cp:lastModifiedBy>Eric</cp:lastModifiedBy>
  <cp:revision>119</cp:revision>
  <dcterms:created xsi:type="dcterms:W3CDTF">2013-03-26T19:57:12Z</dcterms:created>
  <dcterms:modified xsi:type="dcterms:W3CDTF">2016-05-21T20:21:42Z</dcterms:modified>
</cp:coreProperties>
</file>