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78" y="91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555384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62338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center colum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83354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583354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3"/>
          </p:nvPr>
        </p:nvSpPr>
        <p:spPr>
          <a:xfrm>
            <a:off x="583354" y="15270479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4"/>
          </p:nvPr>
        </p:nvSpPr>
        <p:spPr>
          <a:xfrm>
            <a:off x="583354" y="1397060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5"/>
          </p:nvPr>
        </p:nvSpPr>
        <p:spPr>
          <a:xfrm>
            <a:off x="11891965" y="7154635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6"/>
          </p:nvPr>
        </p:nvSpPr>
        <p:spPr>
          <a:xfrm>
            <a:off x="11891965" y="5874475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645574" marR="0" indent="-1645574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7"/>
          </p:nvPr>
        </p:nvSpPr>
        <p:spPr>
          <a:xfrm>
            <a:off x="11891965" y="28346400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8"/>
          </p:nvPr>
        </p:nvSpPr>
        <p:spPr>
          <a:xfrm>
            <a:off x="11891965" y="27066240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9"/>
          </p:nvPr>
        </p:nvSpPr>
        <p:spPr>
          <a:xfrm>
            <a:off x="32689800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3"/>
          </p:nvPr>
        </p:nvSpPr>
        <p:spPr>
          <a:xfrm>
            <a:off x="32689800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4"/>
          </p:nvPr>
        </p:nvSpPr>
        <p:spPr>
          <a:xfrm>
            <a:off x="32689800" y="17287756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5"/>
          </p:nvPr>
        </p:nvSpPr>
        <p:spPr>
          <a:xfrm>
            <a:off x="32689800" y="18562320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6"/>
          </p:nvPr>
        </p:nvSpPr>
        <p:spPr>
          <a:xfrm>
            <a:off x="32689800" y="2542137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7"/>
          </p:nvPr>
        </p:nvSpPr>
        <p:spPr>
          <a:xfrm>
            <a:off x="32689800" y="2670048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10000" b="1"/>
            </a:lvl1pPr>
            <a:lvl2pPr algn="ctr" rtl="0">
              <a:buNone/>
              <a:defRPr sz="10000" b="1"/>
            </a:lvl2pPr>
            <a:lvl3pPr algn="ctr" rtl="0">
              <a:buNone/>
              <a:defRPr sz="10000" b="1"/>
            </a:lvl3pPr>
            <a:lvl4pPr algn="ctr" rtl="0">
              <a:buNone/>
              <a:defRPr sz="10000" b="1"/>
            </a:lvl4pPr>
            <a:lvl5pPr algn="ctr" rtl="0">
              <a:buNone/>
              <a:defRPr sz="10000" b="1"/>
            </a:lvl5pPr>
            <a:lvl6pPr algn="ctr" rtl="0">
              <a:buNone/>
              <a:defRPr sz="10000" b="1"/>
            </a:lvl6pPr>
            <a:lvl7pPr algn="ctr" rtl="0">
              <a:buNone/>
              <a:defRPr sz="10000" b="1"/>
            </a:lvl7pPr>
            <a:lvl8pPr algn="ctr" rtl="0">
              <a:buNone/>
              <a:defRPr sz="10000" b="1"/>
            </a:lvl8pPr>
            <a:lvl9pPr algn="ctr">
              <a:buNone/>
              <a:defRPr sz="100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6000"/>
            </a:lvl1pPr>
            <a:lvl2pPr algn="ctr" rtl="0">
              <a:buNone/>
              <a:defRPr sz="6000"/>
            </a:lvl2pPr>
            <a:lvl3pPr algn="ctr" rtl="0">
              <a:buNone/>
              <a:defRPr sz="6000"/>
            </a:lvl3pPr>
            <a:lvl4pPr algn="ctr" rtl="0">
              <a:buNone/>
              <a:defRPr sz="6000"/>
            </a:lvl4pPr>
            <a:lvl5pPr algn="ctr" rtl="0">
              <a:buNone/>
              <a:defRPr sz="6000"/>
            </a:lvl5pPr>
            <a:lvl6pPr algn="ctr" rtl="0">
              <a:buNone/>
              <a:defRPr sz="6000"/>
            </a:lvl6pPr>
            <a:lvl7pPr algn="ctr" rtl="0">
              <a:buNone/>
              <a:defRPr sz="6000"/>
            </a:lvl7pPr>
            <a:lvl8pPr algn="ctr" rtl="0">
              <a:buNone/>
              <a:defRPr sz="6000"/>
            </a:lvl8pPr>
            <a:lvl9pPr algn="ctr"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548639" y="5836919"/>
            <a:ext cx="10698479" cy="26700479"/>
          </a:xfrm>
          <a:prstGeom prst="roundRect">
            <a:avLst>
              <a:gd name="adj" fmla="val 271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32644081" y="5836919"/>
            <a:ext cx="10698479" cy="26700479"/>
          </a:xfrm>
          <a:prstGeom prst="roundRect">
            <a:avLst>
              <a:gd name="adj" fmla="val 226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11887200" y="5836919"/>
            <a:ext cx="20116799" cy="26700479"/>
          </a:xfrm>
          <a:prstGeom prst="roundRect">
            <a:avLst>
              <a:gd name="adj" fmla="val 1298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" name="Shape 8"/>
          <p:cNvSpPr txBox="1"/>
          <p:nvPr/>
        </p:nvSpPr>
        <p:spPr>
          <a:xfrm>
            <a:off x="0" y="0"/>
            <a:ext cx="43891199" cy="117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ahoma"/>
              <a:buNone/>
            </a:pPr>
            <a:r>
              <a:rPr lang="en-US" sz="5400" b="1" i="0" u="none" strike="noStrike" cap="none" baseline="0" dirty="0" smtClean="0">
                <a:solidFill>
                  <a:srgbClr val="00467F"/>
                </a:solidFill>
              </a:rPr>
              <a:t>Capstone </a:t>
            </a:r>
            <a:r>
              <a:rPr lang="en-US" sz="5400" b="1" i="0" u="none" strike="noStrike" cap="none" baseline="0" dirty="0">
                <a:solidFill>
                  <a:srgbClr val="00467F"/>
                </a:solidFill>
              </a:rPr>
              <a:t>Projec</a:t>
            </a:r>
            <a:r>
              <a:rPr lang="en-US" sz="5400" b="1" dirty="0">
                <a:solidFill>
                  <a:srgbClr val="00467F"/>
                </a:solidFill>
              </a:rPr>
              <a:t>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69793" y="1198004"/>
            <a:ext cx="9382392" cy="2617611"/>
            <a:chOff x="1110430" y="3219308"/>
            <a:chExt cx="9382392" cy="2617611"/>
          </a:xfrm>
        </p:grpSpPr>
        <p:pic>
          <p:nvPicPr>
            <p:cNvPr id="9" name="Shape 9"/>
            <p:cNvPicPr preferRelativeResize="0"/>
            <p:nvPr/>
          </p:nvPicPr>
          <p:blipFill rotWithShape="1">
            <a:blip r:embed="rId4"/>
            <a:srcRect t="62958"/>
            <a:stretch/>
          </p:blipFill>
          <p:spPr>
            <a:xfrm>
              <a:off x="3757114" y="3219308"/>
              <a:ext cx="5147849" cy="12703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" name="Group 1"/>
            <p:cNvGrpSpPr/>
            <p:nvPr userDrawn="1"/>
          </p:nvGrpSpPr>
          <p:grpSpPr>
            <a:xfrm>
              <a:off x="1110430" y="4746018"/>
              <a:ext cx="9382392" cy="1090901"/>
              <a:chOff x="9820034" y="3494314"/>
              <a:chExt cx="9382392" cy="1090901"/>
            </a:xfrm>
          </p:grpSpPr>
          <p:pic>
            <p:nvPicPr>
              <p:cNvPr id="10" name="Shape 9"/>
              <p:cNvPicPr preferRelativeResize="0"/>
              <p:nvPr userDrawn="1"/>
            </p:nvPicPr>
            <p:blipFill rotWithShape="1">
              <a:blip r:embed="rId4"/>
              <a:srcRect b="76012"/>
              <a:stretch/>
            </p:blipFill>
            <p:spPr>
              <a:xfrm>
                <a:off x="9820034" y="3520747"/>
                <a:ext cx="5147849" cy="8226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Shape 9"/>
              <p:cNvPicPr preferRelativeResize="0"/>
              <p:nvPr userDrawn="1"/>
            </p:nvPicPr>
            <p:blipFill rotWithShape="1">
              <a:blip r:embed="rId4"/>
              <a:srcRect t="26459" b="41731"/>
              <a:stretch/>
            </p:blipFill>
            <p:spPr>
              <a:xfrm>
                <a:off x="14054577" y="3494314"/>
                <a:ext cx="5147849" cy="1090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83354" y="6873049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algn="just">
              <a:spcAft>
                <a:spcPts val="1100"/>
              </a:spcAft>
              <a:buClr>
                <a:schemeClr val="dk1"/>
              </a:buClr>
              <a:buSzPct val="137500"/>
              <a:buNone/>
            </a:pPr>
            <a:r>
              <a:rPr lang="en-US" sz="3200" dirty="0" smtClean="0"/>
              <a:t>The objectives </a:t>
            </a:r>
            <a:r>
              <a:rPr lang="en-US" sz="3200" dirty="0" smtClean="0"/>
              <a:t>of this project are to assemble and benchmark a functional protocol </a:t>
            </a:r>
            <a:r>
              <a:rPr lang="en-US" sz="3200" dirty="0" smtClean="0"/>
              <a:t>stack. This will </a:t>
            </a:r>
            <a:r>
              <a:rPr lang="en-US" sz="3200" dirty="0" smtClean="0"/>
              <a:t>provide high throughput transfers with low CPU utilization that could be ported to HP Enterprise’s 3Par storage systems. To benchmark the servers, we created a custom test suite that determined read, write, buffer size, and seek performance</a:t>
            </a:r>
            <a:r>
              <a:rPr lang="en-US" sz="3200" dirty="0" smtClean="0"/>
              <a:t>.</a:t>
            </a:r>
          </a:p>
          <a:p>
            <a:pPr marL="0" algn="just">
              <a:spcAft>
                <a:spcPts val="1100"/>
              </a:spcAft>
              <a:buClr>
                <a:schemeClr val="dk1"/>
              </a:buClr>
              <a:buSzPct val="137500"/>
              <a:buNone/>
            </a:pPr>
            <a:r>
              <a:rPr lang="en-US" sz="3200" dirty="0" smtClean="0"/>
              <a:t>[Put in a statement about results regardless of whether they are positive or negative]</a:t>
            </a:r>
            <a:endParaRPr lang="en-US" sz="3200" dirty="0" smtClean="0"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83354" y="599293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Abstract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583354" y="13816339"/>
            <a:ext cx="10579946" cy="7733896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lvl="2" fontAlgn="base"/>
            <a:r>
              <a:rPr lang="en-US" sz="3200" dirty="0" smtClean="0"/>
              <a:t>Network block device over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framework</a:t>
            </a:r>
          </a:p>
          <a:p>
            <a:pPr lvl="2" fontAlgn="base"/>
            <a:r>
              <a:rPr lang="en-US" sz="3200" dirty="0" smtClean="0"/>
              <a:t>Presented as a regular storage block device on the local system</a:t>
            </a:r>
          </a:p>
          <a:p>
            <a:pPr lvl="2" fontAlgn="base"/>
            <a:r>
              <a:rPr lang="en-US" sz="3200" dirty="0" smtClean="0"/>
              <a:t>Fast IO to remote devices through its use of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acceleration facilities and multi-queue implementation in the block layer</a:t>
            </a:r>
          </a:p>
          <a:p>
            <a:pPr lvl="1" fontAlgn="base"/>
            <a:endParaRPr lang="en-US" sz="4800" dirty="0" smtClean="0"/>
          </a:p>
          <a:p>
            <a:pPr lvl="2" fontAlgn="base">
              <a:buNone/>
            </a:pPr>
            <a:endParaRPr lang="en-US" sz="4400" dirty="0" smtClean="0"/>
          </a:p>
          <a:p>
            <a:pPr lvl="2" fontAlgn="base"/>
            <a:r>
              <a:rPr lang="en-US" sz="3200" dirty="0" smtClean="0"/>
              <a:t>Library for high-performance asynchronous IO using RDMA</a:t>
            </a:r>
          </a:p>
          <a:p>
            <a:pPr lvl="2" fontAlgn="base"/>
            <a:r>
              <a:rPr lang="en-US" sz="3200" dirty="0" smtClean="0"/>
              <a:t>Provides Zero-copy data delivery</a:t>
            </a:r>
          </a:p>
          <a:p>
            <a:pPr lvl="2" fontAlgn="base"/>
            <a:r>
              <a:rPr lang="en-US" sz="3200" dirty="0" smtClean="0"/>
              <a:t>Designed for multi-core CPUs and multi-threaded applications</a:t>
            </a:r>
          </a:p>
          <a:p>
            <a:pPr lvl="1" fontAlgn="base"/>
            <a:endParaRPr lang="en-US" sz="5400" dirty="0" smtClean="0"/>
          </a:p>
          <a:p>
            <a:pPr lvl="1" fontAlgn="base">
              <a:buNone/>
            </a:pPr>
            <a:endParaRPr lang="en-US" sz="4000" dirty="0" smtClean="0"/>
          </a:p>
          <a:p>
            <a:pPr lvl="2" fontAlgn="base"/>
            <a:r>
              <a:rPr lang="en-US" sz="3200" dirty="0" smtClean="0"/>
              <a:t>Remote Direct Memory Access (RDMA) is capable of allowing server to server data movement management with minimal CPU involvement</a:t>
            </a:r>
          </a:p>
          <a:p>
            <a:pPr lvl="1" fontAlgn="base"/>
            <a:endParaRPr lang="en-US" sz="5400" dirty="0" smtClean="0"/>
          </a:p>
          <a:p>
            <a:pPr lvl="1" fontAlgn="base">
              <a:buNone/>
            </a:pPr>
            <a:endParaRPr lang="en-US" sz="4000" dirty="0" smtClean="0"/>
          </a:p>
          <a:p>
            <a:pPr lvl="2" fontAlgn="base"/>
            <a:r>
              <a:rPr lang="en-US" sz="3200" dirty="0" smtClean="0"/>
              <a:t>Provides a lossless connection on top of the Ethernet protocol by implementing the Data center bridging enhancements (DCB) to the Ethernet standard.</a:t>
            </a:r>
          </a:p>
          <a:p>
            <a:pPr lvl="2" fontAlgn="base"/>
            <a:r>
              <a:rPr lang="en-US" sz="3200" dirty="0" smtClean="0"/>
              <a:t>Bridges, converges, and controls the flow of multiple classes of traffic over an Ethernet network</a:t>
            </a:r>
          </a:p>
          <a:p>
            <a:pPr lvl="1" fontAlgn="base"/>
            <a:endParaRPr lang="en-US" sz="4000" dirty="0" smtClean="0"/>
          </a:p>
          <a:p>
            <a:pPr lvl="1" fontAlgn="base">
              <a:buNone/>
            </a:pPr>
            <a:endParaRPr lang="en-US" sz="4800" dirty="0" smtClean="0"/>
          </a:p>
          <a:p>
            <a:pPr lvl="2" fontAlgn="base"/>
            <a:r>
              <a:rPr lang="en-US" sz="3200" dirty="0" smtClean="0"/>
              <a:t>Hardware support for RDMA</a:t>
            </a:r>
          </a:p>
          <a:p>
            <a:pPr lvl="2" fontAlgn="base"/>
            <a:r>
              <a:rPr lang="en-US" sz="3200" dirty="0" smtClean="0"/>
              <a:t>Interconnect system for the I/O ports that supports 40G Ethernet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4"/>
          </p:nvPr>
        </p:nvSpPr>
        <p:spPr>
          <a:xfrm>
            <a:off x="583355" y="11645996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Functional Protocol Stack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5"/>
          </p:nvPr>
        </p:nvSpPr>
        <p:spPr>
          <a:xfrm>
            <a:off x="11891965" y="7295311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-US" sz="3200" dirty="0" smtClean="0">
                <a:solidFill>
                  <a:schemeClr val="dk1"/>
                </a:solidFill>
              </a:rPr>
              <a:t>[Work in progress]</a:t>
            </a: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3200" dirty="0" smtClean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3200" dirty="0" smtClean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3200" dirty="0" smtClean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endParaRPr lang="en-US" sz="3200" dirty="0" smtClean="0">
              <a:solidFill>
                <a:schemeClr val="dk1"/>
              </a:solidFill>
            </a:endParaRPr>
          </a:p>
          <a:p>
            <a:pPr marL="0" lvl="0" algn="just" rtl="0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-US" sz="3200" dirty="0" smtClean="0">
                <a:solidFill>
                  <a:schemeClr val="dk1"/>
                </a:solidFill>
              </a:rPr>
              <a:t>[Insert graphs and pictures of results here]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6"/>
          </p:nvPr>
        </p:nvSpPr>
        <p:spPr>
          <a:xfrm>
            <a:off x="11891965" y="6015151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Results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7"/>
          </p:nvPr>
        </p:nvSpPr>
        <p:spPr>
          <a:xfrm>
            <a:off x="11891965" y="28217865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dirty="0" smtClean="0"/>
              <a:t>We would like to thank:</a:t>
            </a:r>
          </a:p>
          <a:p>
            <a:pPr fontAlgn="base"/>
            <a:r>
              <a:rPr lang="en-US" sz="3200" dirty="0" smtClean="0"/>
              <a:t>Samuel </a:t>
            </a:r>
            <a:r>
              <a:rPr lang="en-US" sz="3200" dirty="0" err="1" smtClean="0"/>
              <a:t>Fineberg</a:t>
            </a:r>
            <a:r>
              <a:rPr lang="en-US" sz="3200" dirty="0" smtClean="0"/>
              <a:t>, </a:t>
            </a:r>
            <a:r>
              <a:rPr lang="en-US" sz="3200" dirty="0" smtClean="0"/>
              <a:t>Ph.D., Distinguished </a:t>
            </a:r>
            <a:r>
              <a:rPr lang="en-US" sz="3200" dirty="0" smtClean="0"/>
              <a:t>Technologist, </a:t>
            </a:r>
            <a:r>
              <a:rPr lang="en-US" sz="3200" dirty="0" smtClean="0"/>
              <a:t>Storage Chief Technologist Office at Hewlett </a:t>
            </a:r>
            <a:r>
              <a:rPr lang="en-US" sz="3200" dirty="0" smtClean="0"/>
              <a:t>Packard Enterprise</a:t>
            </a:r>
          </a:p>
          <a:p>
            <a:pPr fontAlgn="base"/>
            <a:r>
              <a:rPr lang="en-US" sz="3200" dirty="0" smtClean="0"/>
              <a:t>Dr. Linda </a:t>
            </a:r>
            <a:r>
              <a:rPr lang="en-US" sz="3200" dirty="0" smtClean="0"/>
              <a:t>Werner, </a:t>
            </a:r>
            <a:r>
              <a:rPr lang="en-US" sz="3200" dirty="0" smtClean="0"/>
              <a:t>Ph.D., Faculty </a:t>
            </a:r>
            <a:r>
              <a:rPr lang="en-US" sz="3200" dirty="0" smtClean="0"/>
              <a:t>Advisor, UCSC</a:t>
            </a:r>
          </a:p>
          <a:p>
            <a:pPr fontAlgn="base"/>
            <a:r>
              <a:rPr lang="en-US" sz="3200" dirty="0" smtClean="0"/>
              <a:t>Daniel </a:t>
            </a:r>
            <a:r>
              <a:rPr lang="en-US" sz="3200" dirty="0" err="1" smtClean="0"/>
              <a:t>Fava</a:t>
            </a:r>
            <a:r>
              <a:rPr lang="en-US" sz="3200" dirty="0" smtClean="0"/>
              <a:t>, </a:t>
            </a:r>
            <a:r>
              <a:rPr lang="en-US" sz="3200" dirty="0" smtClean="0"/>
              <a:t>Graduate Teaching </a:t>
            </a:r>
            <a:r>
              <a:rPr lang="en-US" sz="3200" dirty="0" smtClean="0"/>
              <a:t>Assistant, UCSC</a:t>
            </a:r>
          </a:p>
          <a:p>
            <a:pPr fontAlgn="base"/>
            <a:r>
              <a:rPr lang="en-US" sz="3200" dirty="0" smtClean="0"/>
              <a:t>HPE for the hardware and support </a:t>
            </a:r>
            <a:r>
              <a:rPr lang="en-US" sz="3200" dirty="0" smtClean="0"/>
              <a:t>provided</a:t>
            </a:r>
          </a:p>
          <a:p>
            <a:pPr fontAlgn="base"/>
            <a:endParaRPr lang="en-US" sz="3200" dirty="0" smtClean="0"/>
          </a:p>
          <a:p>
            <a:pPr fontAlgn="base">
              <a:buNone/>
            </a:pPr>
            <a:r>
              <a:rPr lang="en-US" sz="3200" dirty="0" smtClean="0"/>
              <a:t>*  Participated in the first half of the project</a:t>
            </a:r>
            <a:endParaRPr lang="en-US" sz="3200"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8"/>
          </p:nvPr>
        </p:nvSpPr>
        <p:spPr>
          <a:xfrm>
            <a:off x="11891965" y="26937705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Acknowledgments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9"/>
          </p:nvPr>
        </p:nvSpPr>
        <p:spPr>
          <a:xfrm>
            <a:off x="32689800" y="601515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Testing Methodology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3"/>
          </p:nvPr>
        </p:nvSpPr>
        <p:spPr>
          <a:xfrm>
            <a:off x="32689800" y="729531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b="1" dirty="0" smtClean="0"/>
              <a:t>Test suite</a:t>
            </a:r>
            <a:r>
              <a:rPr lang="en-US" sz="3200" dirty="0" smtClean="0"/>
              <a:t>:</a:t>
            </a:r>
          </a:p>
          <a:p>
            <a:pPr fontAlgn="base"/>
            <a:r>
              <a:rPr lang="en-US" sz="3200" dirty="0" smtClean="0"/>
              <a:t>FIO and the </a:t>
            </a:r>
            <a:r>
              <a:rPr lang="en-US" sz="3200" dirty="0" err="1" smtClean="0"/>
              <a:t>ib_send</a:t>
            </a:r>
            <a:r>
              <a:rPr lang="en-US" sz="3200" dirty="0" smtClean="0"/>
              <a:t>_* family of commands run by Python benchmarking framework</a:t>
            </a:r>
          </a:p>
          <a:p>
            <a:pPr fontAlgn="base"/>
            <a:r>
              <a:rPr lang="en-US" sz="3200" dirty="0" smtClean="0"/>
              <a:t>Data results were automatically parsed and </a:t>
            </a:r>
            <a:r>
              <a:rPr lang="en-US" sz="3200" dirty="0" smtClean="0"/>
              <a:t>output </a:t>
            </a:r>
            <a:r>
              <a:rPr lang="en-US" sz="3200" dirty="0" smtClean="0"/>
              <a:t>to CSV files, allowing for easy graph creation.</a:t>
            </a:r>
          </a:p>
          <a:p>
            <a:pPr fontAlgn="base"/>
            <a:r>
              <a:rPr lang="en-US" sz="3200" dirty="0" smtClean="0"/>
              <a:t>FIO was used to test </a:t>
            </a:r>
            <a:r>
              <a:rPr lang="en-US" sz="3200" dirty="0" err="1" smtClean="0"/>
              <a:t>nbdX</a:t>
            </a:r>
            <a:r>
              <a:rPr lang="en-US" sz="3200" dirty="0" smtClean="0"/>
              <a:t> and local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sequential and random read/write speeds, collected in the form of IOPS, bandwidth, and transfer latency.</a:t>
            </a:r>
          </a:p>
          <a:p>
            <a:pPr fontAlgn="base"/>
            <a:r>
              <a:rPr lang="en-US" sz="3200" dirty="0" smtClean="0"/>
              <a:t>A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was used on the server to emulate a fast storage device because we did not have access to a suitable </a:t>
            </a:r>
            <a:r>
              <a:rPr lang="en-US" sz="3200" dirty="0" err="1" smtClean="0"/>
              <a:t>NVMe</a:t>
            </a:r>
            <a:r>
              <a:rPr lang="en-US" sz="3200" dirty="0" smtClean="0"/>
              <a:t> SSD.</a:t>
            </a:r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Data gathered:</a:t>
            </a:r>
            <a:endParaRPr lang="en-US" sz="3200" dirty="0" smtClean="0"/>
          </a:p>
          <a:p>
            <a:pPr fontAlgn="base"/>
            <a:r>
              <a:rPr lang="en-US" sz="3200" dirty="0" smtClean="0"/>
              <a:t>Bandwidth/Latency of </a:t>
            </a:r>
            <a:r>
              <a:rPr lang="en-US" sz="3200" dirty="0" err="1" smtClean="0"/>
              <a:t>RoCE</a:t>
            </a:r>
            <a:r>
              <a:rPr lang="en-US" sz="3200" dirty="0" smtClean="0"/>
              <a:t> connection</a:t>
            </a:r>
          </a:p>
          <a:p>
            <a:pPr fontAlgn="base"/>
            <a:r>
              <a:rPr lang="en-US" sz="3200" dirty="0" smtClean="0"/>
              <a:t>Bandwidth/Latency/IOPS of </a:t>
            </a:r>
            <a:r>
              <a:rPr lang="en-US" sz="3200" dirty="0" err="1" smtClean="0"/>
              <a:t>nbdX</a:t>
            </a:r>
            <a:r>
              <a:rPr lang="en-US" sz="3200" dirty="0" smtClean="0"/>
              <a:t> device and local </a:t>
            </a:r>
            <a:r>
              <a:rPr lang="en-US" sz="3200" dirty="0" err="1" smtClean="0"/>
              <a:t>ramdisk</a:t>
            </a:r>
            <a:endParaRPr lang="en-US" sz="3200" dirty="0"/>
          </a:p>
        </p:txBody>
      </p:sp>
      <p:sp>
        <p:nvSpPr>
          <p:cNvPr id="38" name="Shape 38"/>
          <p:cNvSpPr txBox="1">
            <a:spLocks noGrp="1"/>
          </p:cNvSpPr>
          <p:nvPr>
            <p:ph type="body" idx="14"/>
          </p:nvPr>
        </p:nvSpPr>
        <p:spPr>
          <a:xfrm>
            <a:off x="32080200" y="16284514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       Technologies</a:t>
            </a:r>
            <a:r>
              <a:rPr lang="en-US" sz="6600" b="1" dirty="0" smtClean="0">
                <a:solidFill>
                  <a:schemeClr val="dk1"/>
                </a:solidFill>
              </a:rPr>
              <a:t>/</a:t>
            </a:r>
            <a:br>
              <a:rPr lang="en-US" sz="6600" b="1" dirty="0" smtClean="0">
                <a:solidFill>
                  <a:schemeClr val="dk1"/>
                </a:solidFill>
              </a:rPr>
            </a:br>
            <a:r>
              <a:rPr lang="en-US" sz="6600" b="1" dirty="0" smtClean="0">
                <a:solidFill>
                  <a:schemeClr val="dk1"/>
                </a:solidFill>
              </a:rPr>
              <a:t>Methodologies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5"/>
          </p:nvPr>
        </p:nvSpPr>
        <p:spPr>
          <a:xfrm>
            <a:off x="32689800" y="17901978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fontAlgn="base"/>
            <a:r>
              <a:rPr lang="en-US" sz="3200" b="1" dirty="0" smtClean="0"/>
              <a:t>C</a:t>
            </a:r>
            <a:r>
              <a:rPr lang="en-US" sz="3200" dirty="0" smtClean="0"/>
              <a:t> </a:t>
            </a:r>
            <a:r>
              <a:rPr lang="en-US" sz="3200" dirty="0" smtClean="0"/>
              <a:t>(I/O file creation </a:t>
            </a:r>
            <a:r>
              <a:rPr lang="en-US" sz="3200" dirty="0" smtClean="0"/>
              <a:t>program)</a:t>
            </a:r>
          </a:p>
          <a:p>
            <a:pPr fontAlgn="base"/>
            <a:r>
              <a:rPr lang="en-US" sz="3200" b="1" dirty="0" smtClean="0"/>
              <a:t>Python</a:t>
            </a:r>
            <a:r>
              <a:rPr lang="en-US" sz="3200" dirty="0" smtClean="0"/>
              <a:t> </a:t>
            </a:r>
            <a:r>
              <a:rPr lang="en-US" sz="3200" dirty="0" smtClean="0"/>
              <a:t>(Benchmarking framework)</a:t>
            </a:r>
          </a:p>
          <a:p>
            <a:pPr fontAlgn="base"/>
            <a:r>
              <a:rPr lang="en-US" sz="3200" b="1" dirty="0" err="1" smtClean="0"/>
              <a:t>CentOS</a:t>
            </a:r>
            <a:r>
              <a:rPr lang="en-US" sz="3200" b="1" dirty="0" smtClean="0"/>
              <a:t> 7.2</a:t>
            </a:r>
            <a:endParaRPr lang="en-US" sz="3200" dirty="0" smtClean="0"/>
          </a:p>
          <a:p>
            <a:pPr fontAlgn="base"/>
            <a:r>
              <a:rPr lang="en-US" sz="3200" b="1" dirty="0" err="1" smtClean="0"/>
              <a:t>Accelio</a:t>
            </a:r>
            <a:r>
              <a:rPr lang="en-US" sz="3200" b="1" dirty="0" smtClean="0"/>
              <a:t> and </a:t>
            </a:r>
            <a:r>
              <a:rPr lang="en-US" sz="3200" b="1" dirty="0" err="1" smtClean="0"/>
              <a:t>nbdX</a:t>
            </a:r>
            <a:endParaRPr lang="en-US" sz="3200" b="1" dirty="0" smtClean="0"/>
          </a:p>
          <a:p>
            <a:pPr fontAlgn="base"/>
            <a:r>
              <a:rPr lang="en-US" sz="3200" b="1" dirty="0" smtClean="0"/>
              <a:t>HPE </a:t>
            </a:r>
            <a:r>
              <a:rPr lang="en-US" sz="3200" b="1" dirty="0" err="1" smtClean="0"/>
              <a:t>Proliant</a:t>
            </a:r>
            <a:r>
              <a:rPr lang="en-US" sz="3200" b="1" dirty="0" smtClean="0"/>
              <a:t> servers </a:t>
            </a:r>
            <a:r>
              <a:rPr lang="en-US" sz="3200" dirty="0" smtClean="0"/>
              <a:t>(x2)</a:t>
            </a:r>
            <a:endParaRPr lang="en-US" sz="3200" b="1" dirty="0" smtClean="0"/>
          </a:p>
          <a:p>
            <a:r>
              <a:rPr lang="en-US" sz="3200" b="1" dirty="0" smtClean="0"/>
              <a:t>HPE </a:t>
            </a:r>
            <a:r>
              <a:rPr lang="en-US" sz="3200" b="1" dirty="0" err="1" smtClean="0"/>
              <a:t>Infiniband</a:t>
            </a:r>
            <a:r>
              <a:rPr lang="en-US" sz="3200" b="1" dirty="0" smtClean="0"/>
              <a:t> FDR//Ethernet 2-Port Adapters </a:t>
            </a:r>
            <a:r>
              <a:rPr lang="en-US" sz="3200" dirty="0" smtClean="0"/>
              <a:t>(x2</a:t>
            </a:r>
            <a:r>
              <a:rPr lang="en-US" sz="3200" dirty="0" smtClean="0"/>
              <a:t>)</a:t>
            </a:r>
          </a:p>
          <a:p>
            <a:r>
              <a:rPr lang="en-US" sz="3200" b="1" dirty="0" smtClean="0">
                <a:solidFill>
                  <a:schemeClr val="dk1"/>
                </a:solidFill>
              </a:rPr>
              <a:t>Scrum</a:t>
            </a:r>
          </a:p>
          <a:p>
            <a:r>
              <a:rPr lang="en-US" sz="3200" b="1" dirty="0" err="1" smtClean="0">
                <a:solidFill>
                  <a:schemeClr val="dk1"/>
                </a:solidFill>
              </a:rPr>
              <a:t>GitHub</a:t>
            </a:r>
            <a:endParaRPr lang="en-US" sz="3200" b="1" dirty="0" smtClean="0">
              <a:solidFill>
                <a:schemeClr val="dk1"/>
              </a:solidFill>
            </a:endParaRPr>
          </a:p>
          <a:p>
            <a:r>
              <a:rPr lang="en-US" sz="3200" b="1" dirty="0" err="1" smtClean="0">
                <a:solidFill>
                  <a:schemeClr val="dk1"/>
                </a:solidFill>
              </a:rPr>
              <a:t>Trello</a:t>
            </a:r>
            <a:endParaRPr lang="en-US" sz="3200" b="1" dirty="0" smtClean="0">
              <a:solidFill>
                <a:schemeClr val="dk1"/>
              </a:solidFill>
            </a:endParaRPr>
          </a:p>
          <a:p>
            <a:r>
              <a:rPr lang="en-US" sz="3200" b="1" dirty="0" smtClean="0">
                <a:solidFill>
                  <a:schemeClr val="dk1"/>
                </a:solidFill>
              </a:rPr>
              <a:t>Slack</a:t>
            </a:r>
            <a:endParaRPr lang="en-US" sz="3200" dirty="0" smtClean="0">
              <a:solidFill>
                <a:schemeClr val="dk1"/>
              </a:solidFill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6"/>
          </p:nvPr>
        </p:nvSpPr>
        <p:spPr>
          <a:xfrm>
            <a:off x="32689800" y="23170563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Conclusion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7"/>
          </p:nvPr>
        </p:nvSpPr>
        <p:spPr>
          <a:xfrm>
            <a:off x="32689800" y="2425716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dirty="0" smtClean="0"/>
              <a:t>   Through our benchmarking, we have found that the current </a:t>
            </a:r>
            <a:r>
              <a:rPr lang="en-US" sz="3200" dirty="0" err="1" smtClean="0"/>
              <a:t>nbdX</a:t>
            </a:r>
            <a:r>
              <a:rPr lang="en-US" sz="3200" dirty="0" smtClean="0"/>
              <a:t> technology was able to perform [well | poorly] compared to a local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in terms of IOPS, throughput, and latency. In terms of overall use, we found </a:t>
            </a:r>
            <a:r>
              <a:rPr lang="en-US" sz="3200" dirty="0" err="1" smtClean="0"/>
              <a:t>nbdX</a:t>
            </a:r>
            <a:r>
              <a:rPr lang="en-US" sz="3200" dirty="0" smtClean="0"/>
              <a:t> to suffer from many of the pitfalls that are commonly seen in emerging technologies, such as stability issues and a lack of edge case handling. A new driver is due to be released in the coming months by the </a:t>
            </a:r>
            <a:r>
              <a:rPr lang="en-US" sz="3200" dirty="0" err="1" smtClean="0"/>
              <a:t>NVMe</a:t>
            </a:r>
            <a:r>
              <a:rPr lang="en-US" sz="3200" dirty="0" smtClean="0"/>
              <a:t> over Fabrics Consortium, and is foreseen to replace the current </a:t>
            </a:r>
            <a:r>
              <a:rPr lang="en-US" sz="3200" dirty="0" err="1" smtClean="0"/>
              <a:t>nbdX</a:t>
            </a:r>
            <a:r>
              <a:rPr lang="en-US" sz="3200" dirty="0" smtClean="0"/>
              <a:t> software. The new driver is expected to improve the reliability of the technology. With increased stability with the new driver,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supported networks should benefit from lower CPU utilization, faster data transfers, and lower latency compared to their non-RDMA equivalent infrastructures.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 err="1" smtClean="0"/>
              <a:t>NVMe</a:t>
            </a:r>
            <a:r>
              <a:rPr lang="en-US" dirty="0" smtClean="0"/>
              <a:t> Over Fabrics</a:t>
            </a:r>
            <a:endParaRPr lang="en-US" dirty="0"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John </a:t>
            </a:r>
            <a:r>
              <a:rPr lang="en-US" dirty="0" err="1" smtClean="0"/>
              <a:t>Gemignani</a:t>
            </a:r>
            <a:r>
              <a:rPr lang="en-US" dirty="0" smtClean="0"/>
              <a:t>, Coy Humphrey, Eric </a:t>
            </a:r>
            <a:r>
              <a:rPr lang="en-US" dirty="0" err="1" smtClean="0"/>
              <a:t>Litvinsky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Jayden </a:t>
            </a:r>
            <a:r>
              <a:rPr lang="en-US" dirty="0" smtClean="0"/>
              <a:t>Navarro, Alice </a:t>
            </a:r>
            <a:r>
              <a:rPr lang="en-US" dirty="0" smtClean="0"/>
              <a:t>Yu, Kevin </a:t>
            </a:r>
            <a:r>
              <a:rPr lang="en-US" dirty="0" smtClean="0"/>
              <a:t>Cheng*</a:t>
            </a:r>
            <a:endParaRPr lang="en-US" dirty="0"/>
          </a:p>
        </p:txBody>
      </p:sp>
      <p:pic>
        <p:nvPicPr>
          <p:cNvPr id="2056" name="Picture 8" descr="http://microplus.com.mx/wp-content/uploads/2015/11/asociados_hp-enterprise.png"/>
          <p:cNvPicPr>
            <a:picLocks noChangeAspect="1" noChangeArrowheads="1"/>
          </p:cNvPicPr>
          <p:nvPr/>
        </p:nvPicPr>
        <p:blipFill>
          <a:blip r:embed="rId3"/>
          <a:srcRect t="21532" b="23526"/>
          <a:stretch>
            <a:fillRect/>
          </a:stretch>
        </p:blipFill>
        <p:spPr bwMode="auto">
          <a:xfrm>
            <a:off x="33207157" y="673773"/>
            <a:ext cx="8863431" cy="3561348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 bwMode="ltGray">
          <a:xfrm>
            <a:off x="1000126" y="12792074"/>
            <a:ext cx="9572624" cy="115214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nbdX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Down Arrow 57"/>
          <p:cNvSpPr/>
          <p:nvPr/>
        </p:nvSpPr>
        <p:spPr bwMode="ltGray">
          <a:xfrm>
            <a:off x="971551" y="14992350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 bwMode="ltGray">
          <a:xfrm>
            <a:off x="1095376" y="17583149"/>
            <a:ext cx="9572624" cy="115214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Accelio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 bwMode="ltGray">
          <a:xfrm>
            <a:off x="1219201" y="21440774"/>
            <a:ext cx="9572624" cy="115214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200" dirty="0" err="1" smtClean="0">
                <a:solidFill>
                  <a:sysClr val="window" lastClr="FFFFFF"/>
                </a:solidFill>
                <a:ea typeface="+mn-ea"/>
                <a:cs typeface="+mn-cs"/>
              </a:rPr>
              <a:t>RoCE</a:t>
            </a:r>
            <a:r>
              <a:rPr lang="en-US" sz="3200" dirty="0" smtClean="0">
                <a:solidFill>
                  <a:sysClr val="window" lastClr="FFFFFF"/>
                </a:solidFill>
                <a:ea typeface="+mn-ea"/>
                <a:cs typeface="+mn-cs"/>
              </a:rPr>
              <a:t> v2 (RDMA over Converged Ethernet)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 bwMode="ltGray">
          <a:xfrm>
            <a:off x="1228726" y="24812624"/>
            <a:ext cx="9572624" cy="115214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ysClr val="window" lastClr="FFFFFF"/>
                </a:solidFill>
                <a:ea typeface="+mn-ea"/>
                <a:cs typeface="+mn-cs"/>
              </a:rPr>
              <a:t>Converged Ethernet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 bwMode="ltGray">
          <a:xfrm>
            <a:off x="1323976" y="29594175"/>
            <a:ext cx="9572624" cy="1152525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ysClr val="window" lastClr="FFFFFF"/>
                </a:solidFill>
                <a:ea typeface="+mn-ea"/>
                <a:cs typeface="+mn-cs"/>
              </a:rPr>
              <a:t>HP </a:t>
            </a:r>
            <a:r>
              <a:rPr lang="en-US" sz="3200" dirty="0" err="1" smtClean="0">
                <a:solidFill>
                  <a:sysClr val="window" lastClr="FFFFFF"/>
                </a:solidFill>
                <a:ea typeface="+mn-ea"/>
                <a:cs typeface="+mn-cs"/>
              </a:rPr>
              <a:t>Infiniband</a:t>
            </a:r>
            <a:r>
              <a:rPr lang="en-US" sz="3200" dirty="0" smtClean="0">
                <a:solidFill>
                  <a:sysClr val="window" lastClr="FFFFFF"/>
                </a:solidFill>
                <a:ea typeface="+mn-ea"/>
                <a:cs typeface="+mn-cs"/>
              </a:rPr>
              <a:t> FDR Ethernet Card/</a:t>
            </a:r>
            <a:r>
              <a:rPr lang="en-US" sz="3200" dirty="0" err="1" smtClean="0">
                <a:solidFill>
                  <a:sysClr val="window" lastClr="FFFFFF"/>
                </a:solidFill>
                <a:ea typeface="+mn-ea"/>
                <a:cs typeface="+mn-cs"/>
              </a:rPr>
              <a:t>Infiniband</a:t>
            </a:r>
            <a:r>
              <a:rPr lang="en-US" sz="3200" dirty="0" smtClean="0">
                <a:solidFill>
                  <a:sysClr val="window" lastClr="FFFFFF"/>
                </a:solidFill>
                <a:ea typeface="+mn-ea"/>
                <a:cs typeface="+mn-cs"/>
              </a:rPr>
              <a:t> QSFP+ Interface</a:t>
            </a:r>
          </a:p>
        </p:txBody>
      </p:sp>
      <p:sp>
        <p:nvSpPr>
          <p:cNvPr id="73" name="Down Arrow 72"/>
          <p:cNvSpPr/>
          <p:nvPr/>
        </p:nvSpPr>
        <p:spPr bwMode="ltGray">
          <a:xfrm>
            <a:off x="1009651" y="19297650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Down Arrow 73"/>
          <p:cNvSpPr/>
          <p:nvPr/>
        </p:nvSpPr>
        <p:spPr bwMode="ltGray">
          <a:xfrm>
            <a:off x="990601" y="23002875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Down Arrow 74"/>
          <p:cNvSpPr/>
          <p:nvPr/>
        </p:nvSpPr>
        <p:spPr bwMode="ltGray">
          <a:xfrm>
            <a:off x="1000126" y="27070050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lassic - Wide Center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606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Classic - Wide Center</vt:lpstr>
      <vt:lpstr>NVMe Over Fabrics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Goes Here</dc:title>
  <dc:creator>David</dc:creator>
  <cp:lastModifiedBy>Alice</cp:lastModifiedBy>
  <cp:revision>51</cp:revision>
  <dcterms:modified xsi:type="dcterms:W3CDTF">2016-04-28T18:56:41Z</dcterms:modified>
</cp:coreProperties>
</file>