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59" r:id="rId5"/>
    <p:sldId id="260" r:id="rId6"/>
    <p:sldId id="261" r:id="rId7"/>
    <p:sldId id="263" r:id="rId8"/>
    <p:sldId id="262" r:id="rId9"/>
    <p:sldId id="265" r:id="rId10"/>
    <p:sldId id="266" r:id="rId11"/>
    <p:sldId id="267" r:id="rId12"/>
    <p:sldId id="268" r:id="rId13"/>
    <p:sldId id="269" r:id="rId14"/>
    <p:sldId id="270" r:id="rId15"/>
    <p:sldId id="271" r:id="rId16"/>
    <p:sldId id="27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F4EDF-92CB-4975-B6CC-C1951B1F03B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55CB34D-AC14-4E16-B623-E4186339D00D}">
      <dgm:prSet phldrT="[Text]"/>
      <dgm:spPr/>
      <dgm:t>
        <a:bodyPr/>
        <a:lstStyle/>
        <a:p>
          <a:r>
            <a:rPr lang="en-CA" dirty="0" smtClean="0"/>
            <a:t>Contrastive</a:t>
          </a:r>
          <a:endParaRPr lang="en-US" dirty="0"/>
        </a:p>
      </dgm:t>
    </dgm:pt>
    <dgm:pt modelId="{FCBB5E06-4D8E-4806-9118-E07D650A38EB}" type="parTrans" cxnId="{D00C223E-85B0-49E6-9E85-09D219F17912}">
      <dgm:prSet/>
      <dgm:spPr/>
      <dgm:t>
        <a:bodyPr/>
        <a:lstStyle/>
        <a:p>
          <a:endParaRPr lang="en-US"/>
        </a:p>
      </dgm:t>
    </dgm:pt>
    <dgm:pt modelId="{93E1D713-A188-4A27-9065-C0DDE3A61EC0}" type="sibTrans" cxnId="{D00C223E-85B0-49E6-9E85-09D219F17912}">
      <dgm:prSet/>
      <dgm:spPr/>
      <dgm:t>
        <a:bodyPr/>
        <a:lstStyle/>
        <a:p>
          <a:endParaRPr lang="en-US"/>
        </a:p>
      </dgm:t>
    </dgm:pt>
    <dgm:pt modelId="{F0ECC0CE-D833-409C-A81B-0B0CF27FD9EB}">
      <dgm:prSet phldrT="[Text]"/>
      <dgm:spPr/>
      <dgm:t>
        <a:bodyPr/>
        <a:lstStyle/>
        <a:p>
          <a:r>
            <a:rPr lang="en-CA" dirty="0" smtClean="0"/>
            <a:t>Selected</a:t>
          </a:r>
          <a:endParaRPr lang="en-US" dirty="0"/>
        </a:p>
      </dgm:t>
    </dgm:pt>
    <dgm:pt modelId="{7D93C53D-5D8B-49F0-9D42-1088FAC270D1}" type="parTrans" cxnId="{E5994007-0296-44BD-8A27-00B201A8E641}">
      <dgm:prSet/>
      <dgm:spPr/>
      <dgm:t>
        <a:bodyPr/>
        <a:lstStyle/>
        <a:p>
          <a:endParaRPr lang="en-US"/>
        </a:p>
      </dgm:t>
    </dgm:pt>
    <dgm:pt modelId="{A5508C4F-7C9A-4230-AF23-532F8B351FC9}" type="sibTrans" cxnId="{E5994007-0296-44BD-8A27-00B201A8E641}">
      <dgm:prSet/>
      <dgm:spPr/>
      <dgm:t>
        <a:bodyPr/>
        <a:lstStyle/>
        <a:p>
          <a:endParaRPr lang="en-US"/>
        </a:p>
      </dgm:t>
    </dgm:pt>
    <dgm:pt modelId="{35FE4223-C32F-4423-8A60-9F35437B6A91}">
      <dgm:prSet phldrT="[Text]"/>
      <dgm:spPr/>
      <dgm:t>
        <a:bodyPr/>
        <a:lstStyle/>
        <a:p>
          <a:r>
            <a:rPr lang="en-CA" dirty="0" smtClean="0"/>
            <a:t>Social</a:t>
          </a:r>
          <a:endParaRPr lang="en-US" dirty="0"/>
        </a:p>
      </dgm:t>
    </dgm:pt>
    <dgm:pt modelId="{6DD4F3C5-BF8F-43DA-AF7B-8E7C03A594E0}" type="parTrans" cxnId="{D2439356-B124-45C9-9C33-9B9D45AB7836}">
      <dgm:prSet/>
      <dgm:spPr/>
      <dgm:t>
        <a:bodyPr/>
        <a:lstStyle/>
        <a:p>
          <a:endParaRPr lang="en-US"/>
        </a:p>
      </dgm:t>
    </dgm:pt>
    <dgm:pt modelId="{9541837B-51E5-4199-B8CA-476051A3568A}" type="sibTrans" cxnId="{D2439356-B124-45C9-9C33-9B9D45AB7836}">
      <dgm:prSet/>
      <dgm:spPr/>
      <dgm:t>
        <a:bodyPr/>
        <a:lstStyle/>
        <a:p>
          <a:endParaRPr lang="en-US"/>
        </a:p>
      </dgm:t>
    </dgm:pt>
    <dgm:pt modelId="{C5B2235C-DBB1-4C7A-A84C-8AD17C7969BF}">
      <dgm:prSet phldrT="[Text]"/>
      <dgm:spPr/>
      <dgm:t>
        <a:bodyPr/>
        <a:lstStyle/>
        <a:p>
          <a:r>
            <a:rPr lang="en-CA" dirty="0" smtClean="0"/>
            <a:t>Focus on the abnormal</a:t>
          </a:r>
          <a:endParaRPr lang="en-US" dirty="0"/>
        </a:p>
      </dgm:t>
    </dgm:pt>
    <dgm:pt modelId="{528BA902-1674-429B-A1F8-5F9B15893DF3}" type="parTrans" cxnId="{7841897E-126E-4EFB-BEE9-97471AA6257C}">
      <dgm:prSet/>
      <dgm:spPr/>
      <dgm:t>
        <a:bodyPr/>
        <a:lstStyle/>
        <a:p>
          <a:endParaRPr lang="en-US"/>
        </a:p>
      </dgm:t>
    </dgm:pt>
    <dgm:pt modelId="{D79E0E6A-F1E4-47FE-A43C-02E514076930}" type="sibTrans" cxnId="{7841897E-126E-4EFB-BEE9-97471AA6257C}">
      <dgm:prSet/>
      <dgm:spPr/>
      <dgm:t>
        <a:bodyPr/>
        <a:lstStyle/>
        <a:p>
          <a:endParaRPr lang="en-US"/>
        </a:p>
      </dgm:t>
    </dgm:pt>
    <dgm:pt modelId="{24A41CD6-7573-462C-B881-DFB5FF287FEA}">
      <dgm:prSet phldrT="[Text]"/>
      <dgm:spPr/>
      <dgm:t>
        <a:bodyPr/>
        <a:lstStyle/>
        <a:p>
          <a:r>
            <a:rPr lang="en-CA" dirty="0" smtClean="0"/>
            <a:t>Coherent with prior beliefs</a:t>
          </a:r>
          <a:endParaRPr lang="en-US" dirty="0"/>
        </a:p>
      </dgm:t>
    </dgm:pt>
    <dgm:pt modelId="{2023502D-20E6-4DED-92AD-DC6158E1434C}" type="parTrans" cxnId="{C212788F-38F7-4E85-81A7-01A01FBA971C}">
      <dgm:prSet/>
      <dgm:spPr/>
      <dgm:t>
        <a:bodyPr/>
        <a:lstStyle/>
        <a:p>
          <a:endParaRPr lang="en-US"/>
        </a:p>
      </dgm:t>
    </dgm:pt>
    <dgm:pt modelId="{0B57F66D-F7F8-4160-997B-23DD9803FA26}" type="sibTrans" cxnId="{C212788F-38F7-4E85-81A7-01A01FBA971C}">
      <dgm:prSet/>
      <dgm:spPr/>
      <dgm:t>
        <a:bodyPr/>
        <a:lstStyle/>
        <a:p>
          <a:endParaRPr lang="en-US"/>
        </a:p>
      </dgm:t>
    </dgm:pt>
    <dgm:pt modelId="{E7FD9BDC-FD44-4875-AB4E-4D50719DF3FD}">
      <dgm:prSet phldrT="[Text]"/>
      <dgm:spPr/>
      <dgm:t>
        <a:bodyPr/>
        <a:lstStyle/>
        <a:p>
          <a:r>
            <a:rPr lang="en-CA" dirty="0" smtClean="0"/>
            <a:t>Truthful</a:t>
          </a:r>
          <a:endParaRPr lang="en-US" dirty="0"/>
        </a:p>
      </dgm:t>
    </dgm:pt>
    <dgm:pt modelId="{3D130B2C-8139-4B09-AA2F-18EFC881BBE8}" type="parTrans" cxnId="{9C3D9C71-DFFC-4394-84A5-3470BAACD34C}">
      <dgm:prSet/>
      <dgm:spPr/>
      <dgm:t>
        <a:bodyPr/>
        <a:lstStyle/>
        <a:p>
          <a:endParaRPr lang="en-US"/>
        </a:p>
      </dgm:t>
    </dgm:pt>
    <dgm:pt modelId="{37FA2384-B013-4868-8532-4EB5DE7365A5}" type="sibTrans" cxnId="{9C3D9C71-DFFC-4394-84A5-3470BAACD34C}">
      <dgm:prSet/>
      <dgm:spPr/>
      <dgm:t>
        <a:bodyPr/>
        <a:lstStyle/>
        <a:p>
          <a:endParaRPr lang="en-US"/>
        </a:p>
      </dgm:t>
    </dgm:pt>
    <dgm:pt modelId="{DA8CC63E-F9C7-4033-A4B7-F4941C6B1B95}">
      <dgm:prSet phldrT="[Text]"/>
      <dgm:spPr/>
      <dgm:t>
        <a:bodyPr/>
        <a:lstStyle/>
        <a:p>
          <a:r>
            <a:rPr lang="en-CA" dirty="0" smtClean="0"/>
            <a:t>Generalizable</a:t>
          </a:r>
          <a:endParaRPr lang="en-US" dirty="0"/>
        </a:p>
      </dgm:t>
    </dgm:pt>
    <dgm:pt modelId="{83838B39-F743-4636-8FA6-0B6051DD9A38}" type="parTrans" cxnId="{7CBF8686-3BAE-4D8E-8DDC-803EC06DE454}">
      <dgm:prSet/>
      <dgm:spPr/>
      <dgm:t>
        <a:bodyPr/>
        <a:lstStyle/>
        <a:p>
          <a:endParaRPr lang="en-US"/>
        </a:p>
      </dgm:t>
    </dgm:pt>
    <dgm:pt modelId="{C531DBD1-1596-4237-8DA1-D54C79A2D9FD}" type="sibTrans" cxnId="{7CBF8686-3BAE-4D8E-8DDC-803EC06DE454}">
      <dgm:prSet/>
      <dgm:spPr/>
      <dgm:t>
        <a:bodyPr/>
        <a:lstStyle/>
        <a:p>
          <a:endParaRPr lang="en-US"/>
        </a:p>
      </dgm:t>
    </dgm:pt>
    <dgm:pt modelId="{A04EF524-CA33-4A05-A53C-D729C0CFF7DB}" type="pres">
      <dgm:prSet presAssocID="{419F4EDF-92CB-4975-B6CC-C1951B1F03B9}" presName="diagram" presStyleCnt="0">
        <dgm:presLayoutVars>
          <dgm:dir/>
          <dgm:resizeHandles val="exact"/>
        </dgm:presLayoutVars>
      </dgm:prSet>
      <dgm:spPr/>
      <dgm:t>
        <a:bodyPr/>
        <a:lstStyle/>
        <a:p>
          <a:endParaRPr lang="en-US"/>
        </a:p>
      </dgm:t>
    </dgm:pt>
    <dgm:pt modelId="{D75B1D48-986E-47C3-9B9A-515D181639E3}" type="pres">
      <dgm:prSet presAssocID="{F55CB34D-AC14-4E16-B623-E4186339D00D}" presName="node" presStyleLbl="node1" presStyleIdx="0" presStyleCnt="7">
        <dgm:presLayoutVars>
          <dgm:bulletEnabled val="1"/>
        </dgm:presLayoutVars>
      </dgm:prSet>
      <dgm:spPr/>
      <dgm:t>
        <a:bodyPr/>
        <a:lstStyle/>
        <a:p>
          <a:endParaRPr lang="en-US"/>
        </a:p>
      </dgm:t>
    </dgm:pt>
    <dgm:pt modelId="{BD43E8D8-D545-48E1-AEAD-1F69F4C44A89}" type="pres">
      <dgm:prSet presAssocID="{93E1D713-A188-4A27-9065-C0DDE3A61EC0}" presName="sibTrans" presStyleCnt="0"/>
      <dgm:spPr/>
    </dgm:pt>
    <dgm:pt modelId="{5062F265-EA98-4AAA-AE2C-5FCF49E3FB2C}" type="pres">
      <dgm:prSet presAssocID="{F0ECC0CE-D833-409C-A81B-0B0CF27FD9EB}" presName="node" presStyleLbl="node1" presStyleIdx="1" presStyleCnt="7">
        <dgm:presLayoutVars>
          <dgm:bulletEnabled val="1"/>
        </dgm:presLayoutVars>
      </dgm:prSet>
      <dgm:spPr/>
      <dgm:t>
        <a:bodyPr/>
        <a:lstStyle/>
        <a:p>
          <a:endParaRPr lang="en-US"/>
        </a:p>
      </dgm:t>
    </dgm:pt>
    <dgm:pt modelId="{5D03D2DF-DB85-47D9-8411-E57F2873B3E3}" type="pres">
      <dgm:prSet presAssocID="{A5508C4F-7C9A-4230-AF23-532F8B351FC9}" presName="sibTrans" presStyleCnt="0"/>
      <dgm:spPr/>
    </dgm:pt>
    <dgm:pt modelId="{9DBADBA4-6686-44B2-9549-4BDF9266099B}" type="pres">
      <dgm:prSet presAssocID="{35FE4223-C32F-4423-8A60-9F35437B6A91}" presName="node" presStyleLbl="node1" presStyleIdx="2" presStyleCnt="7">
        <dgm:presLayoutVars>
          <dgm:bulletEnabled val="1"/>
        </dgm:presLayoutVars>
      </dgm:prSet>
      <dgm:spPr/>
      <dgm:t>
        <a:bodyPr/>
        <a:lstStyle/>
        <a:p>
          <a:endParaRPr lang="en-US"/>
        </a:p>
      </dgm:t>
    </dgm:pt>
    <dgm:pt modelId="{6C1459C7-FB0D-44CB-A58B-051985124E3A}" type="pres">
      <dgm:prSet presAssocID="{9541837B-51E5-4199-B8CA-476051A3568A}" presName="sibTrans" presStyleCnt="0"/>
      <dgm:spPr/>
    </dgm:pt>
    <dgm:pt modelId="{D105FDEE-FAD6-47D6-B56C-7A6979AC6C66}" type="pres">
      <dgm:prSet presAssocID="{C5B2235C-DBB1-4C7A-A84C-8AD17C7969BF}" presName="node" presStyleLbl="node1" presStyleIdx="3" presStyleCnt="7">
        <dgm:presLayoutVars>
          <dgm:bulletEnabled val="1"/>
        </dgm:presLayoutVars>
      </dgm:prSet>
      <dgm:spPr/>
      <dgm:t>
        <a:bodyPr/>
        <a:lstStyle/>
        <a:p>
          <a:endParaRPr lang="en-US"/>
        </a:p>
      </dgm:t>
    </dgm:pt>
    <dgm:pt modelId="{C6F3F97F-F4AF-475A-97CD-DF9459C75A04}" type="pres">
      <dgm:prSet presAssocID="{D79E0E6A-F1E4-47FE-A43C-02E514076930}" presName="sibTrans" presStyleCnt="0"/>
      <dgm:spPr/>
    </dgm:pt>
    <dgm:pt modelId="{84051DE9-44BF-4C74-B8EA-19B768AB6545}" type="pres">
      <dgm:prSet presAssocID="{E7FD9BDC-FD44-4875-AB4E-4D50719DF3FD}" presName="node" presStyleLbl="node1" presStyleIdx="4" presStyleCnt="7">
        <dgm:presLayoutVars>
          <dgm:bulletEnabled val="1"/>
        </dgm:presLayoutVars>
      </dgm:prSet>
      <dgm:spPr/>
      <dgm:t>
        <a:bodyPr/>
        <a:lstStyle/>
        <a:p>
          <a:endParaRPr lang="en-US"/>
        </a:p>
      </dgm:t>
    </dgm:pt>
    <dgm:pt modelId="{564A554B-548E-475E-8E5C-DF7F7A09E1BB}" type="pres">
      <dgm:prSet presAssocID="{37FA2384-B013-4868-8532-4EB5DE7365A5}" presName="sibTrans" presStyleCnt="0"/>
      <dgm:spPr/>
    </dgm:pt>
    <dgm:pt modelId="{27CE6E7A-2358-4623-BB14-13C8C42C67CC}" type="pres">
      <dgm:prSet presAssocID="{24A41CD6-7573-462C-B881-DFB5FF287FEA}" presName="node" presStyleLbl="node1" presStyleIdx="5" presStyleCnt="7">
        <dgm:presLayoutVars>
          <dgm:bulletEnabled val="1"/>
        </dgm:presLayoutVars>
      </dgm:prSet>
      <dgm:spPr/>
      <dgm:t>
        <a:bodyPr/>
        <a:lstStyle/>
        <a:p>
          <a:endParaRPr lang="en-US"/>
        </a:p>
      </dgm:t>
    </dgm:pt>
    <dgm:pt modelId="{759302B7-B353-4D14-9DC3-F182F59AEB6B}" type="pres">
      <dgm:prSet presAssocID="{0B57F66D-F7F8-4160-997B-23DD9803FA26}" presName="sibTrans" presStyleCnt="0"/>
      <dgm:spPr/>
    </dgm:pt>
    <dgm:pt modelId="{847CA2A3-6A13-4C4E-8F4C-B7F1D256D123}" type="pres">
      <dgm:prSet presAssocID="{DA8CC63E-F9C7-4033-A4B7-F4941C6B1B95}" presName="node" presStyleLbl="node1" presStyleIdx="6" presStyleCnt="7">
        <dgm:presLayoutVars>
          <dgm:bulletEnabled val="1"/>
        </dgm:presLayoutVars>
      </dgm:prSet>
      <dgm:spPr/>
      <dgm:t>
        <a:bodyPr/>
        <a:lstStyle/>
        <a:p>
          <a:endParaRPr lang="en-US"/>
        </a:p>
      </dgm:t>
    </dgm:pt>
  </dgm:ptLst>
  <dgm:cxnLst>
    <dgm:cxn modelId="{9C3D9C71-DFFC-4394-84A5-3470BAACD34C}" srcId="{419F4EDF-92CB-4975-B6CC-C1951B1F03B9}" destId="{E7FD9BDC-FD44-4875-AB4E-4D50719DF3FD}" srcOrd="4" destOrd="0" parTransId="{3D130B2C-8139-4B09-AA2F-18EFC881BBE8}" sibTransId="{37FA2384-B013-4868-8532-4EB5DE7365A5}"/>
    <dgm:cxn modelId="{45FA205C-B011-41DE-9D9F-59F9F1073F66}" type="presOf" srcId="{C5B2235C-DBB1-4C7A-A84C-8AD17C7969BF}" destId="{D105FDEE-FAD6-47D6-B56C-7A6979AC6C66}" srcOrd="0" destOrd="0" presId="urn:microsoft.com/office/officeart/2005/8/layout/default"/>
    <dgm:cxn modelId="{B561BD70-7E53-4CFA-BFE4-2E6C06279AEF}" type="presOf" srcId="{E7FD9BDC-FD44-4875-AB4E-4D50719DF3FD}" destId="{84051DE9-44BF-4C74-B8EA-19B768AB6545}" srcOrd="0" destOrd="0" presId="urn:microsoft.com/office/officeart/2005/8/layout/default"/>
    <dgm:cxn modelId="{F18A716B-5E9C-4115-A5FA-C8497827F211}" type="presOf" srcId="{24A41CD6-7573-462C-B881-DFB5FF287FEA}" destId="{27CE6E7A-2358-4623-BB14-13C8C42C67CC}" srcOrd="0" destOrd="0" presId="urn:microsoft.com/office/officeart/2005/8/layout/default"/>
    <dgm:cxn modelId="{D00C223E-85B0-49E6-9E85-09D219F17912}" srcId="{419F4EDF-92CB-4975-B6CC-C1951B1F03B9}" destId="{F55CB34D-AC14-4E16-B623-E4186339D00D}" srcOrd="0" destOrd="0" parTransId="{FCBB5E06-4D8E-4806-9118-E07D650A38EB}" sibTransId="{93E1D713-A188-4A27-9065-C0DDE3A61EC0}"/>
    <dgm:cxn modelId="{7841897E-126E-4EFB-BEE9-97471AA6257C}" srcId="{419F4EDF-92CB-4975-B6CC-C1951B1F03B9}" destId="{C5B2235C-DBB1-4C7A-A84C-8AD17C7969BF}" srcOrd="3" destOrd="0" parTransId="{528BA902-1674-429B-A1F8-5F9B15893DF3}" sibTransId="{D79E0E6A-F1E4-47FE-A43C-02E514076930}"/>
    <dgm:cxn modelId="{D2439356-B124-45C9-9C33-9B9D45AB7836}" srcId="{419F4EDF-92CB-4975-B6CC-C1951B1F03B9}" destId="{35FE4223-C32F-4423-8A60-9F35437B6A91}" srcOrd="2" destOrd="0" parTransId="{6DD4F3C5-BF8F-43DA-AF7B-8E7C03A594E0}" sibTransId="{9541837B-51E5-4199-B8CA-476051A3568A}"/>
    <dgm:cxn modelId="{C212788F-38F7-4E85-81A7-01A01FBA971C}" srcId="{419F4EDF-92CB-4975-B6CC-C1951B1F03B9}" destId="{24A41CD6-7573-462C-B881-DFB5FF287FEA}" srcOrd="5" destOrd="0" parTransId="{2023502D-20E6-4DED-92AD-DC6158E1434C}" sibTransId="{0B57F66D-F7F8-4160-997B-23DD9803FA26}"/>
    <dgm:cxn modelId="{CEB4B0E1-19F5-4387-A90B-A9BD50E531AB}" type="presOf" srcId="{DA8CC63E-F9C7-4033-A4B7-F4941C6B1B95}" destId="{847CA2A3-6A13-4C4E-8F4C-B7F1D256D123}" srcOrd="0" destOrd="0" presId="urn:microsoft.com/office/officeart/2005/8/layout/default"/>
    <dgm:cxn modelId="{22F41B12-52C9-4193-9030-3FE8101A2F2E}" type="presOf" srcId="{419F4EDF-92CB-4975-B6CC-C1951B1F03B9}" destId="{A04EF524-CA33-4A05-A53C-D729C0CFF7DB}" srcOrd="0" destOrd="0" presId="urn:microsoft.com/office/officeart/2005/8/layout/default"/>
    <dgm:cxn modelId="{7CBF8686-3BAE-4D8E-8DDC-803EC06DE454}" srcId="{419F4EDF-92CB-4975-B6CC-C1951B1F03B9}" destId="{DA8CC63E-F9C7-4033-A4B7-F4941C6B1B95}" srcOrd="6" destOrd="0" parTransId="{83838B39-F743-4636-8FA6-0B6051DD9A38}" sibTransId="{C531DBD1-1596-4237-8DA1-D54C79A2D9FD}"/>
    <dgm:cxn modelId="{53AA1A46-C51D-4E8E-A0EC-032DF7E27197}" type="presOf" srcId="{F0ECC0CE-D833-409C-A81B-0B0CF27FD9EB}" destId="{5062F265-EA98-4AAA-AE2C-5FCF49E3FB2C}" srcOrd="0" destOrd="0" presId="urn:microsoft.com/office/officeart/2005/8/layout/default"/>
    <dgm:cxn modelId="{E5994007-0296-44BD-8A27-00B201A8E641}" srcId="{419F4EDF-92CB-4975-B6CC-C1951B1F03B9}" destId="{F0ECC0CE-D833-409C-A81B-0B0CF27FD9EB}" srcOrd="1" destOrd="0" parTransId="{7D93C53D-5D8B-49F0-9D42-1088FAC270D1}" sibTransId="{A5508C4F-7C9A-4230-AF23-532F8B351FC9}"/>
    <dgm:cxn modelId="{08D0937A-9CEE-4731-BA2E-F21F4E41FF4B}" type="presOf" srcId="{35FE4223-C32F-4423-8A60-9F35437B6A91}" destId="{9DBADBA4-6686-44B2-9549-4BDF9266099B}" srcOrd="0" destOrd="0" presId="urn:microsoft.com/office/officeart/2005/8/layout/default"/>
    <dgm:cxn modelId="{956C1DD5-918D-4B06-8666-26FE2D0A2D06}" type="presOf" srcId="{F55CB34D-AC14-4E16-B623-E4186339D00D}" destId="{D75B1D48-986E-47C3-9B9A-515D181639E3}" srcOrd="0" destOrd="0" presId="urn:microsoft.com/office/officeart/2005/8/layout/default"/>
    <dgm:cxn modelId="{D0708B73-42E1-4E9A-852E-6CC9EB96D26A}" type="presParOf" srcId="{A04EF524-CA33-4A05-A53C-D729C0CFF7DB}" destId="{D75B1D48-986E-47C3-9B9A-515D181639E3}" srcOrd="0" destOrd="0" presId="urn:microsoft.com/office/officeart/2005/8/layout/default"/>
    <dgm:cxn modelId="{4C2995BD-2703-4091-9ABC-96ED6DFF6726}" type="presParOf" srcId="{A04EF524-CA33-4A05-A53C-D729C0CFF7DB}" destId="{BD43E8D8-D545-48E1-AEAD-1F69F4C44A89}" srcOrd="1" destOrd="0" presId="urn:microsoft.com/office/officeart/2005/8/layout/default"/>
    <dgm:cxn modelId="{45D8E0DF-0F07-4FD8-A14F-4DFBA883D73E}" type="presParOf" srcId="{A04EF524-CA33-4A05-A53C-D729C0CFF7DB}" destId="{5062F265-EA98-4AAA-AE2C-5FCF49E3FB2C}" srcOrd="2" destOrd="0" presId="urn:microsoft.com/office/officeart/2005/8/layout/default"/>
    <dgm:cxn modelId="{5F49B9DC-E605-483A-8F83-C7189D64DD25}" type="presParOf" srcId="{A04EF524-CA33-4A05-A53C-D729C0CFF7DB}" destId="{5D03D2DF-DB85-47D9-8411-E57F2873B3E3}" srcOrd="3" destOrd="0" presId="urn:microsoft.com/office/officeart/2005/8/layout/default"/>
    <dgm:cxn modelId="{507DBED5-F42A-475C-BCAA-ED39C675B94C}" type="presParOf" srcId="{A04EF524-CA33-4A05-A53C-D729C0CFF7DB}" destId="{9DBADBA4-6686-44B2-9549-4BDF9266099B}" srcOrd="4" destOrd="0" presId="urn:microsoft.com/office/officeart/2005/8/layout/default"/>
    <dgm:cxn modelId="{BDD57E28-8192-448C-A4B1-4D68131EAB42}" type="presParOf" srcId="{A04EF524-CA33-4A05-A53C-D729C0CFF7DB}" destId="{6C1459C7-FB0D-44CB-A58B-051985124E3A}" srcOrd="5" destOrd="0" presId="urn:microsoft.com/office/officeart/2005/8/layout/default"/>
    <dgm:cxn modelId="{615C8403-7E57-46E2-964B-E87AF3F54E98}" type="presParOf" srcId="{A04EF524-CA33-4A05-A53C-D729C0CFF7DB}" destId="{D105FDEE-FAD6-47D6-B56C-7A6979AC6C66}" srcOrd="6" destOrd="0" presId="urn:microsoft.com/office/officeart/2005/8/layout/default"/>
    <dgm:cxn modelId="{F87595E0-A5D5-4701-8799-3766A58A6AD5}" type="presParOf" srcId="{A04EF524-CA33-4A05-A53C-D729C0CFF7DB}" destId="{C6F3F97F-F4AF-475A-97CD-DF9459C75A04}" srcOrd="7" destOrd="0" presId="urn:microsoft.com/office/officeart/2005/8/layout/default"/>
    <dgm:cxn modelId="{EAE175A7-CEBA-4BEC-811A-060439C31565}" type="presParOf" srcId="{A04EF524-CA33-4A05-A53C-D729C0CFF7DB}" destId="{84051DE9-44BF-4C74-B8EA-19B768AB6545}" srcOrd="8" destOrd="0" presId="urn:microsoft.com/office/officeart/2005/8/layout/default"/>
    <dgm:cxn modelId="{9CD4D9E5-AEF6-4BDC-8BA0-B6D588944BDB}" type="presParOf" srcId="{A04EF524-CA33-4A05-A53C-D729C0CFF7DB}" destId="{564A554B-548E-475E-8E5C-DF7F7A09E1BB}" srcOrd="9" destOrd="0" presId="urn:microsoft.com/office/officeart/2005/8/layout/default"/>
    <dgm:cxn modelId="{337D0723-7194-4DD5-AA5A-CBA0BB77B15B}" type="presParOf" srcId="{A04EF524-CA33-4A05-A53C-D729C0CFF7DB}" destId="{27CE6E7A-2358-4623-BB14-13C8C42C67CC}" srcOrd="10" destOrd="0" presId="urn:microsoft.com/office/officeart/2005/8/layout/default"/>
    <dgm:cxn modelId="{8228DBDB-4A17-4053-89AE-D9B9E3385F6C}" type="presParOf" srcId="{A04EF524-CA33-4A05-A53C-D729C0CFF7DB}" destId="{759302B7-B353-4D14-9DC3-F182F59AEB6B}" srcOrd="11" destOrd="0" presId="urn:microsoft.com/office/officeart/2005/8/layout/default"/>
    <dgm:cxn modelId="{14B1588A-8D6E-41FB-ABB3-1551F2FA8EE1}" type="presParOf" srcId="{A04EF524-CA33-4A05-A53C-D729C0CFF7DB}" destId="{847CA2A3-6A13-4C4E-8F4C-B7F1D256D12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9F4EDF-92CB-4975-B6CC-C1951B1F03B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55CB34D-AC14-4E16-B623-E4186339D00D}">
      <dgm:prSet phldrT="[Text]"/>
      <dgm:spPr/>
      <dgm:t>
        <a:bodyPr/>
        <a:lstStyle/>
        <a:p>
          <a:r>
            <a:rPr lang="en-CA" dirty="0" smtClean="0"/>
            <a:t>Contrastive</a:t>
          </a:r>
          <a:endParaRPr lang="en-US" dirty="0"/>
        </a:p>
      </dgm:t>
    </dgm:pt>
    <dgm:pt modelId="{FCBB5E06-4D8E-4806-9118-E07D650A38EB}" type="parTrans" cxnId="{D00C223E-85B0-49E6-9E85-09D219F17912}">
      <dgm:prSet/>
      <dgm:spPr/>
      <dgm:t>
        <a:bodyPr/>
        <a:lstStyle/>
        <a:p>
          <a:endParaRPr lang="en-US"/>
        </a:p>
      </dgm:t>
    </dgm:pt>
    <dgm:pt modelId="{93E1D713-A188-4A27-9065-C0DDE3A61EC0}" type="sibTrans" cxnId="{D00C223E-85B0-49E6-9E85-09D219F17912}">
      <dgm:prSet/>
      <dgm:spPr/>
      <dgm:t>
        <a:bodyPr/>
        <a:lstStyle/>
        <a:p>
          <a:endParaRPr lang="en-US"/>
        </a:p>
      </dgm:t>
    </dgm:pt>
    <dgm:pt modelId="{F0ECC0CE-D833-409C-A81B-0B0CF27FD9EB}">
      <dgm:prSet phldrT="[Text]"/>
      <dgm:spPr/>
      <dgm:t>
        <a:bodyPr/>
        <a:lstStyle/>
        <a:p>
          <a:r>
            <a:rPr lang="en-CA" dirty="0" smtClean="0"/>
            <a:t>Selected</a:t>
          </a:r>
          <a:endParaRPr lang="en-US" dirty="0"/>
        </a:p>
      </dgm:t>
    </dgm:pt>
    <dgm:pt modelId="{7D93C53D-5D8B-49F0-9D42-1088FAC270D1}" type="parTrans" cxnId="{E5994007-0296-44BD-8A27-00B201A8E641}">
      <dgm:prSet/>
      <dgm:spPr/>
      <dgm:t>
        <a:bodyPr/>
        <a:lstStyle/>
        <a:p>
          <a:endParaRPr lang="en-US"/>
        </a:p>
      </dgm:t>
    </dgm:pt>
    <dgm:pt modelId="{A5508C4F-7C9A-4230-AF23-532F8B351FC9}" type="sibTrans" cxnId="{E5994007-0296-44BD-8A27-00B201A8E641}">
      <dgm:prSet/>
      <dgm:spPr/>
      <dgm:t>
        <a:bodyPr/>
        <a:lstStyle/>
        <a:p>
          <a:endParaRPr lang="en-US"/>
        </a:p>
      </dgm:t>
    </dgm:pt>
    <dgm:pt modelId="{35FE4223-C32F-4423-8A60-9F35437B6A91}">
      <dgm:prSet phldrT="[Text]"/>
      <dgm:spPr/>
      <dgm:t>
        <a:bodyPr/>
        <a:lstStyle/>
        <a:p>
          <a:r>
            <a:rPr lang="en-CA" dirty="0" smtClean="0"/>
            <a:t>Social</a:t>
          </a:r>
          <a:endParaRPr lang="en-US" dirty="0"/>
        </a:p>
      </dgm:t>
    </dgm:pt>
    <dgm:pt modelId="{6DD4F3C5-BF8F-43DA-AF7B-8E7C03A594E0}" type="parTrans" cxnId="{D2439356-B124-45C9-9C33-9B9D45AB7836}">
      <dgm:prSet/>
      <dgm:spPr/>
      <dgm:t>
        <a:bodyPr/>
        <a:lstStyle/>
        <a:p>
          <a:endParaRPr lang="en-US"/>
        </a:p>
      </dgm:t>
    </dgm:pt>
    <dgm:pt modelId="{9541837B-51E5-4199-B8CA-476051A3568A}" type="sibTrans" cxnId="{D2439356-B124-45C9-9C33-9B9D45AB7836}">
      <dgm:prSet/>
      <dgm:spPr/>
      <dgm:t>
        <a:bodyPr/>
        <a:lstStyle/>
        <a:p>
          <a:endParaRPr lang="en-US"/>
        </a:p>
      </dgm:t>
    </dgm:pt>
    <dgm:pt modelId="{C5B2235C-DBB1-4C7A-A84C-8AD17C7969BF}">
      <dgm:prSet phldrT="[Text]"/>
      <dgm:spPr/>
      <dgm:t>
        <a:bodyPr/>
        <a:lstStyle/>
        <a:p>
          <a:r>
            <a:rPr lang="en-CA" dirty="0" smtClean="0"/>
            <a:t>Focus on the abnormal</a:t>
          </a:r>
          <a:endParaRPr lang="en-US" dirty="0"/>
        </a:p>
      </dgm:t>
    </dgm:pt>
    <dgm:pt modelId="{528BA902-1674-429B-A1F8-5F9B15893DF3}" type="parTrans" cxnId="{7841897E-126E-4EFB-BEE9-97471AA6257C}">
      <dgm:prSet/>
      <dgm:spPr/>
      <dgm:t>
        <a:bodyPr/>
        <a:lstStyle/>
        <a:p>
          <a:endParaRPr lang="en-US"/>
        </a:p>
      </dgm:t>
    </dgm:pt>
    <dgm:pt modelId="{D79E0E6A-F1E4-47FE-A43C-02E514076930}" type="sibTrans" cxnId="{7841897E-126E-4EFB-BEE9-97471AA6257C}">
      <dgm:prSet/>
      <dgm:spPr/>
      <dgm:t>
        <a:bodyPr/>
        <a:lstStyle/>
        <a:p>
          <a:endParaRPr lang="en-US"/>
        </a:p>
      </dgm:t>
    </dgm:pt>
    <dgm:pt modelId="{24A41CD6-7573-462C-B881-DFB5FF287FEA}">
      <dgm:prSet phldrT="[Text]"/>
      <dgm:spPr/>
      <dgm:t>
        <a:bodyPr/>
        <a:lstStyle/>
        <a:p>
          <a:r>
            <a:rPr lang="en-CA" dirty="0" smtClean="0"/>
            <a:t>Coherent with prior beliefs</a:t>
          </a:r>
          <a:endParaRPr lang="en-US" dirty="0"/>
        </a:p>
      </dgm:t>
    </dgm:pt>
    <dgm:pt modelId="{2023502D-20E6-4DED-92AD-DC6158E1434C}" type="parTrans" cxnId="{C212788F-38F7-4E85-81A7-01A01FBA971C}">
      <dgm:prSet/>
      <dgm:spPr/>
      <dgm:t>
        <a:bodyPr/>
        <a:lstStyle/>
        <a:p>
          <a:endParaRPr lang="en-US"/>
        </a:p>
      </dgm:t>
    </dgm:pt>
    <dgm:pt modelId="{0B57F66D-F7F8-4160-997B-23DD9803FA26}" type="sibTrans" cxnId="{C212788F-38F7-4E85-81A7-01A01FBA971C}">
      <dgm:prSet/>
      <dgm:spPr/>
      <dgm:t>
        <a:bodyPr/>
        <a:lstStyle/>
        <a:p>
          <a:endParaRPr lang="en-US"/>
        </a:p>
      </dgm:t>
    </dgm:pt>
    <dgm:pt modelId="{E7FD9BDC-FD44-4875-AB4E-4D50719DF3FD}">
      <dgm:prSet phldrT="[Text]"/>
      <dgm:spPr/>
      <dgm:t>
        <a:bodyPr/>
        <a:lstStyle/>
        <a:p>
          <a:r>
            <a:rPr lang="en-CA" dirty="0" smtClean="0"/>
            <a:t>Truthful</a:t>
          </a:r>
          <a:endParaRPr lang="en-US" dirty="0"/>
        </a:p>
      </dgm:t>
    </dgm:pt>
    <dgm:pt modelId="{3D130B2C-8139-4B09-AA2F-18EFC881BBE8}" type="parTrans" cxnId="{9C3D9C71-DFFC-4394-84A5-3470BAACD34C}">
      <dgm:prSet/>
      <dgm:spPr/>
      <dgm:t>
        <a:bodyPr/>
        <a:lstStyle/>
        <a:p>
          <a:endParaRPr lang="en-US"/>
        </a:p>
      </dgm:t>
    </dgm:pt>
    <dgm:pt modelId="{37FA2384-B013-4868-8532-4EB5DE7365A5}" type="sibTrans" cxnId="{9C3D9C71-DFFC-4394-84A5-3470BAACD34C}">
      <dgm:prSet/>
      <dgm:spPr/>
      <dgm:t>
        <a:bodyPr/>
        <a:lstStyle/>
        <a:p>
          <a:endParaRPr lang="en-US"/>
        </a:p>
      </dgm:t>
    </dgm:pt>
    <dgm:pt modelId="{DA8CC63E-F9C7-4033-A4B7-F4941C6B1B95}">
      <dgm:prSet phldrT="[Text]"/>
      <dgm:spPr/>
      <dgm:t>
        <a:bodyPr/>
        <a:lstStyle/>
        <a:p>
          <a:r>
            <a:rPr lang="en-CA" dirty="0" smtClean="0"/>
            <a:t>Generalizable</a:t>
          </a:r>
          <a:endParaRPr lang="en-US" dirty="0"/>
        </a:p>
      </dgm:t>
    </dgm:pt>
    <dgm:pt modelId="{83838B39-F743-4636-8FA6-0B6051DD9A38}" type="parTrans" cxnId="{7CBF8686-3BAE-4D8E-8DDC-803EC06DE454}">
      <dgm:prSet/>
      <dgm:spPr/>
      <dgm:t>
        <a:bodyPr/>
        <a:lstStyle/>
        <a:p>
          <a:endParaRPr lang="en-US"/>
        </a:p>
      </dgm:t>
    </dgm:pt>
    <dgm:pt modelId="{C531DBD1-1596-4237-8DA1-D54C79A2D9FD}" type="sibTrans" cxnId="{7CBF8686-3BAE-4D8E-8DDC-803EC06DE454}">
      <dgm:prSet/>
      <dgm:spPr/>
      <dgm:t>
        <a:bodyPr/>
        <a:lstStyle/>
        <a:p>
          <a:endParaRPr lang="en-US"/>
        </a:p>
      </dgm:t>
    </dgm:pt>
    <dgm:pt modelId="{A04EF524-CA33-4A05-A53C-D729C0CFF7DB}" type="pres">
      <dgm:prSet presAssocID="{419F4EDF-92CB-4975-B6CC-C1951B1F03B9}" presName="diagram" presStyleCnt="0">
        <dgm:presLayoutVars>
          <dgm:dir/>
          <dgm:resizeHandles val="exact"/>
        </dgm:presLayoutVars>
      </dgm:prSet>
      <dgm:spPr/>
      <dgm:t>
        <a:bodyPr/>
        <a:lstStyle/>
        <a:p>
          <a:endParaRPr lang="en-US"/>
        </a:p>
      </dgm:t>
    </dgm:pt>
    <dgm:pt modelId="{D75B1D48-986E-47C3-9B9A-515D181639E3}" type="pres">
      <dgm:prSet presAssocID="{F55CB34D-AC14-4E16-B623-E4186339D00D}" presName="node" presStyleLbl="node1" presStyleIdx="0" presStyleCnt="7">
        <dgm:presLayoutVars>
          <dgm:bulletEnabled val="1"/>
        </dgm:presLayoutVars>
      </dgm:prSet>
      <dgm:spPr/>
      <dgm:t>
        <a:bodyPr/>
        <a:lstStyle/>
        <a:p>
          <a:endParaRPr lang="en-US"/>
        </a:p>
      </dgm:t>
    </dgm:pt>
    <dgm:pt modelId="{BD43E8D8-D545-48E1-AEAD-1F69F4C44A89}" type="pres">
      <dgm:prSet presAssocID="{93E1D713-A188-4A27-9065-C0DDE3A61EC0}" presName="sibTrans" presStyleCnt="0"/>
      <dgm:spPr/>
    </dgm:pt>
    <dgm:pt modelId="{5062F265-EA98-4AAA-AE2C-5FCF49E3FB2C}" type="pres">
      <dgm:prSet presAssocID="{F0ECC0CE-D833-409C-A81B-0B0CF27FD9EB}" presName="node" presStyleLbl="node1" presStyleIdx="1" presStyleCnt="7">
        <dgm:presLayoutVars>
          <dgm:bulletEnabled val="1"/>
        </dgm:presLayoutVars>
      </dgm:prSet>
      <dgm:spPr/>
      <dgm:t>
        <a:bodyPr/>
        <a:lstStyle/>
        <a:p>
          <a:endParaRPr lang="en-US"/>
        </a:p>
      </dgm:t>
    </dgm:pt>
    <dgm:pt modelId="{5D03D2DF-DB85-47D9-8411-E57F2873B3E3}" type="pres">
      <dgm:prSet presAssocID="{A5508C4F-7C9A-4230-AF23-532F8B351FC9}" presName="sibTrans" presStyleCnt="0"/>
      <dgm:spPr/>
    </dgm:pt>
    <dgm:pt modelId="{9DBADBA4-6686-44B2-9549-4BDF9266099B}" type="pres">
      <dgm:prSet presAssocID="{35FE4223-C32F-4423-8A60-9F35437B6A91}" presName="node" presStyleLbl="node1" presStyleIdx="2" presStyleCnt="7">
        <dgm:presLayoutVars>
          <dgm:bulletEnabled val="1"/>
        </dgm:presLayoutVars>
      </dgm:prSet>
      <dgm:spPr/>
      <dgm:t>
        <a:bodyPr/>
        <a:lstStyle/>
        <a:p>
          <a:endParaRPr lang="en-US"/>
        </a:p>
      </dgm:t>
    </dgm:pt>
    <dgm:pt modelId="{6C1459C7-FB0D-44CB-A58B-051985124E3A}" type="pres">
      <dgm:prSet presAssocID="{9541837B-51E5-4199-B8CA-476051A3568A}" presName="sibTrans" presStyleCnt="0"/>
      <dgm:spPr/>
    </dgm:pt>
    <dgm:pt modelId="{D105FDEE-FAD6-47D6-B56C-7A6979AC6C66}" type="pres">
      <dgm:prSet presAssocID="{C5B2235C-DBB1-4C7A-A84C-8AD17C7969BF}" presName="node" presStyleLbl="node1" presStyleIdx="3" presStyleCnt="7">
        <dgm:presLayoutVars>
          <dgm:bulletEnabled val="1"/>
        </dgm:presLayoutVars>
      </dgm:prSet>
      <dgm:spPr/>
      <dgm:t>
        <a:bodyPr/>
        <a:lstStyle/>
        <a:p>
          <a:endParaRPr lang="en-US"/>
        </a:p>
      </dgm:t>
    </dgm:pt>
    <dgm:pt modelId="{C6F3F97F-F4AF-475A-97CD-DF9459C75A04}" type="pres">
      <dgm:prSet presAssocID="{D79E0E6A-F1E4-47FE-A43C-02E514076930}" presName="sibTrans" presStyleCnt="0"/>
      <dgm:spPr/>
    </dgm:pt>
    <dgm:pt modelId="{84051DE9-44BF-4C74-B8EA-19B768AB6545}" type="pres">
      <dgm:prSet presAssocID="{E7FD9BDC-FD44-4875-AB4E-4D50719DF3FD}" presName="node" presStyleLbl="node1" presStyleIdx="4" presStyleCnt="7">
        <dgm:presLayoutVars>
          <dgm:bulletEnabled val="1"/>
        </dgm:presLayoutVars>
      </dgm:prSet>
      <dgm:spPr/>
      <dgm:t>
        <a:bodyPr/>
        <a:lstStyle/>
        <a:p>
          <a:endParaRPr lang="en-US"/>
        </a:p>
      </dgm:t>
    </dgm:pt>
    <dgm:pt modelId="{564A554B-548E-475E-8E5C-DF7F7A09E1BB}" type="pres">
      <dgm:prSet presAssocID="{37FA2384-B013-4868-8532-4EB5DE7365A5}" presName="sibTrans" presStyleCnt="0"/>
      <dgm:spPr/>
    </dgm:pt>
    <dgm:pt modelId="{27CE6E7A-2358-4623-BB14-13C8C42C67CC}" type="pres">
      <dgm:prSet presAssocID="{24A41CD6-7573-462C-B881-DFB5FF287FEA}" presName="node" presStyleLbl="node1" presStyleIdx="5" presStyleCnt="7">
        <dgm:presLayoutVars>
          <dgm:bulletEnabled val="1"/>
        </dgm:presLayoutVars>
      </dgm:prSet>
      <dgm:spPr/>
      <dgm:t>
        <a:bodyPr/>
        <a:lstStyle/>
        <a:p>
          <a:endParaRPr lang="en-US"/>
        </a:p>
      </dgm:t>
    </dgm:pt>
    <dgm:pt modelId="{759302B7-B353-4D14-9DC3-F182F59AEB6B}" type="pres">
      <dgm:prSet presAssocID="{0B57F66D-F7F8-4160-997B-23DD9803FA26}" presName="sibTrans" presStyleCnt="0"/>
      <dgm:spPr/>
    </dgm:pt>
    <dgm:pt modelId="{847CA2A3-6A13-4C4E-8F4C-B7F1D256D123}" type="pres">
      <dgm:prSet presAssocID="{DA8CC63E-F9C7-4033-A4B7-F4941C6B1B95}" presName="node" presStyleLbl="node1" presStyleIdx="6" presStyleCnt="7">
        <dgm:presLayoutVars>
          <dgm:bulletEnabled val="1"/>
        </dgm:presLayoutVars>
      </dgm:prSet>
      <dgm:spPr/>
      <dgm:t>
        <a:bodyPr/>
        <a:lstStyle/>
        <a:p>
          <a:endParaRPr lang="en-US"/>
        </a:p>
      </dgm:t>
    </dgm:pt>
  </dgm:ptLst>
  <dgm:cxnLst>
    <dgm:cxn modelId="{9112A224-2C74-4A54-85FF-568AAB1A6043}" type="presOf" srcId="{E7FD9BDC-FD44-4875-AB4E-4D50719DF3FD}" destId="{84051DE9-44BF-4C74-B8EA-19B768AB6545}" srcOrd="0" destOrd="0" presId="urn:microsoft.com/office/officeart/2005/8/layout/default"/>
    <dgm:cxn modelId="{9C3D9C71-DFFC-4394-84A5-3470BAACD34C}" srcId="{419F4EDF-92CB-4975-B6CC-C1951B1F03B9}" destId="{E7FD9BDC-FD44-4875-AB4E-4D50719DF3FD}" srcOrd="4" destOrd="0" parTransId="{3D130B2C-8139-4B09-AA2F-18EFC881BBE8}" sibTransId="{37FA2384-B013-4868-8532-4EB5DE7365A5}"/>
    <dgm:cxn modelId="{44FAE6DE-CC58-43E2-A6F8-F20726554EE4}" type="presOf" srcId="{F0ECC0CE-D833-409C-A81B-0B0CF27FD9EB}" destId="{5062F265-EA98-4AAA-AE2C-5FCF49E3FB2C}" srcOrd="0" destOrd="0" presId="urn:microsoft.com/office/officeart/2005/8/layout/default"/>
    <dgm:cxn modelId="{D00C223E-85B0-49E6-9E85-09D219F17912}" srcId="{419F4EDF-92CB-4975-B6CC-C1951B1F03B9}" destId="{F55CB34D-AC14-4E16-B623-E4186339D00D}" srcOrd="0" destOrd="0" parTransId="{FCBB5E06-4D8E-4806-9118-E07D650A38EB}" sibTransId="{93E1D713-A188-4A27-9065-C0DDE3A61EC0}"/>
    <dgm:cxn modelId="{7841897E-126E-4EFB-BEE9-97471AA6257C}" srcId="{419F4EDF-92CB-4975-B6CC-C1951B1F03B9}" destId="{C5B2235C-DBB1-4C7A-A84C-8AD17C7969BF}" srcOrd="3" destOrd="0" parTransId="{528BA902-1674-429B-A1F8-5F9B15893DF3}" sibTransId="{D79E0E6A-F1E4-47FE-A43C-02E514076930}"/>
    <dgm:cxn modelId="{D2439356-B124-45C9-9C33-9B9D45AB7836}" srcId="{419F4EDF-92CB-4975-B6CC-C1951B1F03B9}" destId="{35FE4223-C32F-4423-8A60-9F35437B6A91}" srcOrd="2" destOrd="0" parTransId="{6DD4F3C5-BF8F-43DA-AF7B-8E7C03A594E0}" sibTransId="{9541837B-51E5-4199-B8CA-476051A3568A}"/>
    <dgm:cxn modelId="{C212788F-38F7-4E85-81A7-01A01FBA971C}" srcId="{419F4EDF-92CB-4975-B6CC-C1951B1F03B9}" destId="{24A41CD6-7573-462C-B881-DFB5FF287FEA}" srcOrd="5" destOrd="0" parTransId="{2023502D-20E6-4DED-92AD-DC6158E1434C}" sibTransId="{0B57F66D-F7F8-4160-997B-23DD9803FA26}"/>
    <dgm:cxn modelId="{2AA12BB7-3EFB-4C3E-B01E-2FB56FD0CB38}" type="presOf" srcId="{419F4EDF-92CB-4975-B6CC-C1951B1F03B9}" destId="{A04EF524-CA33-4A05-A53C-D729C0CFF7DB}" srcOrd="0" destOrd="0" presId="urn:microsoft.com/office/officeart/2005/8/layout/default"/>
    <dgm:cxn modelId="{AE70C140-5819-41C3-BA2C-F5869E1BE1A8}" type="presOf" srcId="{35FE4223-C32F-4423-8A60-9F35437B6A91}" destId="{9DBADBA4-6686-44B2-9549-4BDF9266099B}" srcOrd="0" destOrd="0" presId="urn:microsoft.com/office/officeart/2005/8/layout/default"/>
    <dgm:cxn modelId="{7CBF8686-3BAE-4D8E-8DDC-803EC06DE454}" srcId="{419F4EDF-92CB-4975-B6CC-C1951B1F03B9}" destId="{DA8CC63E-F9C7-4033-A4B7-F4941C6B1B95}" srcOrd="6" destOrd="0" parTransId="{83838B39-F743-4636-8FA6-0B6051DD9A38}" sibTransId="{C531DBD1-1596-4237-8DA1-D54C79A2D9FD}"/>
    <dgm:cxn modelId="{BA73DDAA-DACD-4878-8E88-F38F01F4E96E}" type="presOf" srcId="{24A41CD6-7573-462C-B881-DFB5FF287FEA}" destId="{27CE6E7A-2358-4623-BB14-13C8C42C67CC}" srcOrd="0" destOrd="0" presId="urn:microsoft.com/office/officeart/2005/8/layout/default"/>
    <dgm:cxn modelId="{E5994007-0296-44BD-8A27-00B201A8E641}" srcId="{419F4EDF-92CB-4975-B6CC-C1951B1F03B9}" destId="{F0ECC0CE-D833-409C-A81B-0B0CF27FD9EB}" srcOrd="1" destOrd="0" parTransId="{7D93C53D-5D8B-49F0-9D42-1088FAC270D1}" sibTransId="{A5508C4F-7C9A-4230-AF23-532F8B351FC9}"/>
    <dgm:cxn modelId="{26B39635-15DC-4462-BB95-82E9945D2E85}" type="presOf" srcId="{F55CB34D-AC14-4E16-B623-E4186339D00D}" destId="{D75B1D48-986E-47C3-9B9A-515D181639E3}" srcOrd="0" destOrd="0" presId="urn:microsoft.com/office/officeart/2005/8/layout/default"/>
    <dgm:cxn modelId="{9EFE1B7B-2762-4CA8-9F5F-55463F06F5F7}" type="presOf" srcId="{C5B2235C-DBB1-4C7A-A84C-8AD17C7969BF}" destId="{D105FDEE-FAD6-47D6-B56C-7A6979AC6C66}" srcOrd="0" destOrd="0" presId="urn:microsoft.com/office/officeart/2005/8/layout/default"/>
    <dgm:cxn modelId="{D357E622-4D5E-405A-B6D5-22FD15A74703}" type="presOf" srcId="{DA8CC63E-F9C7-4033-A4B7-F4941C6B1B95}" destId="{847CA2A3-6A13-4C4E-8F4C-B7F1D256D123}" srcOrd="0" destOrd="0" presId="urn:microsoft.com/office/officeart/2005/8/layout/default"/>
    <dgm:cxn modelId="{3292EDB9-154F-4E19-A1C4-9E7D9F6849B1}" type="presParOf" srcId="{A04EF524-CA33-4A05-A53C-D729C0CFF7DB}" destId="{D75B1D48-986E-47C3-9B9A-515D181639E3}" srcOrd="0" destOrd="0" presId="urn:microsoft.com/office/officeart/2005/8/layout/default"/>
    <dgm:cxn modelId="{EBC1D0F4-4B1D-4829-B2EA-B0BBD73F4EB3}" type="presParOf" srcId="{A04EF524-CA33-4A05-A53C-D729C0CFF7DB}" destId="{BD43E8D8-D545-48E1-AEAD-1F69F4C44A89}" srcOrd="1" destOrd="0" presId="urn:microsoft.com/office/officeart/2005/8/layout/default"/>
    <dgm:cxn modelId="{4B4759A5-4458-4D1E-9D14-D0EAB88CC9CE}" type="presParOf" srcId="{A04EF524-CA33-4A05-A53C-D729C0CFF7DB}" destId="{5062F265-EA98-4AAA-AE2C-5FCF49E3FB2C}" srcOrd="2" destOrd="0" presId="urn:microsoft.com/office/officeart/2005/8/layout/default"/>
    <dgm:cxn modelId="{CEB84A83-445A-4B87-A284-ACAD06525618}" type="presParOf" srcId="{A04EF524-CA33-4A05-A53C-D729C0CFF7DB}" destId="{5D03D2DF-DB85-47D9-8411-E57F2873B3E3}" srcOrd="3" destOrd="0" presId="urn:microsoft.com/office/officeart/2005/8/layout/default"/>
    <dgm:cxn modelId="{3A26813F-330E-4A40-BA48-422EA3E72558}" type="presParOf" srcId="{A04EF524-CA33-4A05-A53C-D729C0CFF7DB}" destId="{9DBADBA4-6686-44B2-9549-4BDF9266099B}" srcOrd="4" destOrd="0" presId="urn:microsoft.com/office/officeart/2005/8/layout/default"/>
    <dgm:cxn modelId="{B023DB3D-08A2-4ABA-AA77-B468CD5D7A27}" type="presParOf" srcId="{A04EF524-CA33-4A05-A53C-D729C0CFF7DB}" destId="{6C1459C7-FB0D-44CB-A58B-051985124E3A}" srcOrd="5" destOrd="0" presId="urn:microsoft.com/office/officeart/2005/8/layout/default"/>
    <dgm:cxn modelId="{067A2138-D94F-4A82-92C6-B820E20D3E52}" type="presParOf" srcId="{A04EF524-CA33-4A05-A53C-D729C0CFF7DB}" destId="{D105FDEE-FAD6-47D6-B56C-7A6979AC6C66}" srcOrd="6" destOrd="0" presId="urn:microsoft.com/office/officeart/2005/8/layout/default"/>
    <dgm:cxn modelId="{33E53091-5A50-4651-9E60-5DB4C40566AB}" type="presParOf" srcId="{A04EF524-CA33-4A05-A53C-D729C0CFF7DB}" destId="{C6F3F97F-F4AF-475A-97CD-DF9459C75A04}" srcOrd="7" destOrd="0" presId="urn:microsoft.com/office/officeart/2005/8/layout/default"/>
    <dgm:cxn modelId="{5D1175FA-F276-49B1-BF25-C7B721BE1284}" type="presParOf" srcId="{A04EF524-CA33-4A05-A53C-D729C0CFF7DB}" destId="{84051DE9-44BF-4C74-B8EA-19B768AB6545}" srcOrd="8" destOrd="0" presId="urn:microsoft.com/office/officeart/2005/8/layout/default"/>
    <dgm:cxn modelId="{048F4B1A-E7AF-4F2D-B3F1-915299C72798}" type="presParOf" srcId="{A04EF524-CA33-4A05-A53C-D729C0CFF7DB}" destId="{564A554B-548E-475E-8E5C-DF7F7A09E1BB}" srcOrd="9" destOrd="0" presId="urn:microsoft.com/office/officeart/2005/8/layout/default"/>
    <dgm:cxn modelId="{15340E1E-BCEB-44E8-8666-C8E0A6A2FBBC}" type="presParOf" srcId="{A04EF524-CA33-4A05-A53C-D729C0CFF7DB}" destId="{27CE6E7A-2358-4623-BB14-13C8C42C67CC}" srcOrd="10" destOrd="0" presId="urn:microsoft.com/office/officeart/2005/8/layout/default"/>
    <dgm:cxn modelId="{5C501F60-6503-4E67-9559-82833A7FA0D2}" type="presParOf" srcId="{A04EF524-CA33-4A05-A53C-D729C0CFF7DB}" destId="{759302B7-B353-4D14-9DC3-F182F59AEB6B}" srcOrd="11" destOrd="0" presId="urn:microsoft.com/office/officeart/2005/8/layout/default"/>
    <dgm:cxn modelId="{3ADE01F8-9199-4BEB-BCEB-C5AC7CE39992}" type="presParOf" srcId="{A04EF524-CA33-4A05-A53C-D729C0CFF7DB}" destId="{847CA2A3-6A13-4C4E-8F4C-B7F1D256D12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B1D48-986E-47C3-9B9A-515D181639E3}">
      <dsp:nvSpPr>
        <dsp:cNvPr id="0" name=""/>
        <dsp:cNvSpPr/>
      </dsp:nvSpPr>
      <dsp:spPr>
        <a:xfrm>
          <a:off x="0" y="99011"/>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Contrastive</a:t>
          </a:r>
          <a:endParaRPr lang="en-US" sz="2100" kern="1200" dirty="0"/>
        </a:p>
      </dsp:txBody>
      <dsp:txXfrm>
        <a:off x="0" y="99011"/>
        <a:ext cx="1845204" cy="1107123"/>
      </dsp:txXfrm>
    </dsp:sp>
    <dsp:sp modelId="{5062F265-EA98-4AAA-AE2C-5FCF49E3FB2C}">
      <dsp:nvSpPr>
        <dsp:cNvPr id="0" name=""/>
        <dsp:cNvSpPr/>
      </dsp:nvSpPr>
      <dsp:spPr>
        <a:xfrm>
          <a:off x="2029725" y="99011"/>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Selected</a:t>
          </a:r>
          <a:endParaRPr lang="en-US" sz="2100" kern="1200" dirty="0"/>
        </a:p>
      </dsp:txBody>
      <dsp:txXfrm>
        <a:off x="2029725" y="99011"/>
        <a:ext cx="1845204" cy="1107123"/>
      </dsp:txXfrm>
    </dsp:sp>
    <dsp:sp modelId="{9DBADBA4-6686-44B2-9549-4BDF9266099B}">
      <dsp:nvSpPr>
        <dsp:cNvPr id="0" name=""/>
        <dsp:cNvSpPr/>
      </dsp:nvSpPr>
      <dsp:spPr>
        <a:xfrm>
          <a:off x="4059451" y="99011"/>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Social</a:t>
          </a:r>
          <a:endParaRPr lang="en-US" sz="2100" kern="1200" dirty="0"/>
        </a:p>
      </dsp:txBody>
      <dsp:txXfrm>
        <a:off x="4059451" y="99011"/>
        <a:ext cx="1845204" cy="1107123"/>
      </dsp:txXfrm>
    </dsp:sp>
    <dsp:sp modelId="{D105FDEE-FAD6-47D6-B56C-7A6979AC6C66}">
      <dsp:nvSpPr>
        <dsp:cNvPr id="0" name=""/>
        <dsp:cNvSpPr/>
      </dsp:nvSpPr>
      <dsp:spPr>
        <a:xfrm>
          <a:off x="0" y="1390654"/>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Focus on the abnormal</a:t>
          </a:r>
          <a:endParaRPr lang="en-US" sz="2100" kern="1200" dirty="0"/>
        </a:p>
      </dsp:txBody>
      <dsp:txXfrm>
        <a:off x="0" y="1390654"/>
        <a:ext cx="1845204" cy="1107123"/>
      </dsp:txXfrm>
    </dsp:sp>
    <dsp:sp modelId="{84051DE9-44BF-4C74-B8EA-19B768AB6545}">
      <dsp:nvSpPr>
        <dsp:cNvPr id="0" name=""/>
        <dsp:cNvSpPr/>
      </dsp:nvSpPr>
      <dsp:spPr>
        <a:xfrm>
          <a:off x="2029725" y="1390654"/>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Truthful</a:t>
          </a:r>
          <a:endParaRPr lang="en-US" sz="2100" kern="1200" dirty="0"/>
        </a:p>
      </dsp:txBody>
      <dsp:txXfrm>
        <a:off x="2029725" y="1390654"/>
        <a:ext cx="1845204" cy="1107123"/>
      </dsp:txXfrm>
    </dsp:sp>
    <dsp:sp modelId="{27CE6E7A-2358-4623-BB14-13C8C42C67CC}">
      <dsp:nvSpPr>
        <dsp:cNvPr id="0" name=""/>
        <dsp:cNvSpPr/>
      </dsp:nvSpPr>
      <dsp:spPr>
        <a:xfrm>
          <a:off x="4059451" y="1390654"/>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Coherent with prior beliefs</a:t>
          </a:r>
          <a:endParaRPr lang="en-US" sz="2100" kern="1200" dirty="0"/>
        </a:p>
      </dsp:txBody>
      <dsp:txXfrm>
        <a:off x="4059451" y="1390654"/>
        <a:ext cx="1845204" cy="1107123"/>
      </dsp:txXfrm>
    </dsp:sp>
    <dsp:sp modelId="{847CA2A3-6A13-4C4E-8F4C-B7F1D256D123}">
      <dsp:nvSpPr>
        <dsp:cNvPr id="0" name=""/>
        <dsp:cNvSpPr/>
      </dsp:nvSpPr>
      <dsp:spPr>
        <a:xfrm>
          <a:off x="2029725" y="2682297"/>
          <a:ext cx="1845204" cy="1107123"/>
        </a:xfrm>
        <a:prstGeom prst="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CA" sz="2100" kern="1200" dirty="0" smtClean="0"/>
            <a:t>Generalizable</a:t>
          </a:r>
          <a:endParaRPr lang="en-US" sz="2100" kern="1200" dirty="0"/>
        </a:p>
      </dsp:txBody>
      <dsp:txXfrm>
        <a:off x="2029725" y="2682297"/>
        <a:ext cx="1845204" cy="1107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20165A-F6ED-4CCA-8841-32F4B4D2229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3DFF6-4107-40A5-AB5E-31D54F0D5A5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0165A-F6ED-4CCA-8841-32F4B4D2229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20165A-F6ED-4CCA-8841-32F4B4D2229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0165A-F6ED-4CCA-8841-32F4B4D2229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0165A-F6ED-4CCA-8841-32F4B4D2229B}"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3DFF6-4107-40A5-AB5E-31D54F0D5A5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0165A-F6ED-4CCA-8841-32F4B4D2229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20165A-F6ED-4CCA-8841-32F4B4D2229B}"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3DFF6-4107-40A5-AB5E-31D54F0D5A5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20165A-F6ED-4CCA-8841-32F4B4D2229B}"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0165A-F6ED-4CCA-8841-32F4B4D2229B}"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0165A-F6ED-4CCA-8841-32F4B4D2229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3DFF6-4107-40A5-AB5E-31D54F0D5A5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0165A-F6ED-4CCA-8841-32F4B4D2229B}"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3DFF6-4107-40A5-AB5E-31D54F0D5A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E20165A-F6ED-4CCA-8841-32F4B4D2229B}" type="datetimeFigureOut">
              <a:rPr lang="en-US" smtClean="0"/>
              <a:t>10/24/2018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8F3DFF6-4107-40A5-AB5E-31D54F0D5A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2800" dirty="0" smtClean="0"/>
              <a:t>Interpret machine learning models</a:t>
            </a:r>
            <a:endParaRPr lang="en-US" sz="2800" dirty="0"/>
          </a:p>
        </p:txBody>
      </p:sp>
      <p:sp>
        <p:nvSpPr>
          <p:cNvPr id="3" name="Subtitle 2"/>
          <p:cNvSpPr>
            <a:spLocks noGrp="1"/>
          </p:cNvSpPr>
          <p:nvPr>
            <p:ph type="subTitle" idx="1"/>
          </p:nvPr>
        </p:nvSpPr>
        <p:spPr/>
        <p:txBody>
          <a:bodyPr/>
          <a:lstStyle/>
          <a:p>
            <a:r>
              <a:rPr lang="en-CA" dirty="0" err="1" smtClean="0"/>
              <a:t>PyData</a:t>
            </a:r>
            <a:r>
              <a:rPr lang="en-CA" dirty="0" smtClean="0"/>
              <a:t> Calgary Meetup </a:t>
            </a:r>
          </a:p>
          <a:p>
            <a:r>
              <a:rPr lang="en-CA" dirty="0" smtClean="0"/>
              <a:t>E</a:t>
            </a:r>
            <a:r>
              <a:rPr lang="en-US" dirty="0" err="1" smtClean="0"/>
              <a:t>mma</a:t>
            </a:r>
            <a:r>
              <a:rPr lang="en-US" dirty="0" smtClean="0"/>
              <a:t> Liu</a:t>
            </a:r>
            <a:endParaRPr lang="en-CA" dirty="0" smtClean="0"/>
          </a:p>
          <a:p>
            <a:r>
              <a:rPr lang="en-CA" dirty="0" smtClean="0"/>
              <a:t>Oct </a:t>
            </a:r>
            <a:r>
              <a:rPr lang="en-CA" dirty="0" smtClean="0"/>
              <a:t>24 2018</a:t>
            </a:r>
            <a:endParaRPr lang="en-US" dirty="0"/>
          </a:p>
        </p:txBody>
      </p:sp>
    </p:spTree>
    <p:extLst>
      <p:ext uri="{BB962C8B-B14F-4D97-AF65-F5344CB8AC3E}">
        <p14:creationId xmlns:p14="http://schemas.microsoft.com/office/powerpoint/2010/main" val="365986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90600"/>
          </a:xfrm>
        </p:spPr>
        <p:txBody>
          <a:bodyPr/>
          <a:lstStyle/>
          <a:p>
            <a:r>
              <a:rPr lang="en-US" dirty="0" smtClean="0">
                <a:solidFill>
                  <a:srgbClr val="00B050"/>
                </a:solidFill>
              </a:rPr>
              <a:t>Decision Rule (related)</a:t>
            </a:r>
            <a:endParaRPr lang="en-US" dirty="0">
              <a:solidFill>
                <a:srgbClr val="00B050"/>
              </a:solidFill>
            </a:endParaRPr>
          </a:p>
        </p:txBody>
      </p:sp>
      <p:sp>
        <p:nvSpPr>
          <p:cNvPr id="3" name="Content Placeholder 2"/>
          <p:cNvSpPr>
            <a:spLocks noGrp="1"/>
          </p:cNvSpPr>
          <p:nvPr>
            <p:ph sz="half" idx="1"/>
          </p:nvPr>
        </p:nvSpPr>
        <p:spPr>
          <a:xfrm>
            <a:off x="467544" y="1556792"/>
            <a:ext cx="4038600" cy="4718304"/>
          </a:xfrm>
        </p:spPr>
        <p:txBody>
          <a:bodyPr>
            <a:noAutofit/>
          </a:bodyPr>
          <a:lstStyle/>
          <a:p>
            <a:pPr>
              <a:spcBef>
                <a:spcPts val="0"/>
              </a:spcBef>
            </a:pPr>
            <a:r>
              <a:rPr lang="en-US" sz="1600" dirty="0" smtClean="0"/>
              <a:t>IF…THEN…</a:t>
            </a:r>
          </a:p>
          <a:p>
            <a:pPr>
              <a:spcBef>
                <a:spcPts val="0"/>
              </a:spcBef>
            </a:pPr>
            <a:r>
              <a:rPr lang="en-US" sz="1600" dirty="0" err="1" smtClean="0"/>
              <a:t>OneRule</a:t>
            </a:r>
            <a:r>
              <a:rPr lang="en-US" sz="1600" dirty="0" smtClean="0"/>
              <a:t>:	</a:t>
            </a:r>
          </a:p>
          <a:p>
            <a:pPr lvl="1">
              <a:spcBef>
                <a:spcPts val="0"/>
              </a:spcBef>
            </a:pPr>
            <a:r>
              <a:rPr lang="en-US" sz="1400" dirty="0" smtClean="0"/>
              <a:t>If female, survive</a:t>
            </a:r>
          </a:p>
          <a:p>
            <a:pPr lvl="1">
              <a:spcBef>
                <a:spcPts val="0"/>
              </a:spcBef>
            </a:pPr>
            <a:r>
              <a:rPr lang="en-US" sz="1400" dirty="0" smtClean="0"/>
              <a:t>If age &lt;9, survive</a:t>
            </a:r>
          </a:p>
          <a:p>
            <a:pPr lvl="1">
              <a:spcBef>
                <a:spcPts val="0"/>
              </a:spcBef>
            </a:pPr>
            <a:r>
              <a:rPr lang="en-US" sz="1400" dirty="0" smtClean="0"/>
              <a:t>…</a:t>
            </a:r>
          </a:p>
          <a:p>
            <a:pPr lvl="1">
              <a:spcBef>
                <a:spcPts val="0"/>
              </a:spcBef>
            </a:pPr>
            <a:r>
              <a:rPr lang="en-US" sz="1400" dirty="0" smtClean="0"/>
              <a:t>Choose rule that results in highest accuracy</a:t>
            </a:r>
          </a:p>
          <a:p>
            <a:pPr>
              <a:spcBef>
                <a:spcPts val="0"/>
              </a:spcBef>
            </a:pPr>
            <a:r>
              <a:rPr lang="en-US" sz="1600" dirty="0" smtClean="0"/>
              <a:t>Sequential covering:</a:t>
            </a:r>
          </a:p>
          <a:p>
            <a:pPr lvl="1">
              <a:spcBef>
                <a:spcPts val="0"/>
              </a:spcBef>
            </a:pPr>
            <a:r>
              <a:rPr lang="en-US" sz="1400" dirty="0" smtClean="0"/>
              <a:t>Learn one rule that covers some instances (i.e., using one branch from decision tree)</a:t>
            </a:r>
          </a:p>
          <a:p>
            <a:pPr lvl="1">
              <a:spcBef>
                <a:spcPts val="0"/>
              </a:spcBef>
            </a:pPr>
            <a:r>
              <a:rPr lang="en-US" sz="1400" dirty="0" smtClean="0"/>
              <a:t>Remove instances</a:t>
            </a:r>
          </a:p>
          <a:p>
            <a:pPr lvl="1">
              <a:spcBef>
                <a:spcPts val="0"/>
              </a:spcBef>
            </a:pPr>
            <a:r>
              <a:rPr lang="en-US" sz="1400" dirty="0" smtClean="0"/>
              <a:t>Learn next rule; repeat</a:t>
            </a:r>
          </a:p>
          <a:p>
            <a:pPr>
              <a:spcBef>
                <a:spcPts val="0"/>
              </a:spcBef>
            </a:pPr>
            <a:r>
              <a:rPr lang="en-US" sz="1600" dirty="0" smtClean="0"/>
              <a:t>Bayesian rule lists</a:t>
            </a:r>
          </a:p>
          <a:p>
            <a:pPr lvl="1">
              <a:spcBef>
                <a:spcPts val="0"/>
              </a:spcBef>
            </a:pPr>
            <a:r>
              <a:rPr lang="en-US" sz="1400" dirty="0" smtClean="0"/>
              <a:t>Find common rules</a:t>
            </a:r>
          </a:p>
          <a:p>
            <a:pPr lvl="1">
              <a:spcBef>
                <a:spcPts val="0"/>
              </a:spcBef>
            </a:pPr>
            <a:r>
              <a:rPr lang="en-US" sz="1400" dirty="0" smtClean="0"/>
              <a:t>Reduce down to short and effective rules using Bayesian theorem</a:t>
            </a:r>
          </a:p>
          <a:p>
            <a:pPr>
              <a:spcBef>
                <a:spcPts val="0"/>
              </a:spcBef>
            </a:pPr>
            <a:r>
              <a:rPr lang="en-US" sz="1600" dirty="0" err="1" smtClean="0"/>
              <a:t>RuleFit</a:t>
            </a:r>
            <a:endParaRPr lang="en-US" sz="1600" dirty="0" smtClean="0"/>
          </a:p>
          <a:p>
            <a:pPr lvl="1">
              <a:spcBef>
                <a:spcPts val="0"/>
              </a:spcBef>
            </a:pPr>
            <a:r>
              <a:rPr lang="en-US" sz="1400" dirty="0" smtClean="0"/>
              <a:t>Fit sparse linear model</a:t>
            </a:r>
          </a:p>
          <a:p>
            <a:pPr lvl="1">
              <a:spcBef>
                <a:spcPts val="0"/>
              </a:spcBef>
            </a:pPr>
            <a:r>
              <a:rPr lang="en-US" sz="1400" dirty="0" smtClean="0"/>
              <a:t>Include binary rules to capture interaction</a:t>
            </a:r>
          </a:p>
          <a:p>
            <a:pPr>
              <a:spcBef>
                <a:spcPts val="0"/>
              </a:spcBef>
            </a:pPr>
            <a:endParaRPr lang="en-US" sz="1600" dirty="0"/>
          </a:p>
        </p:txBody>
      </p:sp>
      <p:sp>
        <p:nvSpPr>
          <p:cNvPr id="6" name="TextBox 5"/>
          <p:cNvSpPr txBox="1"/>
          <p:nvPr/>
        </p:nvSpPr>
        <p:spPr>
          <a:xfrm>
            <a:off x="5181297" y="5805264"/>
            <a:ext cx="331236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err="1" smtClean="0"/>
              <a:t>OneR</a:t>
            </a:r>
            <a:r>
              <a:rPr lang="en-US" sz="1400" dirty="0" smtClean="0"/>
              <a:t>, </a:t>
            </a:r>
            <a:r>
              <a:rPr lang="en-US" sz="1400" dirty="0" err="1" smtClean="0"/>
              <a:t>RWeka</a:t>
            </a:r>
            <a:endParaRPr lang="en-US" sz="1400" dirty="0" smtClean="0"/>
          </a:p>
          <a:p>
            <a:r>
              <a:rPr lang="en-US" sz="1400" u="sng" dirty="0" smtClean="0"/>
              <a:t>Python</a:t>
            </a:r>
          </a:p>
          <a:p>
            <a:r>
              <a:rPr lang="en-US" sz="1400" dirty="0" err="1" smtClean="0"/>
              <a:t>RuleFit</a:t>
            </a:r>
            <a:r>
              <a:rPr lang="en-US" sz="1400" dirty="0" smtClean="0"/>
              <a:t>, </a:t>
            </a:r>
            <a:r>
              <a:rPr lang="en-US" sz="1400" dirty="0" err="1" smtClean="0"/>
              <a:t>weka</a:t>
            </a:r>
            <a:r>
              <a:rPr lang="en-US" sz="1400" dirty="0" smtClean="0"/>
              <a:t>, </a:t>
            </a:r>
            <a:r>
              <a:rPr lang="en-US" sz="1400" dirty="0" err="1" smtClean="0"/>
              <a:t>sklearn-expertsys</a:t>
            </a:r>
            <a:endParaRPr lang="en-US" sz="1400" dirty="0"/>
          </a:p>
        </p:txBody>
      </p:sp>
      <p:sp>
        <p:nvSpPr>
          <p:cNvPr id="7" name="TextBox 6"/>
          <p:cNvSpPr txBox="1"/>
          <p:nvPr/>
        </p:nvSpPr>
        <p:spPr>
          <a:xfrm>
            <a:off x="4785253" y="4237931"/>
            <a:ext cx="4104456" cy="1384995"/>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Easy to interpret </a:t>
            </a:r>
          </a:p>
          <a:p>
            <a:pPr marL="285750" indent="-285750">
              <a:buFont typeface="Arial" panose="020B0604020202020204" pitchFamily="34" charset="0"/>
              <a:buChar char="•"/>
            </a:pPr>
            <a:r>
              <a:rPr lang="en-US" sz="1400" dirty="0" smtClean="0"/>
              <a:t>More compact than decision tree</a:t>
            </a:r>
          </a:p>
          <a:p>
            <a:pPr marL="285750" indent="-285750">
              <a:buFont typeface="Arial" panose="020B0604020202020204" pitchFamily="34" charset="0"/>
              <a:buChar char="•"/>
            </a:pPr>
            <a:r>
              <a:rPr lang="en-US" sz="1400" dirty="0" smtClean="0"/>
              <a:t>Fast to predict</a:t>
            </a:r>
          </a:p>
          <a:p>
            <a:pPr marL="285750" indent="-285750">
              <a:buFont typeface="Arial" panose="020B0604020202020204" pitchFamily="34" charset="0"/>
              <a:buChar char="•"/>
            </a:pPr>
            <a:r>
              <a:rPr lang="en-US" sz="1400" dirty="0" smtClean="0"/>
              <a:t>Only for classification problem (except for </a:t>
            </a:r>
            <a:r>
              <a:rPr lang="en-US" sz="1400" dirty="0" err="1" smtClean="0"/>
              <a:t>RuleFit</a:t>
            </a:r>
            <a:r>
              <a:rPr lang="zh-CN" altLang="en-US" sz="1400" dirty="0" smtClean="0"/>
              <a:t>）</a:t>
            </a:r>
            <a:endParaRPr lang="en-US" sz="1400" dirty="0" smtClean="0"/>
          </a:p>
          <a:p>
            <a:pPr marL="285750" indent="-285750">
              <a:buFont typeface="Arial" panose="020B0604020202020204" pitchFamily="34" charset="0"/>
              <a:buChar char="•"/>
            </a:pPr>
            <a:r>
              <a:rPr lang="en-US" sz="1400" dirty="0" smtClean="0"/>
              <a:t>Features need to be categorical</a:t>
            </a:r>
          </a:p>
        </p:txBody>
      </p:sp>
      <p:pic>
        <p:nvPicPr>
          <p:cNvPr id="7170" name="Picture 2" descr="Image result for sequential cov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5253" y="1306545"/>
            <a:ext cx="3931163" cy="280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508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Effect Plots – Impact of 1 or 2 Features</a:t>
            </a:r>
            <a:endParaRPr lang="en-US" dirty="0">
              <a:solidFill>
                <a:srgbClr val="0070C0"/>
              </a:solidFill>
            </a:endParaRPr>
          </a:p>
        </p:txBody>
      </p:sp>
      <p:sp>
        <p:nvSpPr>
          <p:cNvPr id="3" name="Content Placeholder 2"/>
          <p:cNvSpPr>
            <a:spLocks noGrp="1"/>
          </p:cNvSpPr>
          <p:nvPr>
            <p:ph sz="half" idx="1"/>
          </p:nvPr>
        </p:nvSpPr>
        <p:spPr/>
        <p:txBody>
          <a:bodyPr>
            <a:noAutofit/>
          </a:bodyPr>
          <a:lstStyle/>
          <a:p>
            <a:r>
              <a:rPr lang="en-US" sz="1800" u="sng" dirty="0" smtClean="0"/>
              <a:t>Partial Dependence Plot (PDP)</a:t>
            </a:r>
          </a:p>
          <a:p>
            <a:pPr lvl="1"/>
            <a:r>
              <a:rPr lang="en-US" sz="1600" dirty="0" smtClean="0"/>
              <a:t>Average prediction for a feature’s marginal distribution</a:t>
            </a:r>
          </a:p>
          <a:p>
            <a:r>
              <a:rPr lang="en-US" sz="1800" u="sng" dirty="0" smtClean="0"/>
              <a:t>Individual Conditional Expectation (ICE)</a:t>
            </a:r>
          </a:p>
          <a:p>
            <a:pPr lvl="1"/>
            <a:r>
              <a:rPr lang="en-US" sz="1600" dirty="0" smtClean="0"/>
              <a:t>Same as PDP, but </a:t>
            </a:r>
            <a:r>
              <a:rPr lang="en-US" sz="1600" dirty="0"/>
              <a:t>o</a:t>
            </a:r>
            <a:r>
              <a:rPr lang="en-US" sz="1600" dirty="0" smtClean="0"/>
              <a:t>ne line per instance</a:t>
            </a:r>
          </a:p>
          <a:p>
            <a:r>
              <a:rPr lang="en-US" sz="1800" u="sng" dirty="0" smtClean="0"/>
              <a:t>M-plots</a:t>
            </a:r>
          </a:p>
          <a:p>
            <a:pPr lvl="1"/>
            <a:r>
              <a:rPr lang="en-US" sz="1600" dirty="0" smtClean="0"/>
              <a:t>Average prediction for a feature’s conditional distribution</a:t>
            </a:r>
          </a:p>
          <a:p>
            <a:r>
              <a:rPr lang="en-US" sz="1800" u="sng" dirty="0" smtClean="0"/>
              <a:t>Accumulated Local Effects (ALE)</a:t>
            </a:r>
          </a:p>
          <a:p>
            <a:pPr lvl="1"/>
            <a:r>
              <a:rPr lang="en-US" sz="1600" dirty="0" smtClean="0"/>
              <a:t>Difference in prediction between a small range for a features’ conditional distribution</a:t>
            </a:r>
          </a:p>
          <a:p>
            <a:endParaRPr lang="en-US" sz="1800" dirty="0"/>
          </a:p>
        </p:txBody>
      </p:sp>
      <p:sp>
        <p:nvSpPr>
          <p:cNvPr id="6" name="TextBox 5"/>
          <p:cNvSpPr txBox="1"/>
          <p:nvPr/>
        </p:nvSpPr>
        <p:spPr>
          <a:xfrm>
            <a:off x="395536" y="5733256"/>
            <a:ext cx="3053137"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altLang="zh-CN" sz="1400" dirty="0" err="1" smtClean="0"/>
              <a:t>iml</a:t>
            </a:r>
            <a:r>
              <a:rPr lang="en-US" altLang="zh-CN" sz="1400" dirty="0" smtClean="0"/>
              <a:t>, </a:t>
            </a:r>
            <a:r>
              <a:rPr lang="en-US" altLang="zh-CN" sz="1400" dirty="0" err="1" smtClean="0"/>
              <a:t>pdp</a:t>
            </a:r>
            <a:r>
              <a:rPr lang="en-US" altLang="zh-CN" sz="1400" dirty="0" smtClean="0"/>
              <a:t>, </a:t>
            </a:r>
            <a:r>
              <a:rPr lang="en-US" altLang="zh-CN" sz="1400" dirty="0" err="1" smtClean="0"/>
              <a:t>ICEbox</a:t>
            </a:r>
            <a:r>
              <a:rPr lang="en-US" altLang="zh-CN" sz="1400" dirty="0" smtClean="0"/>
              <a:t>, </a:t>
            </a:r>
            <a:r>
              <a:rPr lang="en-US" altLang="zh-CN" sz="1400" dirty="0" err="1" smtClean="0"/>
              <a:t>ALEplot</a:t>
            </a:r>
            <a:endParaRPr lang="en-US" sz="1400" dirty="0" smtClean="0"/>
          </a:p>
          <a:p>
            <a:r>
              <a:rPr lang="en-US" sz="1400" u="sng" dirty="0" smtClean="0"/>
              <a:t>Python</a:t>
            </a:r>
          </a:p>
          <a:p>
            <a:r>
              <a:rPr lang="en-US" sz="1400" dirty="0" err="1" smtClean="0"/>
              <a:t>PDPbox</a:t>
            </a:r>
            <a:r>
              <a:rPr lang="en-US" sz="1400" dirty="0" smtClean="0"/>
              <a:t>, </a:t>
            </a:r>
            <a:r>
              <a:rPr lang="en-US" sz="1400" dirty="0" err="1" smtClean="0"/>
              <a:t>PyCEbox</a:t>
            </a:r>
            <a:r>
              <a:rPr lang="en-US" sz="1400" dirty="0" smtClean="0"/>
              <a:t>, </a:t>
            </a:r>
            <a:r>
              <a:rPr lang="en-US" sz="1400" dirty="0" err="1" smtClean="0"/>
              <a:t>scikit</a:t>
            </a:r>
            <a:r>
              <a:rPr lang="en-US" sz="1400" dirty="0" smtClean="0"/>
              <a:t>-learn</a:t>
            </a:r>
            <a:endParaRPr lang="en-US" sz="1400" dirty="0"/>
          </a:p>
        </p:txBody>
      </p:sp>
      <p:sp>
        <p:nvSpPr>
          <p:cNvPr id="7" name="TextBox 6"/>
          <p:cNvSpPr txBox="1"/>
          <p:nvPr/>
        </p:nvSpPr>
        <p:spPr>
          <a:xfrm>
            <a:off x="4606686" y="3701350"/>
            <a:ext cx="4104456" cy="2893100"/>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b="1" dirty="0"/>
              <a:t>Partial Dependence Plots</a:t>
            </a:r>
            <a:r>
              <a:rPr lang="en-US" sz="1400" dirty="0"/>
              <a:t>: “Let me show you what the model predicts on average when each data instance has the value v for feature </a:t>
            </a:r>
            <a:r>
              <a:rPr lang="en-US" sz="1400" dirty="0" err="1"/>
              <a:t>xj</a:t>
            </a:r>
            <a:r>
              <a:rPr lang="en-US" sz="1400" dirty="0"/>
              <a:t>. I ignore whether the value v makes sense for all data instances</a:t>
            </a:r>
            <a:r>
              <a:rPr lang="en-US" sz="1400" dirty="0" smtClean="0"/>
              <a:t>.”</a:t>
            </a:r>
            <a:endParaRPr lang="en-US" sz="1400" dirty="0"/>
          </a:p>
          <a:p>
            <a:pPr marL="285750" indent="-285750">
              <a:buFont typeface="Arial" panose="020B0604020202020204" pitchFamily="34" charset="0"/>
              <a:buChar char="•"/>
            </a:pPr>
            <a:r>
              <a:rPr lang="en-US" sz="1400" b="1" dirty="0" smtClean="0"/>
              <a:t>M-Plots</a:t>
            </a:r>
            <a:r>
              <a:rPr lang="en-US" sz="1400" dirty="0"/>
              <a:t>: “Let me show you what the model predicts on average for data instances that have values close to v for feature </a:t>
            </a:r>
            <a:r>
              <a:rPr lang="en-US" sz="1400" dirty="0" err="1"/>
              <a:t>xj</a:t>
            </a:r>
            <a:r>
              <a:rPr lang="en-US" sz="1400" dirty="0"/>
              <a:t>. The effect could be due to feature </a:t>
            </a:r>
            <a:r>
              <a:rPr lang="en-US" sz="1400" dirty="0" err="1"/>
              <a:t>xj</a:t>
            </a:r>
            <a:r>
              <a:rPr lang="en-US" sz="1400" dirty="0"/>
              <a:t>, but also due to correlated features.” </a:t>
            </a:r>
            <a:endParaRPr lang="en-US" sz="1400" dirty="0" smtClean="0"/>
          </a:p>
          <a:p>
            <a:pPr marL="285750" indent="-285750">
              <a:buFont typeface="Arial" panose="020B0604020202020204" pitchFamily="34" charset="0"/>
              <a:buChar char="•"/>
            </a:pPr>
            <a:r>
              <a:rPr lang="en-US" sz="1400" b="1" dirty="0" smtClean="0"/>
              <a:t>ALE </a:t>
            </a:r>
            <a:r>
              <a:rPr lang="en-US" sz="1400" b="1" dirty="0"/>
              <a:t>plots</a:t>
            </a:r>
            <a:r>
              <a:rPr lang="en-US" sz="1400" dirty="0"/>
              <a:t>: “Let me show you how the model predictions change in a small ‘window’ of </a:t>
            </a:r>
            <a:r>
              <a:rPr lang="en-US" sz="1400" dirty="0" err="1"/>
              <a:t>xj</a:t>
            </a:r>
            <a:r>
              <a:rPr lang="en-US" sz="1400" dirty="0"/>
              <a:t> around v for data instances in that window.”</a:t>
            </a:r>
            <a:endParaRPr lang="en-US" sz="1400" dirty="0" smtClean="0"/>
          </a:p>
        </p:txBody>
      </p:sp>
      <p:pic>
        <p:nvPicPr>
          <p:cNvPr id="6146" name="Picture 2" descr="Partial dependence plots of cancer probability and the risk factors age and number of years with hormonal contraceptives. For the age feature, the partial dependence plot shows that on average the cancer probability is until 40 and increases after that. The sparseness of data points after age of 50 indicates that the model did not have many data points to learn from above that age. The number of years on hormonal contraceptives is associated with a higher cancer risk after 10 years. But again, there are not many data points in that region, which implies that we might not be able to rely on the machine learning model predictions for &gt;10 years on contraceptiv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2606" y="1628800"/>
            <a:ext cx="4271452" cy="182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44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Permutation Feature Importance</a:t>
            </a:r>
            <a:endParaRPr lang="en-US" dirty="0">
              <a:solidFill>
                <a:srgbClr val="0070C0"/>
              </a:solidFill>
            </a:endParaRPr>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dirty="0" smtClean="0"/>
              <a:t>Feature importance in terms of accuracy</a:t>
            </a:r>
          </a:p>
          <a:p>
            <a:pPr marL="788670" lvl="1" indent="-514350">
              <a:buFont typeface="+mj-lt"/>
              <a:buAutoNum type="arabicPeriod"/>
            </a:pPr>
            <a:r>
              <a:rPr lang="en-US" dirty="0" smtClean="0"/>
              <a:t>Shuffle each feature </a:t>
            </a:r>
          </a:p>
          <a:p>
            <a:pPr marL="788670" lvl="1" indent="-514350">
              <a:buFont typeface="+mj-lt"/>
              <a:buAutoNum type="arabicPeriod"/>
            </a:pPr>
            <a:r>
              <a:rPr lang="en-US" dirty="0" smtClean="0"/>
              <a:t>Predict:</a:t>
            </a:r>
          </a:p>
          <a:p>
            <a:pPr lvl="2"/>
            <a:r>
              <a:rPr lang="en-US" dirty="0" smtClean="0"/>
              <a:t>Test data with permutated feature j </a:t>
            </a:r>
          </a:p>
          <a:p>
            <a:pPr lvl="2"/>
            <a:r>
              <a:rPr lang="en-US" dirty="0" smtClean="0"/>
              <a:t>Record accuracy</a:t>
            </a:r>
          </a:p>
          <a:p>
            <a:pPr marL="788670" lvl="1" indent="-514350">
              <a:buFont typeface="+mj-lt"/>
              <a:buAutoNum type="arabicPeriod"/>
            </a:pPr>
            <a:r>
              <a:rPr lang="en-US" dirty="0" smtClean="0"/>
              <a:t>Repeat step 2 for all features</a:t>
            </a:r>
          </a:p>
          <a:p>
            <a:pPr marL="788670" lvl="1" indent="-514350">
              <a:buFont typeface="+mj-lt"/>
              <a:buAutoNum type="arabicPeriod"/>
            </a:pPr>
            <a:r>
              <a:rPr lang="en-US" dirty="0" smtClean="0"/>
              <a:t>Order by drop in accuracy </a:t>
            </a:r>
            <a:endParaRPr lang="en-US" dirty="0"/>
          </a:p>
        </p:txBody>
      </p:sp>
      <p:sp>
        <p:nvSpPr>
          <p:cNvPr id="6" name="TextBox 5"/>
          <p:cNvSpPr txBox="1"/>
          <p:nvPr/>
        </p:nvSpPr>
        <p:spPr>
          <a:xfrm>
            <a:off x="4824028" y="2276872"/>
            <a:ext cx="4104456" cy="2031325"/>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Intuitive: the </a:t>
            </a:r>
            <a:r>
              <a:rPr lang="en-US" sz="1400" dirty="0"/>
              <a:t>increase of model error when the feature’s information is </a:t>
            </a:r>
            <a:r>
              <a:rPr lang="en-US" sz="1400" dirty="0" smtClean="0"/>
              <a:t>destroyed</a:t>
            </a:r>
          </a:p>
          <a:p>
            <a:pPr marL="285750" indent="-285750">
              <a:buFont typeface="Arial" panose="020B0604020202020204" pitchFamily="34" charset="0"/>
              <a:buChar char="•"/>
            </a:pPr>
            <a:r>
              <a:rPr lang="en-US" sz="1400" dirty="0" smtClean="0"/>
              <a:t>Does not require re-train</a:t>
            </a:r>
          </a:p>
          <a:p>
            <a:pPr marL="285750" indent="-285750">
              <a:buFont typeface="Arial" panose="020B0604020202020204" pitchFamily="34" charset="0"/>
              <a:buChar char="•"/>
            </a:pPr>
            <a:r>
              <a:rPr lang="en-US" sz="1400" dirty="0" smtClean="0"/>
              <a:t>Account for all interaction effects</a:t>
            </a:r>
          </a:p>
          <a:p>
            <a:pPr marL="285750" indent="-285750">
              <a:buFont typeface="Arial" panose="020B0604020202020204" pitchFamily="34" charset="0"/>
              <a:buChar char="•"/>
            </a:pPr>
            <a:r>
              <a:rPr lang="en-US" sz="1400" dirty="0" smtClean="0"/>
              <a:t>May introduce ‘unrealistic’ data points by </a:t>
            </a:r>
            <a:r>
              <a:rPr lang="en-US" sz="1400" dirty="0" err="1" smtClean="0"/>
              <a:t>shuffleing</a:t>
            </a:r>
            <a:r>
              <a:rPr lang="en-US" sz="1400" dirty="0" smtClean="0"/>
              <a:t> if features are correlated</a:t>
            </a:r>
          </a:p>
          <a:p>
            <a:pPr marL="285750" indent="-285750">
              <a:buFont typeface="Arial" panose="020B0604020202020204" pitchFamily="34" charset="0"/>
              <a:buChar char="•"/>
            </a:pPr>
            <a:r>
              <a:rPr lang="en-US" sz="1400" dirty="0" smtClean="0"/>
              <a:t>Accuracy/error may not be relevant for certain interpretation scenarios</a:t>
            </a:r>
          </a:p>
          <a:p>
            <a:pPr marL="285750" indent="-285750">
              <a:buFont typeface="Arial" panose="020B0604020202020204" pitchFamily="34" charset="0"/>
              <a:buChar char="•"/>
            </a:pPr>
            <a:endParaRPr lang="en-US" sz="1400" dirty="0" smtClean="0"/>
          </a:p>
        </p:txBody>
      </p:sp>
      <p:sp>
        <p:nvSpPr>
          <p:cNvPr id="7" name="TextBox 6"/>
          <p:cNvSpPr txBox="1"/>
          <p:nvPr/>
        </p:nvSpPr>
        <p:spPr>
          <a:xfrm>
            <a:off x="5652120" y="4797152"/>
            <a:ext cx="223224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err="1" smtClean="0"/>
              <a:t>iml</a:t>
            </a:r>
            <a:r>
              <a:rPr lang="en-US" sz="1400" dirty="0" smtClean="0"/>
              <a:t>, </a:t>
            </a:r>
            <a:r>
              <a:rPr lang="en-US" sz="1400" dirty="0" err="1" smtClean="0"/>
              <a:t>mlr</a:t>
            </a:r>
            <a:endParaRPr lang="en-US" sz="1400" dirty="0" smtClean="0"/>
          </a:p>
          <a:p>
            <a:r>
              <a:rPr lang="en-US" sz="1400" u="sng" dirty="0" smtClean="0"/>
              <a:t>Python</a:t>
            </a:r>
          </a:p>
          <a:p>
            <a:r>
              <a:rPr lang="en-US" sz="1400" dirty="0" smtClean="0"/>
              <a:t>eli5</a:t>
            </a:r>
            <a:endParaRPr lang="en-US" sz="1400" dirty="0"/>
          </a:p>
        </p:txBody>
      </p:sp>
    </p:spTree>
    <p:extLst>
      <p:ext uri="{BB962C8B-B14F-4D97-AF65-F5344CB8AC3E}">
        <p14:creationId xmlns:p14="http://schemas.microsoft.com/office/powerpoint/2010/main" val="749036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Surrogate Model</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Predict using trained model</a:t>
            </a:r>
          </a:p>
          <a:p>
            <a:r>
              <a:rPr lang="en-US" dirty="0" smtClean="0"/>
              <a:t>Train an interpretable model using prediction and features</a:t>
            </a:r>
          </a:p>
          <a:p>
            <a:pPr lvl="1"/>
            <a:r>
              <a:rPr lang="en-US" dirty="0" smtClean="0"/>
              <a:t>Regression</a:t>
            </a:r>
          </a:p>
          <a:p>
            <a:pPr lvl="1"/>
            <a:r>
              <a:rPr lang="en-US" dirty="0" smtClean="0"/>
              <a:t>Decision tree</a:t>
            </a:r>
          </a:p>
          <a:p>
            <a:r>
              <a:rPr lang="en-US" dirty="0" smtClean="0"/>
              <a:t>Measure accuracy</a:t>
            </a:r>
          </a:p>
          <a:p>
            <a:pPr lvl="1"/>
            <a:r>
              <a:rPr lang="en-US" dirty="0" smtClean="0"/>
              <a:t>R-square</a:t>
            </a:r>
          </a:p>
          <a:p>
            <a:r>
              <a:rPr lang="en-US" dirty="0" smtClean="0"/>
              <a:t>Interpret surrogate model</a:t>
            </a:r>
            <a:endParaRPr lang="en-US" dirty="0"/>
          </a:p>
        </p:txBody>
      </p:sp>
      <p:sp>
        <p:nvSpPr>
          <p:cNvPr id="6" name="TextBox 5"/>
          <p:cNvSpPr txBox="1"/>
          <p:nvPr/>
        </p:nvSpPr>
        <p:spPr>
          <a:xfrm>
            <a:off x="4716016" y="2636912"/>
            <a:ext cx="4104456" cy="1600438"/>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Intuitive and flexible (multiple surrogate model options)</a:t>
            </a:r>
          </a:p>
          <a:p>
            <a:pPr marL="285750" indent="-285750">
              <a:buFont typeface="Arial" panose="020B0604020202020204" pitchFamily="34" charset="0"/>
              <a:buChar char="•"/>
            </a:pPr>
            <a:r>
              <a:rPr lang="en-US" sz="1400" dirty="0" smtClean="0"/>
              <a:t>Explain the black box model to certain extent, but not the real data</a:t>
            </a:r>
          </a:p>
          <a:p>
            <a:pPr marL="285750" indent="-285750">
              <a:buFont typeface="Arial" panose="020B0604020202020204" pitchFamily="34" charset="0"/>
              <a:buChar char="•"/>
            </a:pPr>
            <a:r>
              <a:rPr lang="en-US" sz="1400" dirty="0" smtClean="0"/>
              <a:t>Locally, the surrogate model may or may not reflect the black box model</a:t>
            </a:r>
          </a:p>
          <a:p>
            <a:pPr marL="285750"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3750709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Surrogate Model (LIME</a:t>
            </a:r>
            <a:r>
              <a:rPr lang="zh-CN" altLang="en-US" dirty="0" smtClean="0"/>
              <a:t>）</a:t>
            </a:r>
            <a:endParaRPr lang="en-US" dirty="0"/>
          </a:p>
        </p:txBody>
      </p:sp>
      <p:sp>
        <p:nvSpPr>
          <p:cNvPr id="3" name="Content Placeholder 2"/>
          <p:cNvSpPr>
            <a:spLocks noGrp="1"/>
          </p:cNvSpPr>
          <p:nvPr>
            <p:ph sz="half" idx="1"/>
          </p:nvPr>
        </p:nvSpPr>
        <p:spPr/>
        <p:txBody>
          <a:bodyPr>
            <a:normAutofit/>
          </a:bodyPr>
          <a:lstStyle/>
          <a:p>
            <a:r>
              <a:rPr lang="en-US" sz="1800" dirty="0" smtClean="0"/>
              <a:t>Explain single prediction</a:t>
            </a:r>
          </a:p>
          <a:p>
            <a:r>
              <a:rPr lang="en-US" sz="1800" dirty="0"/>
              <a:t>Choose </a:t>
            </a:r>
            <a:r>
              <a:rPr lang="en-US" sz="1800" dirty="0" smtClean="0"/>
              <a:t>single </a:t>
            </a:r>
            <a:r>
              <a:rPr lang="en-US" sz="1800" dirty="0"/>
              <a:t>instance of interest </a:t>
            </a:r>
            <a:endParaRPr lang="en-US" sz="1800" dirty="0" smtClean="0"/>
          </a:p>
          <a:p>
            <a:r>
              <a:rPr lang="en-US" sz="1800" dirty="0" smtClean="0"/>
              <a:t>Perturb a dataset </a:t>
            </a:r>
            <a:r>
              <a:rPr lang="en-US" sz="1800" dirty="0"/>
              <a:t>and get the black box predictions for these new points.</a:t>
            </a:r>
          </a:p>
          <a:p>
            <a:r>
              <a:rPr lang="en-US" sz="1800" dirty="0"/>
              <a:t>Weight the new samples by their proximity to the instance of interest.</a:t>
            </a:r>
          </a:p>
          <a:p>
            <a:r>
              <a:rPr lang="en-US" sz="1800" dirty="0"/>
              <a:t>Fit a weighted, interpretable model on the dataset with the variations.</a:t>
            </a:r>
          </a:p>
          <a:p>
            <a:r>
              <a:rPr lang="en-US" sz="1800" dirty="0"/>
              <a:t>Explain prediction by interpreting the local model.</a:t>
            </a:r>
          </a:p>
          <a:p>
            <a:endParaRPr lang="en-US" sz="1800" dirty="0"/>
          </a:p>
        </p:txBody>
      </p:sp>
      <p:pic>
        <p:nvPicPr>
          <p:cNvPr id="8194" name="Picture 2" descr="How LIME sampling works: A) The black box model predicts one of two classes given feature x1 and x2. Most data points have class 0 (darker colour), and the ones with class 1 are grouped in an upside-down V-shape (lighter colour). The plot displays the decision boundaries learned by a machine learning model. In this case it was a Random Forest, but it does not matter, because LIME is model-agnostic and we only care about the decision boundaries. B) The yellow point is the instance of interest, which we want to explain. The black dots are data sampled from a normal distribution around the means of the features in the training sample. This needs to be done only once and can be reused for other explanations. C) Introducing locality by giving points near the instance of interest higher weights. D) The colours and signs of the grid display the classifications of the locally learned model form the weighted samples. The white line marks the decision boundary (P(class) = 0.5) at which the classification of the local model chan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2400" y="1484784"/>
            <a:ext cx="4176464" cy="41764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04" y="5841557"/>
            <a:ext cx="691276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Selective explanation based on a few features</a:t>
            </a:r>
          </a:p>
          <a:p>
            <a:pPr marL="285750" indent="-285750">
              <a:buFont typeface="Arial" panose="020B0604020202020204" pitchFamily="34" charset="0"/>
              <a:buChar char="•"/>
            </a:pPr>
            <a:r>
              <a:rPr lang="en-US" sz="1400" dirty="0" smtClean="0"/>
              <a:t>Can be slow for explaining a large number of instances</a:t>
            </a:r>
          </a:p>
          <a:p>
            <a:pPr marL="285750" indent="-285750">
              <a:buFont typeface="Arial" panose="020B0604020202020204" pitchFamily="34" charset="0"/>
              <a:buChar char="•"/>
            </a:pPr>
            <a:r>
              <a:rPr lang="en-US" sz="1400" dirty="0" smtClean="0"/>
              <a:t>Defining distance is tricky in high dimensional; default kernel and kernel width</a:t>
            </a:r>
          </a:p>
          <a:p>
            <a:pPr marL="285750" indent="-285750">
              <a:buFont typeface="Arial" panose="020B0604020202020204" pitchFamily="34" charset="0"/>
              <a:buChar char="•"/>
            </a:pPr>
            <a:endParaRPr lang="en-US" sz="1400" dirty="0" smtClean="0"/>
          </a:p>
        </p:txBody>
      </p:sp>
      <p:sp>
        <p:nvSpPr>
          <p:cNvPr id="7" name="TextBox 6"/>
          <p:cNvSpPr txBox="1"/>
          <p:nvPr/>
        </p:nvSpPr>
        <p:spPr>
          <a:xfrm>
            <a:off x="7236296" y="5841558"/>
            <a:ext cx="151216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err="1" smtClean="0"/>
              <a:t>iml</a:t>
            </a:r>
            <a:r>
              <a:rPr lang="en-US" sz="1400" dirty="0" smtClean="0"/>
              <a:t>, lime</a:t>
            </a:r>
          </a:p>
          <a:p>
            <a:r>
              <a:rPr lang="en-US" sz="1400" u="sng" dirty="0" smtClean="0"/>
              <a:t>Python</a:t>
            </a:r>
          </a:p>
          <a:p>
            <a:r>
              <a:rPr lang="en-US" sz="1400" dirty="0" smtClean="0"/>
              <a:t>lime</a:t>
            </a:r>
            <a:endParaRPr lang="en-US" sz="1400" dirty="0"/>
          </a:p>
        </p:txBody>
      </p:sp>
    </p:spTree>
    <p:extLst>
      <p:ext uri="{BB962C8B-B14F-4D97-AF65-F5344CB8AC3E}">
        <p14:creationId xmlns:p14="http://schemas.microsoft.com/office/powerpoint/2010/main" val="1975041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Shapley Value</a:t>
            </a:r>
            <a:endParaRPr lang="en-US" dirty="0"/>
          </a:p>
        </p:txBody>
      </p:sp>
      <p:sp>
        <p:nvSpPr>
          <p:cNvPr id="3" name="Content Placeholder 2"/>
          <p:cNvSpPr>
            <a:spLocks noGrp="1"/>
          </p:cNvSpPr>
          <p:nvPr>
            <p:ph sz="half" idx="1"/>
          </p:nvPr>
        </p:nvSpPr>
        <p:spPr/>
        <p:txBody>
          <a:bodyPr>
            <a:normAutofit/>
          </a:bodyPr>
          <a:lstStyle/>
          <a:p>
            <a:r>
              <a:rPr lang="en-US" sz="1600" dirty="0"/>
              <a:t>The Shapley value, coined by Shapley (</a:t>
            </a:r>
            <a:r>
              <a:rPr lang="en-US" sz="1600" dirty="0" smtClean="0"/>
              <a:t>1953), </a:t>
            </a:r>
            <a:r>
              <a:rPr lang="en-US" sz="1600" dirty="0"/>
              <a:t>is a method for assigning payouts to players depending on their contribution towards the total payout. Players cooperate in a coalition and obtain a certain gain from that </a:t>
            </a:r>
            <a:r>
              <a:rPr lang="en-US" sz="1600" dirty="0" smtClean="0"/>
              <a:t>cooperation</a:t>
            </a:r>
          </a:p>
          <a:p>
            <a:r>
              <a:rPr lang="en-US" sz="1600" dirty="0"/>
              <a:t>“finding each player’s marginal contribution, averaged over every possible sequence in which the players could have been added to the group”</a:t>
            </a:r>
          </a:p>
        </p:txBody>
      </p:sp>
      <p:pic>
        <p:nvPicPr>
          <p:cNvPr id="11266" name="Picture 2" descr="https://cdn-images-1.medium.com/max/800/1*XJ5Jr8juFmZDi9hxCFSaew.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714841"/>
            <a:ext cx="3024336" cy="124753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cdn-images-1.medium.com/max/800/1*E6ThOg3_jwQ6r5frOTC6_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509120"/>
            <a:ext cx="7620000" cy="1266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37518" y="2132856"/>
            <a:ext cx="4104456" cy="2246769"/>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Only method to fairly attribute the effect to all features</a:t>
            </a:r>
          </a:p>
          <a:p>
            <a:pPr marL="285750" indent="-285750">
              <a:buFont typeface="Arial" panose="020B0604020202020204" pitchFamily="34" charset="0"/>
              <a:buChar char="•"/>
            </a:pPr>
            <a:r>
              <a:rPr lang="en-US" sz="1400" dirty="0" err="1" smtClean="0"/>
              <a:t>Contrastiveness</a:t>
            </a:r>
            <a:r>
              <a:rPr lang="en-US" sz="1400" dirty="0" smtClean="0"/>
              <a:t>: compare instances or subsets</a:t>
            </a:r>
          </a:p>
          <a:p>
            <a:pPr marL="285750" indent="-285750">
              <a:buFont typeface="Arial" panose="020B0604020202020204" pitchFamily="34" charset="0"/>
              <a:buChar char="•"/>
            </a:pPr>
            <a:r>
              <a:rPr lang="en-US" sz="1400" dirty="0" smtClean="0"/>
              <a:t>Computation time: Number </a:t>
            </a:r>
            <a:r>
              <a:rPr lang="en-US" sz="1400" dirty="0"/>
              <a:t>of possible coalitions increases exponentially by adding more </a:t>
            </a:r>
            <a:r>
              <a:rPr lang="en-US" sz="1400" dirty="0" smtClean="0"/>
              <a:t>features </a:t>
            </a:r>
            <a:r>
              <a:rPr lang="en-US" sz="1400" dirty="0" smtClean="0">
                <a:sym typeface="Wingdings" panose="05000000000000000000" pitchFamily="2" charset="2"/>
              </a:rPr>
              <a:t> </a:t>
            </a:r>
            <a:r>
              <a:rPr lang="en-US" sz="1400" dirty="0" err="1" smtClean="0">
                <a:sym typeface="Wingdings" panose="05000000000000000000" pitchFamily="2" charset="2"/>
              </a:rPr>
              <a:t>appoximation</a:t>
            </a:r>
            <a:endParaRPr lang="en-US" sz="1400" dirty="0" smtClean="0">
              <a:sym typeface="Wingdings" panose="05000000000000000000" pitchFamily="2" charset="2"/>
            </a:endParaRPr>
          </a:p>
          <a:p>
            <a:pPr marL="285750" indent="-285750">
              <a:buFont typeface="Arial" panose="020B0604020202020204" pitchFamily="34" charset="0"/>
              <a:buChar char="•"/>
            </a:pPr>
            <a:r>
              <a:rPr lang="en-US" sz="1400" dirty="0" smtClean="0">
                <a:sym typeface="Wingdings" panose="05000000000000000000" pitchFamily="2" charset="2"/>
              </a:rPr>
              <a:t>Does not return a prediction model like LIME</a:t>
            </a:r>
          </a:p>
          <a:p>
            <a:pPr marL="285750" indent="-285750">
              <a:buFont typeface="Arial" panose="020B0604020202020204" pitchFamily="34" charset="0"/>
              <a:buChar char="•"/>
            </a:pPr>
            <a:r>
              <a:rPr lang="en-US" sz="1400" dirty="0" smtClean="0"/>
              <a:t>Explains difference between prediction and average prediction </a:t>
            </a:r>
          </a:p>
        </p:txBody>
      </p:sp>
      <p:sp>
        <p:nvSpPr>
          <p:cNvPr id="8" name="TextBox 7"/>
          <p:cNvSpPr txBox="1"/>
          <p:nvPr/>
        </p:nvSpPr>
        <p:spPr>
          <a:xfrm>
            <a:off x="7287142" y="5711918"/>
            <a:ext cx="151216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err="1" smtClean="0"/>
              <a:t>iml</a:t>
            </a:r>
            <a:endParaRPr lang="en-US" sz="1400" dirty="0" smtClean="0"/>
          </a:p>
          <a:p>
            <a:r>
              <a:rPr lang="en-US" sz="1400" u="sng" dirty="0" smtClean="0"/>
              <a:t>Python</a:t>
            </a:r>
          </a:p>
          <a:p>
            <a:r>
              <a:rPr lang="en-US" sz="1400" dirty="0" err="1" smtClean="0"/>
              <a:t>shap</a:t>
            </a:r>
            <a:endParaRPr lang="en-US" sz="1400" dirty="0"/>
          </a:p>
        </p:txBody>
      </p:sp>
      <p:sp>
        <p:nvSpPr>
          <p:cNvPr id="5" name="TextBox 4"/>
          <p:cNvSpPr txBox="1"/>
          <p:nvPr/>
        </p:nvSpPr>
        <p:spPr>
          <a:xfrm>
            <a:off x="251520" y="5775946"/>
            <a:ext cx="6840760" cy="923330"/>
          </a:xfrm>
          <a:prstGeom prst="rect">
            <a:avLst/>
          </a:prstGeom>
          <a:noFill/>
        </p:spPr>
        <p:txBody>
          <a:bodyPr wrap="square" rtlCol="0">
            <a:spAutoFit/>
          </a:bodyPr>
          <a:lstStyle/>
          <a:p>
            <a:r>
              <a:rPr lang="en-US" dirty="0" smtClean="0"/>
              <a:t>Five players ABCDE</a:t>
            </a:r>
          </a:p>
          <a:p>
            <a:r>
              <a:rPr lang="en-US" dirty="0" smtClean="0"/>
              <a:t>For C, possible coalitions: ABC-DE, BAC-DE, ABC-ED, BAC-ED</a:t>
            </a:r>
          </a:p>
          <a:p>
            <a:r>
              <a:rPr lang="en-US" dirty="0" smtClean="0"/>
              <a:t>Weighted average of marginal contribution</a:t>
            </a:r>
            <a:endParaRPr lang="en-US" dirty="0"/>
          </a:p>
        </p:txBody>
      </p:sp>
    </p:spTree>
    <p:extLst>
      <p:ext uri="{BB962C8B-B14F-4D97-AF65-F5344CB8AC3E}">
        <p14:creationId xmlns:p14="http://schemas.microsoft.com/office/powerpoint/2010/main" val="1406795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Wrap up</a:t>
            </a:r>
            <a:endParaRPr lang="en-US" dirty="0"/>
          </a:p>
        </p:txBody>
      </p:sp>
      <p:sp>
        <p:nvSpPr>
          <p:cNvPr id="3" name="Content Placeholder 2"/>
          <p:cNvSpPr>
            <a:spLocks noGrp="1"/>
          </p:cNvSpPr>
          <p:nvPr>
            <p:ph sz="half" idx="1"/>
          </p:nvPr>
        </p:nvSpPr>
        <p:spPr/>
        <p:txBody>
          <a:bodyPr>
            <a:normAutofit/>
          </a:bodyPr>
          <a:lstStyle/>
          <a:p>
            <a:r>
              <a:rPr lang="en-US" sz="2000" b="1" dirty="0" smtClean="0"/>
              <a:t>Decision tree</a:t>
            </a:r>
            <a:r>
              <a:rPr lang="en-US" sz="2000" dirty="0" smtClean="0"/>
              <a:t>: intuitive visualization; shallow tree preferred</a:t>
            </a:r>
          </a:p>
          <a:p>
            <a:r>
              <a:rPr lang="en-US" sz="2000" b="1" dirty="0" smtClean="0"/>
              <a:t>Regression</a:t>
            </a:r>
            <a:r>
              <a:rPr lang="en-US" sz="2000" dirty="0" smtClean="0"/>
              <a:t>: intuitive explanation. More helpful for business decision making</a:t>
            </a:r>
          </a:p>
          <a:p>
            <a:r>
              <a:rPr lang="en-US" sz="2000" b="1" dirty="0" smtClean="0"/>
              <a:t>Decision rule</a:t>
            </a:r>
            <a:r>
              <a:rPr lang="en-US" sz="2000" dirty="0" smtClean="0"/>
              <a:t>: intuitive explanation and compact. Suitable for business setting </a:t>
            </a:r>
            <a:endParaRPr lang="en-US" sz="2000" dirty="0"/>
          </a:p>
        </p:txBody>
      </p:sp>
      <p:sp>
        <p:nvSpPr>
          <p:cNvPr id="4" name="Content Placeholder 3"/>
          <p:cNvSpPr>
            <a:spLocks noGrp="1"/>
          </p:cNvSpPr>
          <p:nvPr>
            <p:ph sz="half" idx="2"/>
          </p:nvPr>
        </p:nvSpPr>
        <p:spPr/>
        <p:txBody>
          <a:bodyPr>
            <a:noAutofit/>
          </a:bodyPr>
          <a:lstStyle/>
          <a:p>
            <a:r>
              <a:rPr lang="en-US" sz="2000" b="1" dirty="0" smtClean="0"/>
              <a:t>PDP/ICE/ALE</a:t>
            </a:r>
            <a:r>
              <a:rPr lang="en-US" sz="2000" dirty="0" smtClean="0"/>
              <a:t>: visualizing impact of one or two features</a:t>
            </a:r>
          </a:p>
          <a:p>
            <a:r>
              <a:rPr lang="en-US" sz="2000" b="1" dirty="0" smtClean="0"/>
              <a:t>Feature importance</a:t>
            </a:r>
            <a:r>
              <a:rPr lang="en-US" sz="2000" dirty="0" smtClean="0"/>
              <a:t>: importance in term of accuracy</a:t>
            </a:r>
          </a:p>
          <a:p>
            <a:r>
              <a:rPr lang="en-US" sz="2000" b="1" dirty="0" smtClean="0"/>
              <a:t>LIME</a:t>
            </a:r>
            <a:r>
              <a:rPr lang="en-US" sz="2000" dirty="0" smtClean="0"/>
              <a:t>: selective explanation for individual</a:t>
            </a:r>
          </a:p>
          <a:p>
            <a:r>
              <a:rPr lang="en-US" sz="2000" b="1" dirty="0" smtClean="0"/>
              <a:t>Shapley valu</a:t>
            </a:r>
            <a:r>
              <a:rPr lang="en-US" altLang="zh-CN" sz="2000" b="1" dirty="0" smtClean="0"/>
              <a:t>e</a:t>
            </a:r>
            <a:r>
              <a:rPr lang="en-US" altLang="zh-CN" sz="2000" dirty="0" smtClean="0"/>
              <a:t>: the only method to provide complete explanation, can potentially be used in compliance scenario</a:t>
            </a:r>
            <a:endParaRPr lang="en-US" sz="2000" dirty="0"/>
          </a:p>
        </p:txBody>
      </p:sp>
    </p:spTree>
    <p:extLst>
      <p:ext uri="{BB962C8B-B14F-4D97-AF65-F5344CB8AC3E}">
        <p14:creationId xmlns:p14="http://schemas.microsoft.com/office/powerpoint/2010/main" val="2232088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Explain!</a:t>
            </a:r>
            <a:endParaRPr lang="en-US" dirty="0"/>
          </a:p>
        </p:txBody>
      </p:sp>
      <p:sp>
        <p:nvSpPr>
          <p:cNvPr id="5" name="Content Placeholder 4"/>
          <p:cNvSpPr>
            <a:spLocks noGrp="1"/>
          </p:cNvSpPr>
          <p:nvPr>
            <p:ph idx="1"/>
          </p:nvPr>
        </p:nvSpPr>
        <p:spPr>
          <a:xfrm>
            <a:off x="457200" y="1600200"/>
            <a:ext cx="4330824" cy="4876800"/>
          </a:xfrm>
        </p:spPr>
        <p:txBody>
          <a:bodyPr>
            <a:normAutofit fontScale="92500" lnSpcReduction="10000"/>
          </a:bodyPr>
          <a:lstStyle/>
          <a:p>
            <a:r>
              <a:rPr lang="en-US" dirty="0" smtClean="0"/>
              <a:t>Three datasets to choose from (or other data that you are interested in)</a:t>
            </a:r>
          </a:p>
          <a:p>
            <a:pPr lvl="1"/>
            <a:r>
              <a:rPr lang="en-US" dirty="0" smtClean="0"/>
              <a:t>https://github.com/christophM/interpretable-ml-book/tree/master/data</a:t>
            </a:r>
          </a:p>
          <a:p>
            <a:r>
              <a:rPr lang="en-US" u="sng" dirty="0" smtClean="0"/>
              <a:t>Goal:</a:t>
            </a:r>
          </a:p>
          <a:p>
            <a:pPr lvl="1"/>
            <a:r>
              <a:rPr lang="en-US" dirty="0" smtClean="0"/>
              <a:t>Create one </a:t>
            </a:r>
            <a:r>
              <a:rPr lang="en-US" b="1" dirty="0" smtClean="0"/>
              <a:t>visualization</a:t>
            </a:r>
            <a:r>
              <a:rPr lang="en-US" dirty="0" smtClean="0"/>
              <a:t> using one of the explainable models (regression, decision tree, rules)</a:t>
            </a:r>
          </a:p>
          <a:p>
            <a:pPr lvl="1"/>
            <a:r>
              <a:rPr lang="en-US" dirty="0" smtClean="0"/>
              <a:t>Create one </a:t>
            </a:r>
            <a:r>
              <a:rPr lang="en-US" b="1" dirty="0" smtClean="0"/>
              <a:t>visualization</a:t>
            </a:r>
            <a:r>
              <a:rPr lang="en-US" dirty="0" smtClean="0"/>
              <a:t> applying one of the model-agnostic methods to explain a black box model </a:t>
            </a:r>
          </a:p>
          <a:p>
            <a:pPr lvl="1"/>
            <a:r>
              <a:rPr lang="en-US" dirty="0" smtClean="0"/>
              <a:t>Add </a:t>
            </a:r>
            <a:r>
              <a:rPr lang="en-US" b="1" dirty="0" smtClean="0"/>
              <a:t>description</a:t>
            </a:r>
            <a:r>
              <a:rPr lang="en-US" dirty="0" smtClean="0"/>
              <a:t> to the visualizations</a:t>
            </a:r>
          </a:p>
          <a:p>
            <a:endParaRPr lang="en-US" dirty="0" smtClean="0"/>
          </a:p>
          <a:p>
            <a:pPr lvl="1"/>
            <a:endParaRPr lang="en-US" dirty="0" smtClean="0"/>
          </a:p>
          <a:p>
            <a:pPr lvl="1"/>
            <a:endParaRPr lang="en-US" dirty="0" smtClean="0"/>
          </a:p>
          <a:p>
            <a:endParaRPr lang="en-US" dirty="0"/>
          </a:p>
        </p:txBody>
      </p:sp>
      <p:sp>
        <p:nvSpPr>
          <p:cNvPr id="6" name="TextBox 5"/>
          <p:cNvSpPr txBox="1"/>
          <p:nvPr/>
        </p:nvSpPr>
        <p:spPr>
          <a:xfrm>
            <a:off x="5119396" y="2852936"/>
            <a:ext cx="3744416" cy="3754874"/>
          </a:xfrm>
          <a:prstGeom prst="rect">
            <a:avLst/>
          </a:prstGeom>
          <a:noFill/>
        </p:spPr>
        <p:txBody>
          <a:bodyPr wrap="square" rtlCol="0">
            <a:spAutoFit/>
          </a:bodyPr>
          <a:lstStyle/>
          <a:p>
            <a:r>
              <a:rPr lang="en-US" sz="1400" b="1" dirty="0" smtClean="0"/>
              <a:t>Useful packages and libraries</a:t>
            </a:r>
          </a:p>
          <a:p>
            <a:r>
              <a:rPr lang="en-US" sz="1400" u="sng" dirty="0" smtClean="0"/>
              <a:t>R</a:t>
            </a:r>
            <a:r>
              <a:rPr lang="zh-CN" altLang="en-US" sz="1400" u="sng" dirty="0" smtClean="0"/>
              <a:t>：</a:t>
            </a:r>
            <a:endParaRPr lang="en-US" altLang="zh-CN" sz="1400" u="sng" dirty="0"/>
          </a:p>
          <a:p>
            <a:r>
              <a:rPr lang="en-US" altLang="zh-CN" sz="1400" dirty="0" smtClean="0"/>
              <a:t>Data manipulation: dplyr, plyr, reshape2</a:t>
            </a:r>
          </a:p>
          <a:p>
            <a:r>
              <a:rPr lang="en-US" altLang="zh-CN" sz="1400" dirty="0" smtClean="0"/>
              <a:t>Decision tree</a:t>
            </a:r>
            <a:r>
              <a:rPr lang="en-US" altLang="zh-CN" sz="1400" dirty="0"/>
              <a:t>:</a:t>
            </a:r>
            <a:r>
              <a:rPr lang="zh-CN" altLang="en-US" sz="1400" dirty="0" smtClean="0"/>
              <a:t> </a:t>
            </a:r>
            <a:r>
              <a:rPr lang="en-US" altLang="zh-CN" sz="1400" dirty="0" err="1" smtClean="0"/>
              <a:t>rpart</a:t>
            </a:r>
            <a:endParaRPr lang="en-US" altLang="zh-CN" sz="1400" dirty="0" smtClean="0"/>
          </a:p>
          <a:p>
            <a:r>
              <a:rPr lang="en-US" altLang="zh-CN" sz="1400" dirty="0" smtClean="0"/>
              <a:t>Black box models: caret, </a:t>
            </a:r>
            <a:r>
              <a:rPr lang="en-US" altLang="zh-CN" sz="1400" dirty="0" err="1" smtClean="0"/>
              <a:t>mlr</a:t>
            </a:r>
            <a:r>
              <a:rPr lang="en-US" altLang="zh-CN" sz="1400" dirty="0" smtClean="0"/>
              <a:t>, </a:t>
            </a:r>
            <a:r>
              <a:rPr lang="en-US" altLang="zh-CN" sz="1400" dirty="0" err="1" smtClean="0"/>
              <a:t>randomForest</a:t>
            </a:r>
            <a:r>
              <a:rPr lang="en-US" altLang="zh-CN" sz="1400" dirty="0" smtClean="0"/>
              <a:t>, </a:t>
            </a:r>
            <a:r>
              <a:rPr lang="en-US" altLang="zh-CN" sz="1400" dirty="0" err="1" smtClean="0"/>
              <a:t>gbm</a:t>
            </a:r>
            <a:r>
              <a:rPr lang="en-US" altLang="zh-CN" sz="1400" dirty="0" smtClean="0"/>
              <a:t>, </a:t>
            </a:r>
            <a:r>
              <a:rPr lang="en-US" altLang="zh-CN" sz="1400" dirty="0" err="1" smtClean="0"/>
              <a:t>xgboost</a:t>
            </a:r>
            <a:endParaRPr lang="en-US" altLang="zh-CN" sz="1400" dirty="0" smtClean="0"/>
          </a:p>
          <a:p>
            <a:r>
              <a:rPr lang="en-US" altLang="zh-CN" sz="1400" dirty="0" smtClean="0"/>
              <a:t>Model-agnostic explainer: </a:t>
            </a:r>
            <a:r>
              <a:rPr lang="en-US" altLang="zh-CN" sz="1400" dirty="0" err="1" smtClean="0"/>
              <a:t>iml</a:t>
            </a:r>
            <a:r>
              <a:rPr lang="en-US" altLang="zh-CN" sz="1400" dirty="0" smtClean="0"/>
              <a:t>, </a:t>
            </a:r>
            <a:r>
              <a:rPr lang="en-US" altLang="zh-CN" sz="1400" dirty="0" err="1" smtClean="0"/>
              <a:t>pdp</a:t>
            </a:r>
            <a:r>
              <a:rPr lang="en-US" altLang="zh-CN" sz="1400" dirty="0" smtClean="0"/>
              <a:t>, </a:t>
            </a:r>
            <a:r>
              <a:rPr lang="en-US" altLang="zh-CN" sz="1400" dirty="0" err="1" smtClean="0"/>
              <a:t>ICEbox</a:t>
            </a:r>
            <a:r>
              <a:rPr lang="en-US" altLang="zh-CN" sz="1400" dirty="0" smtClean="0"/>
              <a:t>, </a:t>
            </a:r>
            <a:r>
              <a:rPr lang="en-US" altLang="zh-CN" sz="1400" dirty="0" err="1" smtClean="0"/>
              <a:t>ALEplot</a:t>
            </a:r>
            <a:r>
              <a:rPr lang="en-US" altLang="zh-CN" sz="1400" dirty="0" smtClean="0"/>
              <a:t>, </a:t>
            </a:r>
            <a:r>
              <a:rPr lang="en-US" altLang="zh-CN" sz="1400" dirty="0" err="1" smtClean="0"/>
              <a:t>vip</a:t>
            </a:r>
            <a:r>
              <a:rPr lang="en-US" altLang="zh-CN" sz="1400" dirty="0" smtClean="0"/>
              <a:t>, lime</a:t>
            </a:r>
          </a:p>
          <a:p>
            <a:r>
              <a:rPr lang="en-US" altLang="zh-CN" sz="1400" dirty="0" err="1" smtClean="0"/>
              <a:t>Visuzliation</a:t>
            </a:r>
            <a:r>
              <a:rPr lang="en-US" altLang="zh-CN" sz="1400" dirty="0" smtClean="0"/>
              <a:t>: ggplot2</a:t>
            </a:r>
          </a:p>
          <a:p>
            <a:endParaRPr lang="en-US" sz="1400" dirty="0" smtClean="0"/>
          </a:p>
          <a:p>
            <a:r>
              <a:rPr lang="en-US" sz="1400" u="sng" dirty="0" smtClean="0"/>
              <a:t>Python:</a:t>
            </a:r>
          </a:p>
          <a:p>
            <a:r>
              <a:rPr lang="en-US" sz="1400" dirty="0" smtClean="0"/>
              <a:t>Data manipulation: pandas, </a:t>
            </a:r>
            <a:r>
              <a:rPr lang="en-US" sz="1400" dirty="0" err="1" smtClean="0"/>
              <a:t>numpy</a:t>
            </a:r>
            <a:endParaRPr lang="en-US" sz="1400" dirty="0" smtClean="0"/>
          </a:p>
          <a:p>
            <a:r>
              <a:rPr lang="en-US" sz="1400" dirty="0" smtClean="0"/>
              <a:t>Machine learning models: </a:t>
            </a:r>
            <a:r>
              <a:rPr lang="en-US" sz="1400" dirty="0" err="1" smtClean="0"/>
              <a:t>scikit</a:t>
            </a:r>
            <a:r>
              <a:rPr lang="en-US" sz="1400" dirty="0" smtClean="0"/>
              <a:t>-learn, </a:t>
            </a:r>
            <a:r>
              <a:rPr lang="en-US" sz="1400" dirty="0" err="1" smtClean="0"/>
              <a:t>xgboost</a:t>
            </a:r>
            <a:endParaRPr lang="en-US" sz="1400" dirty="0"/>
          </a:p>
          <a:p>
            <a:r>
              <a:rPr lang="en-US" sz="1400" dirty="0" smtClean="0"/>
              <a:t>Model-agnostic explainer: </a:t>
            </a:r>
            <a:r>
              <a:rPr lang="en-US" sz="1400" dirty="0" err="1" smtClean="0"/>
              <a:t>PDPbox</a:t>
            </a:r>
            <a:r>
              <a:rPr lang="en-US" sz="1400" dirty="0" smtClean="0"/>
              <a:t>, </a:t>
            </a:r>
            <a:r>
              <a:rPr lang="en-US" sz="1400" dirty="0" err="1" smtClean="0"/>
              <a:t>PyCEbox</a:t>
            </a:r>
            <a:r>
              <a:rPr lang="en-US" sz="1400" dirty="0" smtClean="0"/>
              <a:t>, eli5,  lime, </a:t>
            </a:r>
            <a:r>
              <a:rPr lang="en-US" sz="1400" dirty="0" err="1" smtClean="0"/>
              <a:t>shap</a:t>
            </a:r>
            <a:r>
              <a:rPr lang="en-US" sz="1400" dirty="0" smtClean="0"/>
              <a:t>, </a:t>
            </a:r>
            <a:r>
              <a:rPr lang="en-US" sz="1400" dirty="0" err="1" smtClean="0"/>
              <a:t>scikit</a:t>
            </a:r>
            <a:r>
              <a:rPr lang="en-US" sz="1400" dirty="0" smtClean="0"/>
              <a:t>-learn</a:t>
            </a:r>
          </a:p>
          <a:p>
            <a:endParaRPr lang="en-US" sz="1400" dirty="0"/>
          </a:p>
        </p:txBody>
      </p:sp>
      <p:graphicFrame>
        <p:nvGraphicFramePr>
          <p:cNvPr id="7" name="Diagram 6"/>
          <p:cNvGraphicFramePr/>
          <p:nvPr>
            <p:extLst>
              <p:ext uri="{D42A27DB-BD31-4B8C-83A1-F6EECF244321}">
                <p14:modId xmlns:p14="http://schemas.microsoft.com/office/powerpoint/2010/main" val="1702556332"/>
              </p:ext>
            </p:extLst>
          </p:nvPr>
        </p:nvGraphicFramePr>
        <p:xfrm>
          <a:off x="5119396" y="908720"/>
          <a:ext cx="3168352" cy="1831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989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Why Interpretability?</a:t>
            </a:r>
            <a:endParaRPr lang="en-US" dirty="0"/>
          </a:p>
        </p:txBody>
      </p:sp>
      <p:pic>
        <p:nvPicPr>
          <p:cNvPr id="1026" name="Picture 2" descr="Image result for machine learning interpre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056784" cy="5063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237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Definition and Importance</a:t>
            </a:r>
            <a:endParaRPr lang="en-US" dirty="0"/>
          </a:p>
        </p:txBody>
      </p:sp>
      <p:sp>
        <p:nvSpPr>
          <p:cNvPr id="3" name="Content Placeholder 2"/>
          <p:cNvSpPr>
            <a:spLocks noGrp="1"/>
          </p:cNvSpPr>
          <p:nvPr>
            <p:ph idx="1"/>
          </p:nvPr>
        </p:nvSpPr>
        <p:spPr/>
        <p:txBody>
          <a:bodyPr>
            <a:normAutofit lnSpcReduction="10000"/>
          </a:bodyPr>
          <a:lstStyle/>
          <a:p>
            <a:r>
              <a:rPr lang="en-US" b="1" dirty="0"/>
              <a:t>Interpretability is the degree to which a human can understand the cause of a decision</a:t>
            </a:r>
            <a:r>
              <a:rPr lang="en-US" b="1" dirty="0" smtClean="0"/>
              <a:t>.</a:t>
            </a:r>
          </a:p>
          <a:p>
            <a:r>
              <a:rPr lang="en-CA" b="1" dirty="0" smtClean="0"/>
              <a:t>Why it’s important?</a:t>
            </a:r>
          </a:p>
          <a:p>
            <a:pPr lvl="1"/>
            <a:r>
              <a:rPr lang="en-US" b="1" dirty="0"/>
              <a:t>Human curiosity and </a:t>
            </a:r>
            <a:r>
              <a:rPr lang="en-US" b="1" dirty="0" smtClean="0"/>
              <a:t>learning </a:t>
            </a:r>
            <a:r>
              <a:rPr lang="en-US" b="1" dirty="0" smtClean="0">
                <a:sym typeface="Wingdings" panose="05000000000000000000" pitchFamily="2" charset="2"/>
              </a:rPr>
              <a:t> Predictive to Prescriptive!</a:t>
            </a:r>
            <a:endParaRPr lang="en-US" b="1" dirty="0" smtClean="0"/>
          </a:p>
          <a:p>
            <a:pPr lvl="1"/>
            <a:r>
              <a:rPr lang="en-CA" b="1" dirty="0" smtClean="0"/>
              <a:t>Comprehend unexpected events</a:t>
            </a:r>
          </a:p>
          <a:p>
            <a:pPr lvl="1"/>
            <a:r>
              <a:rPr lang="en-CA" b="1" dirty="0" smtClean="0"/>
              <a:t>Debugging and testing, especially when model inaccuracy has significant impact</a:t>
            </a:r>
          </a:p>
          <a:p>
            <a:pPr lvl="1"/>
            <a:r>
              <a:rPr lang="en-CA" b="1" dirty="0" smtClean="0"/>
              <a:t>Identify and mitigate biases</a:t>
            </a:r>
            <a:endParaRPr lang="en-US" dirty="0" smtClean="0"/>
          </a:p>
          <a:p>
            <a:pPr lvl="1"/>
            <a:r>
              <a:rPr lang="en-CA" b="1" dirty="0" smtClean="0"/>
              <a:t>Build trust</a:t>
            </a:r>
          </a:p>
          <a:p>
            <a:r>
              <a:rPr lang="en-CA" b="1" dirty="0" smtClean="0"/>
              <a:t>When interpretation is not required?</a:t>
            </a:r>
          </a:p>
          <a:p>
            <a:pPr lvl="1"/>
            <a:r>
              <a:rPr lang="en-CA" b="1" dirty="0" smtClean="0"/>
              <a:t>Model has no significant impact</a:t>
            </a:r>
          </a:p>
          <a:p>
            <a:pPr lvl="1"/>
            <a:r>
              <a:rPr lang="en-CA" b="1" dirty="0" smtClean="0"/>
              <a:t>Problem is well-studied</a:t>
            </a:r>
          </a:p>
          <a:p>
            <a:pPr lvl="1"/>
            <a:r>
              <a:rPr lang="en-CA" b="1" dirty="0" smtClean="0"/>
              <a:t>When proxies are used, interpretability may enable gaming the system</a:t>
            </a:r>
          </a:p>
        </p:txBody>
      </p:sp>
      <p:sp>
        <p:nvSpPr>
          <p:cNvPr id="4" name="TextBox 3"/>
          <p:cNvSpPr txBox="1"/>
          <p:nvPr/>
        </p:nvSpPr>
        <p:spPr>
          <a:xfrm>
            <a:off x="539552" y="6371455"/>
            <a:ext cx="7056784" cy="307777"/>
          </a:xfrm>
          <a:prstGeom prst="rect">
            <a:avLst/>
          </a:prstGeom>
          <a:noFill/>
        </p:spPr>
        <p:txBody>
          <a:bodyPr wrap="square" rtlCol="0">
            <a:spAutoFit/>
          </a:bodyPr>
          <a:lstStyle/>
          <a:p>
            <a:r>
              <a:rPr lang="en-US" sz="1400" dirty="0" smtClean="0"/>
              <a:t>https://christophm.github.io/interpretable-ml-book/</a:t>
            </a:r>
            <a:endParaRPr lang="en-US" sz="1400" dirty="0"/>
          </a:p>
        </p:txBody>
      </p:sp>
    </p:spTree>
    <p:extLst>
      <p:ext uri="{BB962C8B-B14F-4D97-AF65-F5344CB8AC3E}">
        <p14:creationId xmlns:p14="http://schemas.microsoft.com/office/powerpoint/2010/main" val="172904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Transparency, Local and Global Interpretability</a:t>
            </a:r>
            <a:endParaRPr lang="en-US" dirty="0"/>
          </a:p>
        </p:txBody>
      </p:sp>
      <p:pic>
        <p:nvPicPr>
          <p:cNvPr id="2050" name="Picture 2" descr="Image result for local interpretab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374232"/>
            <a:ext cx="3741695" cy="23275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linear regression father 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 y="2348880"/>
            <a:ext cx="3744416" cy="26396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ecision tree 3d decision bound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653" y="1609598"/>
            <a:ext cx="4910371" cy="23954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1560" y="5538014"/>
            <a:ext cx="3024336" cy="923330"/>
          </a:xfrm>
          <a:prstGeom prst="rect">
            <a:avLst/>
          </a:prstGeom>
          <a:noFill/>
        </p:spPr>
        <p:txBody>
          <a:bodyPr wrap="square" rtlCol="0">
            <a:spAutoFit/>
          </a:bodyPr>
          <a:lstStyle/>
          <a:p>
            <a:r>
              <a:rPr lang="en-US" dirty="0" smtClean="0"/>
              <a:t>Transparent algorithm</a:t>
            </a:r>
          </a:p>
          <a:p>
            <a:r>
              <a:rPr lang="en-US" dirty="0"/>
              <a:t>v</a:t>
            </a:r>
            <a:r>
              <a:rPr lang="en-US" dirty="0" smtClean="0"/>
              <a:t>s.</a:t>
            </a:r>
          </a:p>
          <a:p>
            <a:r>
              <a:rPr lang="en-US" dirty="0" smtClean="0"/>
              <a:t>Transparent model</a:t>
            </a:r>
          </a:p>
        </p:txBody>
      </p:sp>
    </p:spTree>
    <p:extLst>
      <p:ext uri="{BB962C8B-B14F-4D97-AF65-F5344CB8AC3E}">
        <p14:creationId xmlns:p14="http://schemas.microsoft.com/office/powerpoint/2010/main" val="4116171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Interpretability Evaluation</a:t>
            </a:r>
            <a:endParaRPr lang="en-US" dirty="0"/>
          </a:p>
        </p:txBody>
      </p:sp>
      <p:sp>
        <p:nvSpPr>
          <p:cNvPr id="3" name="Content Placeholder 2"/>
          <p:cNvSpPr>
            <a:spLocks noGrp="1"/>
          </p:cNvSpPr>
          <p:nvPr>
            <p:ph sz="half" idx="1"/>
          </p:nvPr>
        </p:nvSpPr>
        <p:spPr>
          <a:xfrm>
            <a:off x="467544" y="1772816"/>
            <a:ext cx="7859216" cy="4718304"/>
          </a:xfrm>
        </p:spPr>
        <p:txBody>
          <a:bodyPr>
            <a:normAutofit/>
          </a:bodyPr>
          <a:lstStyle/>
          <a:p>
            <a:r>
              <a:rPr lang="en-US" sz="1600" dirty="0" smtClean="0"/>
              <a:t>“doctors </a:t>
            </a:r>
            <a:r>
              <a:rPr lang="en-US" sz="1600" dirty="0"/>
              <a:t>performing diagnosis” ….and determine “whether it results in better identification of errors, new facts, or less discrimination</a:t>
            </a:r>
            <a:r>
              <a:rPr lang="en-US" sz="1600" dirty="0" smtClean="0"/>
              <a:t>”</a:t>
            </a:r>
          </a:p>
          <a:p>
            <a:r>
              <a:rPr lang="en-US" sz="1600" dirty="0"/>
              <a:t>“humans are presented with pairs of explanations, and must choose the one that they find of higher quality (basic face-validity test made quantitative).”</a:t>
            </a:r>
          </a:p>
          <a:p>
            <a:r>
              <a:rPr lang="en-US" sz="1600" dirty="0" smtClean="0"/>
              <a:t>“shallow decision tree is more interpretable than deep ones”</a:t>
            </a:r>
            <a:endParaRPr lang="en-US" sz="1600" dirty="0"/>
          </a:p>
        </p:txBody>
      </p:sp>
      <p:pic>
        <p:nvPicPr>
          <p:cNvPr id="3074" name="Picture 2" descr="https://blog.dominodatalab.com/wp-content/uploads/2018/08/Recreated-from-Kim-Doshi-Velez-Paper-1024x3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56992"/>
            <a:ext cx="8208912" cy="276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46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Human Friendly Explanations</a:t>
            </a:r>
            <a:endParaRPr lang="en-US" dirty="0"/>
          </a:p>
        </p:txBody>
      </p:sp>
      <p:graphicFrame>
        <p:nvGraphicFramePr>
          <p:cNvPr id="5" name="Diagram 4"/>
          <p:cNvGraphicFramePr/>
          <p:nvPr>
            <p:extLst>
              <p:ext uri="{D42A27DB-BD31-4B8C-83A1-F6EECF244321}">
                <p14:modId xmlns:p14="http://schemas.microsoft.com/office/powerpoint/2010/main" val="2843457464"/>
              </p:ext>
            </p:extLst>
          </p:nvPr>
        </p:nvGraphicFramePr>
        <p:xfrm>
          <a:off x="2699792" y="2204864"/>
          <a:ext cx="5904656"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23528" y="5157192"/>
            <a:ext cx="3816424" cy="1200329"/>
          </a:xfrm>
          <a:prstGeom prst="rect">
            <a:avLst/>
          </a:prstGeom>
          <a:noFill/>
        </p:spPr>
        <p:txBody>
          <a:bodyPr wrap="square" rtlCol="0">
            <a:spAutoFit/>
          </a:bodyPr>
          <a:lstStyle/>
          <a:p>
            <a:r>
              <a:rPr lang="en-CA" dirty="0" smtClean="0"/>
              <a:t>In business context:</a:t>
            </a:r>
          </a:p>
          <a:p>
            <a:r>
              <a:rPr lang="en-CA" b="1" dirty="0" smtClean="0"/>
              <a:t>S</a:t>
            </a:r>
            <a:r>
              <a:rPr lang="en-CA" dirty="0" smtClean="0"/>
              <a:t>trategic</a:t>
            </a:r>
          </a:p>
          <a:p>
            <a:r>
              <a:rPr lang="en-CA" b="1" dirty="0" smtClean="0"/>
              <a:t>A</a:t>
            </a:r>
            <a:r>
              <a:rPr lang="en-CA" dirty="0" smtClean="0"/>
              <a:t>ctionable</a:t>
            </a:r>
          </a:p>
          <a:p>
            <a:r>
              <a:rPr lang="en-CA" b="1" dirty="0" smtClean="0"/>
              <a:t>M</a:t>
            </a:r>
            <a:r>
              <a:rPr lang="en-CA" dirty="0" smtClean="0"/>
              <a:t>aterial</a:t>
            </a:r>
            <a:endParaRPr lang="en-US" dirty="0"/>
          </a:p>
        </p:txBody>
      </p:sp>
      <p:sp>
        <p:nvSpPr>
          <p:cNvPr id="7" name="TextBox 6"/>
          <p:cNvSpPr txBox="1"/>
          <p:nvPr/>
        </p:nvSpPr>
        <p:spPr>
          <a:xfrm>
            <a:off x="453278" y="1610670"/>
            <a:ext cx="4752528" cy="369332"/>
          </a:xfrm>
          <a:prstGeom prst="rect">
            <a:avLst/>
          </a:prstGeom>
          <a:noFill/>
        </p:spPr>
        <p:txBody>
          <a:bodyPr wrap="square" rtlCol="0">
            <a:spAutoFit/>
          </a:bodyPr>
          <a:lstStyle/>
          <a:p>
            <a:r>
              <a:rPr lang="en-CA" dirty="0" smtClean="0"/>
              <a:t>Why does model makes x prediction?</a:t>
            </a:r>
          </a:p>
        </p:txBody>
      </p:sp>
    </p:spTree>
    <p:extLst>
      <p:ext uri="{BB962C8B-B14F-4D97-AF65-F5344CB8AC3E}">
        <p14:creationId xmlns:p14="http://schemas.microsoft.com/office/powerpoint/2010/main" val="1688708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Interpretable Model vs. Model-agnostic</a:t>
            </a:r>
            <a:endParaRPr lang="en-US" dirty="0"/>
          </a:p>
        </p:txBody>
      </p:sp>
      <p:sp>
        <p:nvSpPr>
          <p:cNvPr id="3" name="Content Placeholder 2"/>
          <p:cNvSpPr>
            <a:spLocks noGrp="1"/>
          </p:cNvSpPr>
          <p:nvPr>
            <p:ph sz="half" idx="1"/>
          </p:nvPr>
        </p:nvSpPr>
        <p:spPr/>
        <p:txBody>
          <a:bodyPr/>
          <a:lstStyle/>
          <a:p>
            <a:r>
              <a:rPr lang="en-CA" dirty="0" smtClean="0">
                <a:solidFill>
                  <a:srgbClr val="00B050"/>
                </a:solidFill>
              </a:rPr>
              <a:t>Intrinsically interpretable models</a:t>
            </a:r>
          </a:p>
          <a:p>
            <a:pPr lvl="1"/>
            <a:r>
              <a:rPr lang="en-CA" dirty="0" smtClean="0"/>
              <a:t>Select and train a model that is interpretable</a:t>
            </a:r>
          </a:p>
          <a:p>
            <a:pPr lvl="2"/>
            <a:r>
              <a:rPr lang="en-CA" dirty="0" smtClean="0"/>
              <a:t>Regression</a:t>
            </a:r>
          </a:p>
          <a:p>
            <a:pPr lvl="2"/>
            <a:r>
              <a:rPr lang="en-CA" dirty="0" smtClean="0"/>
              <a:t>Decision Tree</a:t>
            </a:r>
          </a:p>
          <a:p>
            <a:pPr lvl="2"/>
            <a:r>
              <a:rPr lang="en-CA" dirty="0" smtClean="0"/>
              <a:t>D</a:t>
            </a:r>
            <a:r>
              <a:rPr lang="en-US" dirty="0" err="1" smtClean="0"/>
              <a:t>ecision</a:t>
            </a:r>
            <a:r>
              <a:rPr lang="en-US" dirty="0" smtClean="0"/>
              <a:t> Rule</a:t>
            </a:r>
          </a:p>
          <a:p>
            <a:pPr lvl="2"/>
            <a:r>
              <a:rPr lang="en-US" dirty="0" err="1" smtClean="0"/>
              <a:t>RuleFit</a:t>
            </a:r>
            <a:r>
              <a:rPr lang="en-US" dirty="0" smtClean="0"/>
              <a:t> (Decision rule + LASSO)</a:t>
            </a:r>
            <a:endParaRPr lang="en-CA" dirty="0" smtClean="0"/>
          </a:p>
          <a:p>
            <a:pPr lvl="1"/>
            <a:endParaRPr lang="en-CA" dirty="0" smtClean="0"/>
          </a:p>
          <a:p>
            <a:pPr lvl="1"/>
            <a:endParaRPr lang="en-US" dirty="0"/>
          </a:p>
        </p:txBody>
      </p:sp>
      <p:sp>
        <p:nvSpPr>
          <p:cNvPr id="4" name="Content Placeholder 3"/>
          <p:cNvSpPr>
            <a:spLocks noGrp="1"/>
          </p:cNvSpPr>
          <p:nvPr>
            <p:ph sz="half" idx="2"/>
          </p:nvPr>
        </p:nvSpPr>
        <p:spPr/>
        <p:txBody>
          <a:bodyPr/>
          <a:lstStyle/>
          <a:p>
            <a:pPr lvl="1"/>
            <a:r>
              <a:rPr lang="en-US" dirty="0" smtClean="0">
                <a:solidFill>
                  <a:srgbClr val="0070C0"/>
                </a:solidFill>
              </a:rPr>
              <a:t>Model-agnostic methods</a:t>
            </a:r>
          </a:p>
          <a:p>
            <a:pPr lvl="2"/>
            <a:r>
              <a:rPr lang="en-US" dirty="0" smtClean="0"/>
              <a:t>Apply interpretability method AFTER training, requires no knowledge about the inner working of the model</a:t>
            </a:r>
          </a:p>
          <a:p>
            <a:pPr lvl="3"/>
            <a:r>
              <a:rPr lang="en-US" dirty="0" smtClean="0"/>
              <a:t>Various </a:t>
            </a:r>
            <a:r>
              <a:rPr lang="en-US" dirty="0"/>
              <a:t>e</a:t>
            </a:r>
            <a:r>
              <a:rPr lang="en-US" dirty="0" smtClean="0"/>
              <a:t>ffect plots of single feature</a:t>
            </a:r>
          </a:p>
          <a:p>
            <a:pPr lvl="3"/>
            <a:r>
              <a:rPr lang="en-US" dirty="0" smtClean="0"/>
              <a:t>Feature interaction</a:t>
            </a:r>
          </a:p>
          <a:p>
            <a:pPr lvl="3"/>
            <a:r>
              <a:rPr lang="en-US" dirty="0" smtClean="0"/>
              <a:t>Feature importance</a:t>
            </a:r>
          </a:p>
          <a:p>
            <a:pPr lvl="3"/>
            <a:r>
              <a:rPr lang="en-US" dirty="0" smtClean="0"/>
              <a:t>Global surrogate models</a:t>
            </a:r>
          </a:p>
          <a:p>
            <a:pPr lvl="3"/>
            <a:r>
              <a:rPr lang="en-US" dirty="0" smtClean="0"/>
              <a:t>Local surrogate models</a:t>
            </a:r>
          </a:p>
          <a:p>
            <a:pPr lvl="3"/>
            <a:r>
              <a:rPr lang="en-US" dirty="0" smtClean="0"/>
              <a:t>Shapley Value</a:t>
            </a:r>
          </a:p>
          <a:p>
            <a:pPr lvl="3"/>
            <a:endParaRPr lang="en-US" dirty="0" smtClean="0"/>
          </a:p>
        </p:txBody>
      </p:sp>
    </p:spTree>
    <p:extLst>
      <p:ext uri="{BB962C8B-B14F-4D97-AF65-F5344CB8AC3E}">
        <p14:creationId xmlns:p14="http://schemas.microsoft.com/office/powerpoint/2010/main" val="1829795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solidFill>
                  <a:srgbClr val="00B050"/>
                </a:solidFill>
              </a:rPr>
              <a:t>Linear Regression &amp; Logistic Regression</a:t>
            </a:r>
            <a:endParaRPr lang="en-US" dirty="0">
              <a:solidFill>
                <a:srgbClr val="00B050"/>
              </a:solidFill>
            </a:endParaRPr>
          </a:p>
        </p:txBody>
      </p:sp>
      <p:sp>
        <p:nvSpPr>
          <p:cNvPr id="5" name="TextBox 4"/>
          <p:cNvSpPr txBox="1"/>
          <p:nvPr/>
        </p:nvSpPr>
        <p:spPr>
          <a:xfrm>
            <a:off x="6156176" y="5566000"/>
            <a:ext cx="223224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smtClean="0"/>
              <a:t>Base R</a:t>
            </a:r>
            <a:endParaRPr lang="en-US" sz="1400" dirty="0"/>
          </a:p>
          <a:p>
            <a:r>
              <a:rPr lang="en-US" sz="1400" u="sng" dirty="0" smtClean="0"/>
              <a:t>Python</a:t>
            </a:r>
          </a:p>
          <a:p>
            <a:r>
              <a:rPr lang="en-US" sz="1400" dirty="0" err="1" smtClean="0"/>
              <a:t>Scikit</a:t>
            </a:r>
            <a:r>
              <a:rPr lang="en-US" sz="1400" dirty="0" smtClean="0"/>
              <a:t>-learn, Stats Models</a:t>
            </a:r>
          </a:p>
        </p:txBody>
      </p:sp>
      <p:sp>
        <p:nvSpPr>
          <p:cNvPr id="6" name="TextBox 5"/>
          <p:cNvSpPr txBox="1"/>
          <p:nvPr/>
        </p:nvSpPr>
        <p:spPr>
          <a:xfrm>
            <a:off x="312642" y="1484784"/>
            <a:ext cx="7776864" cy="3816429"/>
          </a:xfrm>
          <a:prstGeom prst="rect">
            <a:avLst/>
          </a:prstGeom>
          <a:noFill/>
        </p:spPr>
        <p:txBody>
          <a:bodyPr wrap="square" rtlCol="0">
            <a:spAutoFit/>
          </a:bodyPr>
          <a:lstStyle/>
          <a:p>
            <a:r>
              <a:rPr lang="en-US" sz="1400" dirty="0" smtClean="0"/>
              <a:t>Example: the </a:t>
            </a:r>
            <a:r>
              <a:rPr lang="en-US" sz="1400" dirty="0"/>
              <a:t>height of a shrub (Height) based on the amount of bacteria in the soil (Bacteria) and whether the shrub is located in partial or full sun (Sun). Height is measured in cm, Bacteria is measured in thousand per ml of soil, and Sun = 0 if the plant is in partial sun, and Sun = 1 if the plant is in full sun</a:t>
            </a:r>
            <a:r>
              <a:rPr lang="en-US" sz="1400" dirty="0" smtClean="0"/>
              <a:t>.</a:t>
            </a:r>
          </a:p>
          <a:p>
            <a:endParaRPr lang="en-US" sz="1400" dirty="0" smtClean="0"/>
          </a:p>
          <a:p>
            <a:r>
              <a:rPr lang="en-US" sz="1400" dirty="0" smtClean="0">
                <a:solidFill>
                  <a:srgbClr val="0070C0"/>
                </a:solidFill>
              </a:rPr>
              <a:t>Height </a:t>
            </a:r>
            <a:r>
              <a:rPr lang="en-US" sz="1400" dirty="0">
                <a:solidFill>
                  <a:srgbClr val="0070C0"/>
                </a:solidFill>
              </a:rPr>
              <a:t>= 42 + 2.3*Bacteria + </a:t>
            </a:r>
            <a:r>
              <a:rPr lang="en-US" sz="1400" dirty="0" smtClean="0">
                <a:solidFill>
                  <a:srgbClr val="0070C0"/>
                </a:solidFill>
              </a:rPr>
              <a:t>11*Sun</a:t>
            </a:r>
          </a:p>
          <a:p>
            <a:r>
              <a:rPr lang="en-US" sz="1400" dirty="0" smtClean="0"/>
              <a:t>With one unit increase in Bacteria level, height will increase by 2.3 cm, controlling exposure to Sun</a:t>
            </a:r>
          </a:p>
          <a:p>
            <a:endParaRPr lang="en-US" sz="1400" dirty="0"/>
          </a:p>
          <a:p>
            <a:r>
              <a:rPr lang="en-US" sz="1400" dirty="0">
                <a:solidFill>
                  <a:srgbClr val="0070C0"/>
                </a:solidFill>
              </a:rPr>
              <a:t>Height = 35 + 4.2*Bacteria + 9*Sun + </a:t>
            </a:r>
            <a:r>
              <a:rPr lang="en-US" sz="1400" dirty="0" smtClean="0">
                <a:solidFill>
                  <a:srgbClr val="0070C0"/>
                </a:solidFill>
              </a:rPr>
              <a:t>3.2*Bacteria*Sun</a:t>
            </a:r>
          </a:p>
          <a:p>
            <a:r>
              <a:rPr lang="en-US" sz="1400" i="1" dirty="0"/>
              <a:t>The effect of Bacteria on Height is now 4.2 + </a:t>
            </a:r>
            <a:r>
              <a:rPr lang="en-US" sz="1400" i="1" dirty="0" smtClean="0"/>
              <a:t>3.2*Sun</a:t>
            </a:r>
          </a:p>
          <a:p>
            <a:r>
              <a:rPr lang="en-US" sz="1400" dirty="0" smtClean="0"/>
              <a:t>For plants in full sun, with one unit increase in Bacteria level, the height of plan increase by 4.2+3.2 cm</a:t>
            </a:r>
          </a:p>
          <a:p>
            <a:endParaRPr lang="en-US" sz="1400" dirty="0"/>
          </a:p>
          <a:p>
            <a:r>
              <a:rPr lang="en-US" sz="1400" dirty="0" smtClean="0">
                <a:solidFill>
                  <a:srgbClr val="0070C0"/>
                </a:solidFill>
              </a:rPr>
              <a:t>Log odds of student in honor class = log(p</a:t>
            </a:r>
            <a:r>
              <a:rPr lang="en-US" sz="1400" dirty="0">
                <a:solidFill>
                  <a:srgbClr val="0070C0"/>
                </a:solidFill>
              </a:rPr>
              <a:t>/(1-p)) = logit(p) </a:t>
            </a:r>
            <a:r>
              <a:rPr lang="en-US" sz="1400" dirty="0" smtClean="0">
                <a:solidFill>
                  <a:srgbClr val="0070C0"/>
                </a:solidFill>
              </a:rPr>
              <a:t> = </a:t>
            </a:r>
            <a:r>
              <a:rPr lang="en-US" sz="1400" dirty="0">
                <a:solidFill>
                  <a:srgbClr val="0070C0"/>
                </a:solidFill>
              </a:rPr>
              <a:t>– </a:t>
            </a:r>
            <a:r>
              <a:rPr lang="en-US" sz="1400" dirty="0" smtClean="0">
                <a:solidFill>
                  <a:srgbClr val="0070C0"/>
                </a:solidFill>
              </a:rPr>
              <a:t>9.8</a:t>
            </a:r>
            <a:r>
              <a:rPr lang="en-US" sz="1400" dirty="0">
                <a:solidFill>
                  <a:srgbClr val="0070C0"/>
                </a:solidFill>
              </a:rPr>
              <a:t>  + .</a:t>
            </a:r>
            <a:r>
              <a:rPr lang="en-US" sz="1400" dirty="0" smtClean="0">
                <a:solidFill>
                  <a:srgbClr val="0070C0"/>
                </a:solidFill>
              </a:rPr>
              <a:t>17*math score</a:t>
            </a:r>
          </a:p>
          <a:p>
            <a:r>
              <a:rPr lang="en-US" sz="1400" dirty="0" err="1" smtClean="0"/>
              <a:t>Exp</a:t>
            </a:r>
            <a:r>
              <a:rPr lang="en-US" sz="1400" dirty="0" smtClean="0"/>
              <a:t>(0.17) = 1.16</a:t>
            </a:r>
          </a:p>
          <a:p>
            <a:r>
              <a:rPr lang="en-US" sz="1400" dirty="0" smtClean="0"/>
              <a:t>With one unit increase in math score, the odds of student in honor class increase by 17%</a:t>
            </a:r>
            <a:endParaRPr lang="en-US" sz="1400" dirty="0"/>
          </a:p>
        </p:txBody>
      </p:sp>
      <p:sp>
        <p:nvSpPr>
          <p:cNvPr id="7" name="TextBox 6"/>
          <p:cNvSpPr txBox="1"/>
          <p:nvPr/>
        </p:nvSpPr>
        <p:spPr>
          <a:xfrm>
            <a:off x="467544" y="5565999"/>
            <a:ext cx="4608512" cy="1169551"/>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Easy to interpret</a:t>
            </a:r>
          </a:p>
          <a:p>
            <a:pPr marL="285750" indent="-285750">
              <a:buFont typeface="Arial" panose="020B0604020202020204" pitchFamily="34" charset="0"/>
              <a:buChar char="•"/>
            </a:pPr>
            <a:r>
              <a:rPr lang="en-US" sz="1400" dirty="0" smtClean="0"/>
              <a:t>Additive relationship is useful for decision making</a:t>
            </a:r>
          </a:p>
          <a:p>
            <a:pPr marL="285750" indent="-285750">
              <a:buFont typeface="Arial" panose="020B0604020202020204" pitchFamily="34" charset="0"/>
              <a:buChar char="•"/>
            </a:pPr>
            <a:r>
              <a:rPr lang="en-US" sz="1400" dirty="0" smtClean="0"/>
              <a:t>Performance may be bad</a:t>
            </a:r>
          </a:p>
          <a:p>
            <a:pPr marL="285750" indent="-285750">
              <a:buFont typeface="Arial" panose="020B0604020202020204" pitchFamily="34" charset="0"/>
              <a:buChar char="•"/>
            </a:pPr>
            <a:r>
              <a:rPr lang="en-US" sz="1400" dirty="0" smtClean="0"/>
              <a:t>Assumption about data distribution</a:t>
            </a:r>
          </a:p>
          <a:p>
            <a:pPr marL="285750"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420231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Decision Tree</a:t>
            </a:r>
            <a:endParaRPr lang="en-US" dirty="0">
              <a:solidFill>
                <a:srgbClr val="00B050"/>
              </a:solidFill>
            </a:endParaRPr>
          </a:p>
        </p:txBody>
      </p:sp>
      <p:pic>
        <p:nvPicPr>
          <p:cNvPr id="5122" name="Picture 2" descr="Image result for cart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628800"/>
            <a:ext cx="4287329" cy="4824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60032" y="2656073"/>
            <a:ext cx="4104456" cy="1169551"/>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smtClean="0"/>
              <a:t>Naturally interpretable</a:t>
            </a:r>
          </a:p>
          <a:p>
            <a:pPr marL="285750" indent="-285750">
              <a:buFont typeface="Arial" panose="020B0604020202020204" pitchFamily="34" charset="0"/>
              <a:buChar char="•"/>
            </a:pPr>
            <a:r>
              <a:rPr lang="en-US" sz="1400" dirty="0" smtClean="0"/>
              <a:t>Create non-smooth steps when dealing with linear relationship</a:t>
            </a:r>
          </a:p>
          <a:p>
            <a:pPr marL="285750" indent="-285750">
              <a:buFont typeface="Arial" panose="020B0604020202020204" pitchFamily="34" charset="0"/>
              <a:buChar char="•"/>
            </a:pPr>
            <a:r>
              <a:rPr lang="en-US" sz="1400" dirty="0" smtClean="0"/>
              <a:t>Unstable to change in training data</a:t>
            </a:r>
          </a:p>
          <a:p>
            <a:pPr marL="285750" indent="-285750">
              <a:buFont typeface="Arial" panose="020B0604020202020204" pitchFamily="34" charset="0"/>
              <a:buChar char="•"/>
            </a:pPr>
            <a:r>
              <a:rPr lang="en-US" sz="1400" dirty="0" smtClean="0"/>
              <a:t>Tent to over fit for prediction task</a:t>
            </a:r>
          </a:p>
        </p:txBody>
      </p:sp>
      <p:sp>
        <p:nvSpPr>
          <p:cNvPr id="8" name="TextBox 7"/>
          <p:cNvSpPr txBox="1"/>
          <p:nvPr/>
        </p:nvSpPr>
        <p:spPr>
          <a:xfrm>
            <a:off x="5940152" y="4752973"/>
            <a:ext cx="2232248" cy="954107"/>
          </a:xfrm>
          <a:prstGeom prst="rect">
            <a:avLst/>
          </a:prstGeom>
          <a:solidFill>
            <a:schemeClr val="accent3">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u="sng" dirty="0" smtClean="0"/>
              <a:t>R</a:t>
            </a:r>
          </a:p>
          <a:p>
            <a:r>
              <a:rPr lang="en-US" sz="1400" dirty="0" err="1" smtClean="0"/>
              <a:t>rpart</a:t>
            </a:r>
            <a:endParaRPr lang="en-US" sz="1400" dirty="0"/>
          </a:p>
          <a:p>
            <a:r>
              <a:rPr lang="en-US" sz="1400" u="sng" dirty="0" smtClean="0"/>
              <a:t>Python</a:t>
            </a:r>
          </a:p>
          <a:p>
            <a:r>
              <a:rPr lang="en-US" sz="1400" dirty="0" err="1" smtClean="0"/>
              <a:t>Scikit</a:t>
            </a:r>
            <a:r>
              <a:rPr lang="en-US" sz="1400" dirty="0" smtClean="0"/>
              <a:t>-learn</a:t>
            </a:r>
          </a:p>
        </p:txBody>
      </p:sp>
    </p:spTree>
    <p:extLst>
      <p:ext uri="{BB962C8B-B14F-4D97-AF65-F5344CB8AC3E}">
        <p14:creationId xmlns:p14="http://schemas.microsoft.com/office/powerpoint/2010/main" val="34344830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1620</TotalTime>
  <Words>1297</Words>
  <Application>Microsoft Office PowerPoint</Application>
  <PresentationFormat>On-screen Show (4:3)</PresentationFormat>
  <Paragraphs>219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Interpret machine learning models</vt:lpstr>
      <vt:lpstr>Why Interpretability?</vt:lpstr>
      <vt:lpstr>Definition and Importance</vt:lpstr>
      <vt:lpstr>Transparency, Local and Global Interpretability</vt:lpstr>
      <vt:lpstr>Interpretability Evaluation</vt:lpstr>
      <vt:lpstr>Human Friendly Explanations</vt:lpstr>
      <vt:lpstr>Interpretable Model vs. Model-agnostic</vt:lpstr>
      <vt:lpstr>Linear Regression &amp; Logistic Regression</vt:lpstr>
      <vt:lpstr>Decision Tree</vt:lpstr>
      <vt:lpstr>Decision Rule (related)</vt:lpstr>
      <vt:lpstr>Effect Plots – Impact of 1 or 2 Features</vt:lpstr>
      <vt:lpstr>Permutation Feature Importance</vt:lpstr>
      <vt:lpstr>Global Surrogate Model</vt:lpstr>
      <vt:lpstr>Local Surrogate Model (LIME）</vt:lpstr>
      <vt:lpstr>Shapley Value</vt:lpstr>
      <vt:lpstr>To Wrap up</vt:lpstr>
      <vt:lpstr>Let’s Explain!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 machine learning models</dc:title>
  <dc:creator>ybeybe</dc:creator>
  <cp:lastModifiedBy>ybeybe</cp:lastModifiedBy>
  <cp:revision>9</cp:revision>
  <dcterms:created xsi:type="dcterms:W3CDTF">2018-10-23T20:19:44Z</dcterms:created>
  <dcterms:modified xsi:type="dcterms:W3CDTF">2018-10-24T23:23:34Z</dcterms:modified>
</cp:coreProperties>
</file>