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Cutive Mono"/>
      <p:regular r:id="rId18"/>
    </p:embeddedFont>
    <p:embeddedFont>
      <p:font typeface="Barlow Semi Condensed"/>
      <p:regular r:id="rId19"/>
      <p:bold r:id="rId20"/>
      <p:italic r:id="rId21"/>
      <p:boldItalic r:id="rId22"/>
    </p:embeddedFont>
    <p:embeddedFont>
      <p:font typeface="Barlow Semi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.fntdata"/><Relationship Id="rId22" Type="http://schemas.openxmlformats.org/officeDocument/2006/relationships/font" Target="fonts/BarlowSemiCondensed-boldItalic.fntdata"/><Relationship Id="rId21" Type="http://schemas.openxmlformats.org/officeDocument/2006/relationships/font" Target="fonts/BarlowSemiCondensed-italic.fntdata"/><Relationship Id="rId24" Type="http://schemas.openxmlformats.org/officeDocument/2006/relationships/font" Target="fonts/BarlowSemiCondensedSemiBold-bold.fntdata"/><Relationship Id="rId23" Type="http://schemas.openxmlformats.org/officeDocument/2006/relationships/font" Target="fonts/BarlowSemiCondensed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SemiBold-boldItalic.fntdata"/><Relationship Id="rId25" Type="http://schemas.openxmlformats.org/officeDocument/2006/relationships/font" Target="fonts/BarlowSemi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arlowSemiCondensed-regular.fntdata"/><Relationship Id="rId18" Type="http://schemas.openxmlformats.org/officeDocument/2006/relationships/font" Target="fonts/Cutive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9f2f57a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9f2f57a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0e955649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0e955649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e46c19377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e46c19377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e46c19377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e46c19377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8cf4f0f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f8cf4f0f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e46c1937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e46c1937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e46c19377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e46c19377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e46c19377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e46c19377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e46c19377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e46c19377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6">
              <a:alpha val="217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1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13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3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8" name="Google Shape;198;p14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1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15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1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217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6" name="Google Shape;236;p16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16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2" name="Google Shape;252;p17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3" name="Google Shape;253;p17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0" name="Google Shape;270;p18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18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18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18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19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9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9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9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9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9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9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9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1" name="Google Shape;311;p20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0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0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0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0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" name="Google Shape;316;p20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9" name="Google Shape;329;p21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1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1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1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1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1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21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2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0" name="Google Shape;350;p22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22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2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" name="Google Shape;353;p22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2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22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2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22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0" name="Google Shape;370;p23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23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3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23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3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23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3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7" name="Google Shape;377;p23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0" name="Google Shape;390;p24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4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4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4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4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4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4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24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4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24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4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4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5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25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5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25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5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2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6">
              <a:alpha val="217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5" name="Google Shape;435;p2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1" name="Google Shape;441;p26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5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137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2940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52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accent3">
              <a:alpha val="823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9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Google Shape;135;p1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USER-FOCUSED TRAVEL APP</a:t>
            </a:r>
            <a:r>
              <a:rPr lang="en" sz="5000"/>
              <a:t> </a:t>
            </a:r>
            <a:endParaRPr sz="5000"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70" name="Google Shape;470;p29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9"/>
          <p:cNvSpPr txBox="1"/>
          <p:nvPr>
            <p:ph type="ctrTitle"/>
          </p:nvPr>
        </p:nvSpPr>
        <p:spPr>
          <a:xfrm>
            <a:off x="1104500" y="3902425"/>
            <a:ext cx="50649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AUTHORS</a:t>
            </a:r>
            <a:r>
              <a:rPr lang="en" sz="1300">
                <a:solidFill>
                  <a:schemeClr val="dk1"/>
                </a:solidFill>
              </a:rPr>
              <a:t>: BRADY LI, BO</a:t>
            </a:r>
            <a:r>
              <a:rPr lang="en" sz="1300"/>
              <a:t>BBY PALAZZI, GAVIN SANDERS, SEAMUS COYNE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704850" y="394627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THE GERBIES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488" name="Google Shape;488;p29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489" name="Google Shape;489;p29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15" name="Google Shape;515;p29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16" name="Google Shape;516;p29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17" name="Google Shape;517;p29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G345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18" name="Google Shape;518;p29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F8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grpSp>
        <p:nvGrpSpPr>
          <p:cNvPr id="519" name="Google Shape;519;p29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520" name="Google Shape;520;p29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29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grpSp>
        <p:nvGrpSpPr>
          <p:cNvPr id="1090" name="Google Shape;1090;p38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091" name="Google Shape;1091;p38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099" name="Google Shape;1099;p38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38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9" name="Google Shape;1139;p38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140" name="Google Shape;1140;p38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38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142" name="Google Shape;1142;p38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48" name="Google Shape;11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25" y="1914848"/>
            <a:ext cx="3565576" cy="27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38"/>
          <p:cNvSpPr txBox="1"/>
          <p:nvPr/>
        </p:nvSpPr>
        <p:spPr>
          <a:xfrm>
            <a:off x="4692675" y="2097600"/>
            <a:ext cx="36534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Manually programmed linear regression predicted net crime over time by nation.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9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155" name="Google Shape;1155;p39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163" name="Google Shape;1163;p39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9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3" name="Google Shape;1203;p39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204" name="Google Shape;1204;p39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5" name="Google Shape;1205;p39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206" name="Google Shape;1206;p39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9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2" name="Google Shape;1212;p3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pic>
        <p:nvPicPr>
          <p:cNvPr id="1213" name="Google Shape;1213;p39"/>
          <p:cNvPicPr preferRelativeResize="0"/>
          <p:nvPr/>
        </p:nvPicPr>
        <p:blipFill rotWithShape="1">
          <a:blip r:embed="rId3">
            <a:alphaModFix/>
          </a:blip>
          <a:srcRect b="0" l="0" r="52543" t="0"/>
          <a:stretch/>
        </p:blipFill>
        <p:spPr>
          <a:xfrm>
            <a:off x="845525" y="2164950"/>
            <a:ext cx="2858226" cy="21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39"/>
          <p:cNvSpPr txBox="1"/>
          <p:nvPr/>
        </p:nvSpPr>
        <p:spPr>
          <a:xfrm>
            <a:off x="4692675" y="2076450"/>
            <a:ext cx="3653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Calculates cosine similarity between nations and user-input fields to provide ranking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215" name="Google Shape;12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225" y="3998378"/>
            <a:ext cx="1486266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0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INTERFACE</a:t>
            </a:r>
            <a:endParaRPr/>
          </a:p>
        </p:txBody>
      </p:sp>
      <p:grpSp>
        <p:nvGrpSpPr>
          <p:cNvPr id="1221" name="Google Shape;1221;p40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1222" name="Google Shape;1222;p40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40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GERBIES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234" name="Google Shape;1234;p40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1235" name="Google Shape;1235;p40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40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0" name="Google Shape;1260;p40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1261" name="Google Shape;1261;p40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40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7" name="Google Shape;1277;p40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8" name="Google Shape;1278;p40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9" name="Google Shape;1279;p40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utive Mono"/>
                <a:ea typeface="Cutive Mono"/>
                <a:cs typeface="Cutive Mono"/>
                <a:sym typeface="Cutive Mono"/>
              </a:rPr>
              <a:t>G</a:t>
            </a: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280" name="Google Shape;1280;p40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utive Mono"/>
                <a:ea typeface="Cutive Mono"/>
                <a:cs typeface="Cutive Mono"/>
                <a:sym typeface="Cutive Mono"/>
              </a:rPr>
              <a:t>F</a:t>
            </a: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281" name="Google Shape;1281;p40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282" name="Google Shape;1282;p40"/>
          <p:cNvSpPr txBox="1"/>
          <p:nvPr/>
        </p:nvSpPr>
        <p:spPr>
          <a:xfrm>
            <a:off x="1104500" y="4271250"/>
            <a:ext cx="4988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BUZZWORD: </a:t>
            </a:r>
            <a:r>
              <a:rPr lang="en" sz="22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SERVERLESS </a:t>
            </a:r>
            <a:r>
              <a:rPr lang="en" sz="22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ARCHITECTURE</a:t>
            </a:r>
            <a:endParaRPr b="1" sz="22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283" name="Google Shape;1283;p40"/>
          <p:cNvSpPr/>
          <p:nvPr/>
        </p:nvSpPr>
        <p:spPr>
          <a:xfrm>
            <a:off x="702700" y="4321300"/>
            <a:ext cx="323400" cy="323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0"/>
          <p:cNvSpPr txBox="1"/>
          <p:nvPr/>
        </p:nvSpPr>
        <p:spPr>
          <a:xfrm>
            <a:off x="726601" y="4264876"/>
            <a:ext cx="261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!</a:t>
            </a:r>
            <a:endParaRPr sz="2400">
              <a:solidFill>
                <a:schemeClr val="l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" name="Google Shape;1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325"/>
            <a:ext cx="9144003" cy="484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7" name="Google Shape;537;p30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538" name="Google Shape;538;p30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39" name="Google Shape;539;p30"/>
          <p:cNvSpPr txBox="1"/>
          <p:nvPr>
            <p:ph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40" name="Google Shape;540;p30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541" name="Google Shape;541;p30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0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549" name="Google Shape;549;p30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0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590" name="Google Shape;590;p30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30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30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99" name="Google Shape;599;p30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00" name="Google Shape;600;p30"/>
          <p:cNvSpPr txBox="1"/>
          <p:nvPr>
            <p:ph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1" name="Google Shape;601;p30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MODELING</a:t>
            </a:r>
            <a:endParaRPr/>
          </a:p>
        </p:txBody>
      </p:sp>
      <p:sp>
        <p:nvSpPr>
          <p:cNvPr id="602" name="Google Shape;602;p30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03" name="Google Shape;603;p30"/>
          <p:cNvSpPr txBox="1"/>
          <p:nvPr>
            <p:ph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4" name="Google Shape;604;p30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STREAMLIT DEMO</a:t>
            </a:r>
            <a:endParaRPr sz="2200"/>
          </a:p>
        </p:txBody>
      </p:sp>
      <p:sp>
        <p:nvSpPr>
          <p:cNvPr id="605" name="Google Shape;605;p30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06" name="Google Shape;606;p30"/>
          <p:cNvSpPr txBox="1"/>
          <p:nvPr>
            <p:ph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607" name="Google Shape;607;p30"/>
          <p:cNvCxnSpPr/>
          <p:nvPr/>
        </p:nvCxnSpPr>
        <p:spPr>
          <a:xfrm rot="10800000">
            <a:off x="2149569" y="2088775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0"/>
          <p:cNvCxnSpPr/>
          <p:nvPr/>
        </p:nvCxnSpPr>
        <p:spPr>
          <a:xfrm rot="10800000">
            <a:off x="6131994" y="2088775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0"/>
          <p:cNvCxnSpPr/>
          <p:nvPr/>
        </p:nvCxnSpPr>
        <p:spPr>
          <a:xfrm rot="10800000">
            <a:off x="2149569" y="3516575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0"/>
          <p:cNvCxnSpPr/>
          <p:nvPr/>
        </p:nvCxnSpPr>
        <p:spPr>
          <a:xfrm rot="10800000">
            <a:off x="6131994" y="3516575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PERSONAS</a:t>
            </a:r>
            <a:endParaRPr/>
          </a:p>
        </p:txBody>
      </p:sp>
      <p:grpSp>
        <p:nvGrpSpPr>
          <p:cNvPr id="616" name="Google Shape;616;p31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617" name="Google Shape;617;p31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1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625" name="Google Shape;625;p31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1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1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666" name="Google Shape;666;p31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7" name="Google Shape;667;p31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668" name="Google Shape;668;p31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4" name="Google Shape;674;p31"/>
          <p:cNvSpPr txBox="1"/>
          <p:nvPr/>
        </p:nvSpPr>
        <p:spPr>
          <a:xfrm>
            <a:off x="704850" y="3464975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KLEMENT GORRING</a:t>
            </a:r>
            <a:endParaRPr b="1"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704850" y="3975300"/>
            <a:ext cx="2185200" cy="7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A new retiree considering moving abroad</a:t>
            </a:r>
            <a:endParaRPr b="1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676" name="Google Shape;676;p31"/>
          <p:cNvCxnSpPr/>
          <p:nvPr/>
        </p:nvCxnSpPr>
        <p:spPr>
          <a:xfrm rot="10800000">
            <a:off x="714375" y="360420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31"/>
          <p:cNvSpPr txBox="1"/>
          <p:nvPr/>
        </p:nvSpPr>
        <p:spPr>
          <a:xfrm>
            <a:off x="3481800" y="3464975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THOUGHTSTORMS</a:t>
            </a:r>
            <a:endParaRPr b="1" sz="2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78" name="Google Shape;678;p31"/>
          <p:cNvSpPr txBox="1"/>
          <p:nvPr/>
        </p:nvSpPr>
        <p:spPr>
          <a:xfrm>
            <a:off x="3481800" y="3975300"/>
            <a:ext cx="2185200" cy="7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A </a:t>
            </a: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moving</a:t>
            </a: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company focused on US to EU transitions</a:t>
            </a:r>
            <a:endParaRPr b="1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679" name="Google Shape;679;p31"/>
          <p:cNvCxnSpPr/>
          <p:nvPr/>
        </p:nvCxnSpPr>
        <p:spPr>
          <a:xfrm rot="10800000">
            <a:off x="3491325" y="360420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31"/>
          <p:cNvSpPr txBox="1"/>
          <p:nvPr/>
        </p:nvSpPr>
        <p:spPr>
          <a:xfrm>
            <a:off x="6258750" y="3464975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BELL STONER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81" name="Google Shape;681;p31"/>
          <p:cNvSpPr txBox="1"/>
          <p:nvPr/>
        </p:nvSpPr>
        <p:spPr>
          <a:xfrm>
            <a:off x="6258750" y="3975300"/>
            <a:ext cx="2185200" cy="7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A </a:t>
            </a: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Portuguese</a:t>
            </a:r>
            <a:r>
              <a:rPr b="1"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admin official known for giving tips</a:t>
            </a:r>
            <a:endParaRPr b="1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682" name="Google Shape;682;p31"/>
          <p:cNvCxnSpPr/>
          <p:nvPr/>
        </p:nvCxnSpPr>
        <p:spPr>
          <a:xfrm rot="10800000">
            <a:off x="6268275" y="360420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1"/>
          <p:cNvSpPr txBox="1"/>
          <p:nvPr/>
        </p:nvSpPr>
        <p:spPr>
          <a:xfrm>
            <a:off x="704850" y="2383400"/>
            <a:ext cx="2185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1st</a:t>
            </a:r>
            <a:endParaRPr b="1" sz="8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84" name="Google Shape;684;p31"/>
          <p:cNvSpPr txBox="1"/>
          <p:nvPr/>
        </p:nvSpPr>
        <p:spPr>
          <a:xfrm>
            <a:off x="3481800" y="2383400"/>
            <a:ext cx="2185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2nd</a:t>
            </a:r>
            <a:endParaRPr b="1" sz="8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6258750" y="2383400"/>
            <a:ext cx="2185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3rd</a:t>
            </a:r>
            <a:endParaRPr b="1" sz="8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686" name="Google Shape;686;p31"/>
          <p:cNvCxnSpPr>
            <a:stCxn id="687" idx="6"/>
            <a:endCxn id="688" idx="2"/>
          </p:cNvCxnSpPr>
          <p:nvPr/>
        </p:nvCxnSpPr>
        <p:spPr>
          <a:xfrm>
            <a:off x="858000" y="2246075"/>
            <a:ext cx="26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1"/>
          <p:cNvSpPr/>
          <p:nvPr/>
        </p:nvSpPr>
        <p:spPr>
          <a:xfrm>
            <a:off x="699900" y="2167025"/>
            <a:ext cx="158100" cy="15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3491325" y="2167025"/>
            <a:ext cx="158100" cy="15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6282750" y="2167025"/>
            <a:ext cx="158100" cy="15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" name="Google Shape;690;p31"/>
          <p:cNvCxnSpPr>
            <a:stCxn id="688" idx="6"/>
            <a:endCxn id="689" idx="2"/>
          </p:cNvCxnSpPr>
          <p:nvPr/>
        </p:nvCxnSpPr>
        <p:spPr>
          <a:xfrm>
            <a:off x="3649425" y="2246075"/>
            <a:ext cx="26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1"/>
          <p:cNvCxnSpPr>
            <a:stCxn id="689" idx="6"/>
          </p:cNvCxnSpPr>
          <p:nvPr/>
        </p:nvCxnSpPr>
        <p:spPr>
          <a:xfrm>
            <a:off x="6440850" y="2246075"/>
            <a:ext cx="246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</a:t>
            </a:r>
            <a:endParaRPr/>
          </a:p>
        </p:txBody>
      </p:sp>
      <p:grpSp>
        <p:nvGrpSpPr>
          <p:cNvPr id="697" name="Google Shape;697;p32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698" name="Google Shape;698;p32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32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GERBIES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710" name="Google Shape;710;p32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711" name="Google Shape;711;p32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2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2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737" name="Google Shape;737;p32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2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3" name="Google Shape;753;p32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4" name="Google Shape;754;p32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5" name="Google Shape;755;p32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utive Mono"/>
                <a:ea typeface="Cutive Mono"/>
                <a:cs typeface="Cutive Mono"/>
                <a:sym typeface="Cutive Mono"/>
              </a:rPr>
              <a:t>G</a:t>
            </a: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6" name="Google Shape;756;p32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utive Mono"/>
                <a:ea typeface="Cutive Mono"/>
                <a:cs typeface="Cutive Mono"/>
                <a:sym typeface="Cutive Mono"/>
              </a:rPr>
              <a:t>F</a:t>
            </a: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7" name="Google Shape;757;p32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104500" y="4271250"/>
            <a:ext cx="4988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BUZZWORD: BIG DATA</a:t>
            </a:r>
            <a:endParaRPr b="1" sz="24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702700" y="4321300"/>
            <a:ext cx="323400" cy="323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2"/>
          <p:cNvSpPr txBox="1"/>
          <p:nvPr/>
        </p:nvSpPr>
        <p:spPr>
          <a:xfrm>
            <a:off x="726601" y="4264876"/>
            <a:ext cx="261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!</a:t>
            </a:r>
            <a:endParaRPr sz="2400">
              <a:solidFill>
                <a:schemeClr val="l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EUROSTAT DATASETS</a:t>
            </a:r>
            <a:endParaRPr/>
          </a:p>
        </p:txBody>
      </p:sp>
      <p:grpSp>
        <p:nvGrpSpPr>
          <p:cNvPr id="766" name="Google Shape;766;p3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767" name="Google Shape;767;p33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775" name="Google Shape;775;p3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33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3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816" name="Google Shape;816;p33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3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818" name="Google Shape;818;p3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4" name="Google Shape;824;p33"/>
          <p:cNvSpPr txBox="1"/>
          <p:nvPr/>
        </p:nvSpPr>
        <p:spPr>
          <a:xfrm>
            <a:off x="624725" y="1953575"/>
            <a:ext cx="7492800" cy="2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LEISURE……………………. 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score of activities per nation</a:t>
            </a:r>
            <a:endParaRPr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HAPPINESS……………….. 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happiness per person</a:t>
            </a:r>
            <a:endParaRPr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PUBLIC EDUCATION…….. 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spending on public education</a:t>
            </a:r>
            <a:endParaRPr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CRIME………………………. 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crime rates by nation over time</a:t>
            </a:r>
            <a:endParaRPr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TRANSIT…………………… 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rain coverage by nation (km)</a:t>
            </a:r>
            <a:endParaRPr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POPULATION……………… 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opulation of each nation</a:t>
            </a:r>
            <a:endParaRPr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830" name="Google Shape;830;p34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831" name="Google Shape;831;p34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4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839" name="Google Shape;839;p34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4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34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880" name="Google Shape;880;p34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34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882" name="Google Shape;882;p34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8" name="Google Shape;888;p34"/>
          <p:cNvSpPr txBox="1"/>
          <p:nvPr/>
        </p:nvSpPr>
        <p:spPr>
          <a:xfrm>
            <a:off x="624725" y="1953575"/>
            <a:ext cx="7492800" cy="2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"/>
              <a:buChar char="●"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REMOVING NON-EU NATIONS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"/>
              <a:buChar char="●"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DROPPING OR REPLACING NaN VALUES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"/>
              <a:buChar char="●"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REMOVING UNWANTED COLUMNS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"/>
              <a:buChar char="●"/>
            </a:pPr>
            <a:r>
              <a:rPr b="1" lang="en" sz="2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ENSURING CONSISTENT FORMATTING AND CONSISTENCY AMONG DATA</a:t>
            </a:r>
            <a:endParaRPr b="1" sz="2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89" name="Google Shape;8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150" y="3803650"/>
            <a:ext cx="982674" cy="9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35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895" name="Google Shape;895;p35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5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903" name="Google Shape;903;p35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35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35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944" name="Google Shape;944;p35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5" name="Google Shape;945;p35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946" name="Google Shape;946;p35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52" name="Google Shape;9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50" y="953175"/>
            <a:ext cx="5865701" cy="39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36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958" name="Google Shape;958;p36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6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966" name="Google Shape;966;p36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36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36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007" name="Google Shape;1007;p36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p36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009" name="Google Shape;1009;p36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6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6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15" name="Google Shape;10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63" y="960275"/>
            <a:ext cx="5870876" cy="39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7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</a:t>
            </a:r>
            <a:endParaRPr/>
          </a:p>
        </p:txBody>
      </p:sp>
      <p:grpSp>
        <p:nvGrpSpPr>
          <p:cNvPr id="1021" name="Google Shape;1021;p37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1022" name="Google Shape;1022;p37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3" name="Google Shape;1033;p37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GERBIES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034" name="Google Shape;1034;p37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1035" name="Google Shape;1035;p37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37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37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1061" name="Google Shape;1061;p37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37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77" name="Google Shape;1077;p37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78" name="Google Shape;1078;p37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79" name="Google Shape;1079;p37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utive Mono"/>
                <a:ea typeface="Cutive Mono"/>
                <a:cs typeface="Cutive Mono"/>
                <a:sym typeface="Cutive Mono"/>
              </a:rPr>
              <a:t>G</a:t>
            </a: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080" name="Google Shape;1080;p37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utive Mono"/>
                <a:ea typeface="Cutive Mono"/>
                <a:cs typeface="Cutive Mono"/>
                <a:sym typeface="Cutive Mono"/>
              </a:rPr>
              <a:t>F</a:t>
            </a: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081" name="Google Shape;1081;p37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082" name="Google Shape;1082;p37"/>
          <p:cNvSpPr txBox="1"/>
          <p:nvPr/>
        </p:nvSpPr>
        <p:spPr>
          <a:xfrm>
            <a:off x="1104500" y="4271250"/>
            <a:ext cx="4988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BUZZWORD: AI</a:t>
            </a:r>
            <a:endParaRPr b="1" sz="24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083" name="Google Shape;1083;p37"/>
          <p:cNvSpPr/>
          <p:nvPr/>
        </p:nvSpPr>
        <p:spPr>
          <a:xfrm>
            <a:off x="702700" y="4321300"/>
            <a:ext cx="323400" cy="323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7"/>
          <p:cNvSpPr txBox="1"/>
          <p:nvPr/>
        </p:nvSpPr>
        <p:spPr>
          <a:xfrm>
            <a:off x="726601" y="4264876"/>
            <a:ext cx="261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!</a:t>
            </a:r>
            <a:endParaRPr sz="2400">
              <a:solidFill>
                <a:schemeClr val="l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