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66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5" r:id="rId11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617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スタイル/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6" d="100"/>
          <a:sy n="116" d="100"/>
        </p:scale>
        <p:origin x="-184" y="-10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1.xlsx"/><Relationship Id="rId2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view3D>
      <c:rotX val="30"/>
      <c:rotY val="0"/>
      <c:rAngAx val="0"/>
      <c:perspective val="30"/>
    </c:view3D>
    <c:floor>
      <c:thickness val="0"/>
    </c:floor>
    <c:sideWall>
      <c:thickness val="0"/>
    </c:sideWall>
    <c:backWall>
      <c:thickness val="0"/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宇宙を舞台にしたFPSゲームをPLAYしたいか</c:v>
                </c:pt>
              </c:strCache>
            </c:strRef>
          </c:tx>
          <c:spPr>
            <a:effectLst>
              <a:outerShdw blurRad="152400" dist="317500" dir="5400000" sx="90000" sy="-19000" rotWithShape="0">
                <a:prstClr val="black">
                  <a:alpha val="15000"/>
                </a:prstClr>
              </a:outerShdw>
            </a:effectLst>
          </c:spPr>
          <c:dPt>
            <c:idx val="0"/>
            <c:bubble3D val="0"/>
            <c:spPr>
              <a:solidFill>
                <a:srgbClr val="C61759"/>
              </a:solidFill>
              <a:effectLst>
                <a:outerShdw blurRad="152400" dist="317500" dir="5400000" sx="90000" sy="-19000" rotWithShape="0">
                  <a:prstClr val="black">
                    <a:alpha val="15000"/>
                  </a:prstClr>
                </a:outerShdw>
              </a:effectLst>
            </c:spPr>
          </c:dPt>
          <c:dPt>
            <c:idx val="1"/>
            <c:bubble3D val="0"/>
            <c:spPr>
              <a:solidFill>
                <a:schemeClr val="accent1"/>
              </a:solidFill>
              <a:effectLst>
                <a:outerShdw blurRad="152400" dist="317500" dir="5400000" sx="90000" sy="-19000" rotWithShape="0">
                  <a:prstClr val="black">
                    <a:alpha val="15000"/>
                  </a:prstClr>
                </a:outerShdw>
              </a:effectLst>
            </c:spPr>
          </c:dPt>
          <c:cat>
            <c:strRef>
              <c:f>Sheet1!$A$2:$A$5</c:f>
              <c:strCache>
                <c:ptCount val="4"/>
                <c:pt idx="0">
                  <c:v>絶対にPLAYしたい</c:v>
                </c:pt>
                <c:pt idx="1">
                  <c:v>興味はある</c:v>
                </c:pt>
                <c:pt idx="2">
                  <c:v>どちらでもない</c:v>
                </c:pt>
                <c:pt idx="3">
                  <c:v>やりたくない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100.0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</c:plotArea>
    <c:legend>
      <c:legendPos val="r"/>
      <c:layout>
        <c:manualLayout>
          <c:xMode val="edge"/>
          <c:yMode val="edge"/>
          <c:x val="0.673642947409352"/>
          <c:y val="0.187593085008434"/>
          <c:w val="0.272344706911636"/>
          <c:h val="0.445206425903965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ja-JP"/>
    </a:p>
  </c:txPr>
  <c:externalData r:id="rId1">
    <c:autoUpdate val="0"/>
  </c:externalData>
  <c:userShapes r:id="rId2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0.38928</cdr:x>
      <cdr:y>0.41355</cdr:y>
    </cdr:from>
    <cdr:to>
      <cdr:x>0.61753</cdr:x>
      <cdr:y>0.80027</cdr:y>
    </cdr:to>
    <cdr:sp macro="" textlink="">
      <cdr:nvSpPr>
        <cdr:cNvPr id="2" name="テキスト ボックス 1"/>
        <cdr:cNvSpPr txBox="1"/>
      </cdr:nvSpPr>
      <cdr:spPr>
        <a:xfrm xmlns:a="http://schemas.openxmlformats.org/drawingml/2006/main">
          <a:off x="3203602" y="1403613"/>
          <a:ext cx="1878428" cy="1312553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altLang="ja-JP" sz="3600" dirty="0" smtClean="0">
              <a:solidFill>
                <a:srgbClr val="FFFFFF"/>
              </a:solidFill>
              <a:latin typeface="ヒラギノ角ゴ Std W8"/>
              <a:ea typeface="ヒラギノ角ゴ Std W8"/>
              <a:cs typeface="ヒラギノ角ゴ Std W8"/>
            </a:rPr>
            <a:t>100%</a:t>
          </a:r>
          <a:endParaRPr lang="ja-JP" altLang="en-US" sz="3600" dirty="0">
            <a:solidFill>
              <a:srgbClr val="FFFFFF"/>
            </a:solidFill>
            <a:latin typeface="ヒラギノ角ゴ Std W8"/>
            <a:ea typeface="ヒラギノ角ゴ Std W8"/>
            <a:cs typeface="ヒラギノ角ゴ Std W8"/>
          </a:endParaRP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47EDA-1B2D-4A4B-9C7B-E030AE7DFBF8}" type="datetimeFigureOut">
              <a:rPr kumimoji="1" lang="ja-JP" altLang="en-US" smtClean="0"/>
              <a:t>19/10/01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03B010-35B6-A345-BE7C-3F781CD61F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19230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03B010-35B6-A345-BE7C-3F781CD61F11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30348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03B010-35B6-A345-BE7C-3F781CD61F11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60647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19/10/01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19/10/01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 anchor="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19/10/01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19/10/01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19/10/01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19/10/01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19/10/01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19/10/01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19/10/01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19/10/01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 anchor="t"/>
          <a:lstStyle>
            <a:lvl1pPr marL="0" indent="0">
              <a:buNone/>
              <a:defRPr sz="1400"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19/10/01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42900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36636D-D922-432D-A958-524484B5923D}" type="datetimeFigureOut">
              <a:rPr lang="en-US" smtClean="0"/>
              <a:pPr/>
              <a:t>19/10/01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smtClean="0">
                <a:latin typeface="Star Jedi"/>
                <a:cs typeface="Star Jedi"/>
              </a:rPr>
              <a:t>Star Space</a:t>
            </a:r>
            <a:endParaRPr kumimoji="1" lang="ja-JP" altLang="en-US" dirty="0">
              <a:latin typeface="Star Jedi"/>
              <a:cs typeface="Star Jedi"/>
            </a:endParaRPr>
          </a:p>
        </p:txBody>
      </p:sp>
    </p:spTree>
    <p:extLst>
      <p:ext uri="{BB962C8B-B14F-4D97-AF65-F5344CB8AC3E}">
        <p14:creationId xmlns:p14="http://schemas.microsoft.com/office/powerpoint/2010/main" val="9656887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6" presetClass="exit" presetSubtype="0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 from="(ppt_w)" to="(-ppt_w*2)" calcmode="lin" valueType="num">
                                      <p:cBhvr rctx="PPT">
                                        <p:cTn id="15" dur="500" autoRev="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ppt_w*0.50)" calcmode="lin" valueType="num">
                                      <p:cBhvr>
                                        <p:cTn id="16" dur="500" decel="50000" autoRev="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ppt_y)" to="(1+ppt_h/2)" calcmode="lin" valueType="num">
                                      <p:cBhvr>
                                        <p:cTn id="17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8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xit" presetSubtype="32" fill="hold" grpId="3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1"/>
      <p:bldP spid="2" grpId="2"/>
      <p:bldP spid="2" grpId="3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 flipH="1" flipV="1">
            <a:off x="8686799" y="1200150"/>
            <a:ext cx="279302" cy="376570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/>
              <a:t/>
            </a:r>
            <a:br>
              <a:rPr kumimoji="1" lang="en-US" altLang="ja-JP" dirty="0"/>
            </a:br>
            <a:r>
              <a:rPr kumimoji="1" lang="ja-JP" altLang="ja-JP" dirty="0"/>
              <a:t>　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24356" y="1035916"/>
            <a:ext cx="8229600" cy="339447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kumimoji="1" lang="ja-JP" altLang="en-US" sz="4500" dirty="0" smtClean="0">
                <a:latin typeface="ヒラギノ角ゴ Std W8"/>
                <a:ea typeface="ヒラギノ角ゴ Std W8"/>
                <a:cs typeface="ヒラギノ角ゴ Std W8"/>
              </a:rPr>
              <a:t>ご静聴ありがとうございました。</a:t>
            </a:r>
            <a:endParaRPr kumimoji="1" lang="ja-JP" altLang="en-US" sz="4500" dirty="0">
              <a:latin typeface="ヒラギノ角ゴ Std W8"/>
              <a:ea typeface="ヒラギノ角ゴ Std W8"/>
              <a:cs typeface="ヒラギノ角ゴ Std W8"/>
            </a:endParaRPr>
          </a:p>
        </p:txBody>
      </p:sp>
    </p:spTree>
    <p:extLst>
      <p:ext uri="{BB962C8B-B14F-4D97-AF65-F5344CB8AC3E}">
        <p14:creationId xmlns:p14="http://schemas.microsoft.com/office/powerpoint/2010/main" val="30821667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6" presetClass="exit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 from="(ppt_w)" to="(-ppt_w*2)" calcmode="lin" valueType="num">
                                      <p:cBhvr rctx="PPT">
                                        <p:cTn id="11" dur="500" autoRev="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ppt_w*0.50)" calcmode="lin" valueType="num">
                                      <p:cBhvr>
                                        <p:cTn id="12" dur="500" decel="50000" autoRev="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ppt_y)" to="(1+ppt_h/2)" calcmode="lin" valueType="num">
                                      <p:cBhvr>
                                        <p:cTn id="13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6" presetClass="exit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 from="(ppt_w)" to="(-ppt_w*2)" calcmode="lin" valueType="num">
                                      <p:cBhvr rctx="PPT">
                                        <p:cTn id="19" dur="500" autoRev="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ppt_w*0.50)" calcmode="lin" valueType="num">
                                      <p:cBhvr>
                                        <p:cTn id="20" dur="500" decel="50000" autoRev="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ppt_y)" to="(1+ppt_h/2)" calcmode="lin" valueType="num">
                                      <p:cBhvr>
                                        <p:cTn id="21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2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ヒラギノ角ゴ Std W8"/>
                <a:ea typeface="ヒラギノ角ゴ Std W8"/>
                <a:cs typeface="ヒラギノ角ゴ Std W8"/>
              </a:rPr>
              <a:t>はじめに</a:t>
            </a:r>
            <a:endParaRPr kumimoji="1" lang="ja-JP" altLang="en-US" dirty="0">
              <a:latin typeface="ヒラギノ角ゴ Std W8"/>
              <a:ea typeface="ヒラギノ角ゴ Std W8"/>
              <a:cs typeface="ヒラギノ角ゴ Std W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kumimoji="1" lang="ja-JP" altLang="en-US" dirty="0" smtClean="0">
                <a:latin typeface="ヒラギノ角ゴ Std W8"/>
                <a:ea typeface="ヒラギノ角ゴ Std W8"/>
                <a:cs typeface="ヒラギノ角ゴ Std W8"/>
              </a:rPr>
              <a:t>・コンセプト</a:t>
            </a:r>
            <a:endParaRPr kumimoji="1" lang="en-US" altLang="ja-JP" dirty="0" smtClean="0">
              <a:latin typeface="ヒラギノ角ゴ Std W8"/>
              <a:ea typeface="ヒラギノ角ゴ Std W8"/>
              <a:cs typeface="ヒラギノ角ゴ Std W8"/>
            </a:endParaRPr>
          </a:p>
          <a:p>
            <a:pPr marL="0" indent="0">
              <a:buNone/>
            </a:pPr>
            <a:r>
              <a:rPr kumimoji="1" lang="ja-JP" altLang="en-US" dirty="0" smtClean="0">
                <a:latin typeface="ヒラギノ角ゴ Std W8"/>
                <a:ea typeface="ヒラギノ角ゴ Std W8"/>
                <a:cs typeface="ヒラギノ角ゴ Std W8"/>
              </a:rPr>
              <a:t>・制作背景</a:t>
            </a:r>
            <a:endParaRPr kumimoji="1" lang="en-US" altLang="ja-JP" dirty="0" smtClean="0">
              <a:latin typeface="ヒラギノ角ゴ Std W8"/>
              <a:ea typeface="ヒラギノ角ゴ Std W8"/>
              <a:cs typeface="ヒラギノ角ゴ Std W8"/>
            </a:endParaRPr>
          </a:p>
          <a:p>
            <a:pPr marL="0" indent="0">
              <a:buNone/>
            </a:pPr>
            <a:r>
              <a:rPr kumimoji="1" lang="ja-JP" altLang="en-US" dirty="0" smtClean="0">
                <a:latin typeface="ヒラギノ角ゴ Std W8"/>
                <a:ea typeface="ヒラギノ角ゴ Std W8"/>
                <a:cs typeface="ヒラギノ角ゴ Std W8"/>
              </a:rPr>
              <a:t>・ゲーム概要</a:t>
            </a:r>
            <a:endParaRPr kumimoji="1" lang="en-US" altLang="ja-JP" dirty="0" smtClean="0">
              <a:latin typeface="ヒラギノ角ゴ Std W8"/>
              <a:ea typeface="ヒラギノ角ゴ Std W8"/>
              <a:cs typeface="ヒラギノ角ゴ Std W8"/>
            </a:endParaRPr>
          </a:p>
          <a:p>
            <a:pPr marL="0" indent="0">
              <a:buNone/>
            </a:pPr>
            <a:r>
              <a:rPr kumimoji="1" lang="ja-JP" altLang="en-US" dirty="0" smtClean="0">
                <a:latin typeface="ヒラギノ角ゴ Std W8"/>
                <a:ea typeface="ヒラギノ角ゴ Std W8"/>
                <a:cs typeface="ヒラギノ角ゴ Std W8"/>
              </a:rPr>
              <a:t>・競合との比較</a:t>
            </a:r>
            <a:endParaRPr kumimoji="1" lang="en-US" altLang="ja-JP" dirty="0" smtClean="0">
              <a:latin typeface="ヒラギノ角ゴ Std W8"/>
              <a:ea typeface="ヒラギノ角ゴ Std W8"/>
              <a:cs typeface="ヒラギノ角ゴ Std W8"/>
            </a:endParaRPr>
          </a:p>
          <a:p>
            <a:pPr marL="0" indent="0">
              <a:buNone/>
            </a:pPr>
            <a:r>
              <a:rPr kumimoji="1" lang="ja-JP" altLang="en-US" dirty="0" smtClean="0">
                <a:latin typeface="ヒラギノ角ゴ Std W8"/>
                <a:ea typeface="ヒラギノ角ゴ Std W8"/>
                <a:cs typeface="ヒラギノ角ゴ Std W8"/>
              </a:rPr>
              <a:t>・今後の展望</a:t>
            </a:r>
            <a:endParaRPr kumimoji="1" lang="ja-JP" altLang="en-US" dirty="0">
              <a:latin typeface="ヒラギノ角ゴ Std W8"/>
              <a:ea typeface="ヒラギノ角ゴ Std W8"/>
              <a:cs typeface="ヒラギノ角ゴ Std W8"/>
            </a:endParaRPr>
          </a:p>
        </p:txBody>
      </p:sp>
    </p:spTree>
    <p:extLst>
      <p:ext uri="{BB962C8B-B14F-4D97-AF65-F5344CB8AC3E}">
        <p14:creationId xmlns:p14="http://schemas.microsoft.com/office/powerpoint/2010/main" val="2248386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1795707"/>
            <a:ext cx="8229600" cy="2573119"/>
          </a:xfrm>
        </p:spPr>
        <p:txBody>
          <a:bodyPr>
            <a:normAutofit/>
          </a:bodyPr>
          <a:lstStyle/>
          <a:p>
            <a:r>
              <a:rPr kumimoji="1" lang="ja-JP" altLang="en-US" sz="6000" dirty="0" smtClean="0">
                <a:latin typeface="ヒラギノ角ゴ Std W8"/>
                <a:ea typeface="ヒラギノ角ゴ Std W8"/>
                <a:cs typeface="ヒラギノ角ゴ Std W8"/>
              </a:rPr>
              <a:t>コンセプト</a:t>
            </a:r>
            <a:endParaRPr kumimoji="1" lang="ja-JP" altLang="en-US" sz="6000" dirty="0">
              <a:latin typeface="ヒラギノ角ゴ Std W8"/>
              <a:ea typeface="ヒラギノ角ゴ Std W8"/>
              <a:cs typeface="ヒラギノ角ゴ Std W8"/>
            </a:endParaRPr>
          </a:p>
        </p:txBody>
      </p:sp>
    </p:spTree>
    <p:extLst>
      <p:ext uri="{BB962C8B-B14F-4D97-AF65-F5344CB8AC3E}">
        <p14:creationId xmlns:p14="http://schemas.microsoft.com/office/powerpoint/2010/main" val="34817496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262788"/>
            <a:ext cx="8229600" cy="4331836"/>
          </a:xfrm>
        </p:spPr>
        <p:txBody>
          <a:bodyPr/>
          <a:lstStyle/>
          <a:p>
            <a:pPr marL="0" indent="0">
              <a:buNone/>
            </a:pPr>
            <a:r>
              <a:rPr kumimoji="1" lang="ja-JP" altLang="en-US" dirty="0" smtClean="0">
                <a:latin typeface="ヒラギノ角ゴ Std W8"/>
                <a:ea typeface="ヒラギノ角ゴ Std W8"/>
                <a:cs typeface="ヒラギノ角ゴ Std W8"/>
              </a:rPr>
              <a:t>・</a:t>
            </a:r>
            <a:r>
              <a:rPr kumimoji="1" lang="en-US" altLang="ja-JP" dirty="0" smtClean="0">
                <a:latin typeface="ヒラギノ角ゴ Std W8"/>
                <a:ea typeface="ヒラギノ角ゴ Std W8"/>
                <a:cs typeface="ヒラギノ角ゴ Std W8"/>
              </a:rPr>
              <a:t>FPS</a:t>
            </a:r>
            <a:r>
              <a:rPr kumimoji="1" lang="ja-JP" altLang="en-US" dirty="0" smtClean="0">
                <a:latin typeface="ヒラギノ角ゴ Std W8"/>
                <a:ea typeface="ヒラギノ角ゴ Std W8"/>
                <a:cs typeface="ヒラギノ角ゴ Std W8"/>
              </a:rPr>
              <a:t>シューティング</a:t>
            </a:r>
            <a:endParaRPr kumimoji="1" lang="en-US" altLang="ja-JP" dirty="0" smtClean="0">
              <a:latin typeface="ヒラギノ角ゴ Std W8"/>
              <a:ea typeface="ヒラギノ角ゴ Std W8"/>
              <a:cs typeface="ヒラギノ角ゴ Std W8"/>
            </a:endParaRPr>
          </a:p>
          <a:p>
            <a:pPr marL="0" indent="0">
              <a:buNone/>
            </a:pPr>
            <a:r>
              <a:rPr kumimoji="1" lang="ja-JP" altLang="en-US" dirty="0" smtClean="0">
                <a:latin typeface="ヒラギノ角ゴ Std W8"/>
                <a:ea typeface="ヒラギノ角ゴ Std W8"/>
                <a:cs typeface="ヒラギノ角ゴ Std W8"/>
              </a:rPr>
              <a:t>・宇宙を舞台にしたゲーム</a:t>
            </a:r>
            <a:endParaRPr kumimoji="1" lang="en-US" altLang="ja-JP" dirty="0" smtClean="0">
              <a:latin typeface="ヒラギノ角ゴ Std W8"/>
              <a:ea typeface="ヒラギノ角ゴ Std W8"/>
              <a:cs typeface="ヒラギノ角ゴ Std W8"/>
            </a:endParaRPr>
          </a:p>
          <a:p>
            <a:pPr marL="0" indent="0">
              <a:buNone/>
            </a:pPr>
            <a:r>
              <a:rPr kumimoji="1" lang="ja-JP" altLang="en-US" dirty="0">
                <a:latin typeface="ヒラギノ角ゴ Std W8"/>
                <a:ea typeface="ヒラギノ角ゴ Std W8"/>
                <a:cs typeface="ヒラギノ角ゴ Std W8"/>
              </a:rPr>
              <a:t>・過去の制作物に例がないもの</a:t>
            </a:r>
            <a:endParaRPr kumimoji="1" lang="en-US" altLang="ja-JP" dirty="0">
              <a:latin typeface="ヒラギノ角ゴ Std W8"/>
              <a:ea typeface="ヒラギノ角ゴ Std W8"/>
              <a:cs typeface="ヒラギノ角ゴ Std W8"/>
            </a:endParaRPr>
          </a:p>
          <a:p>
            <a:pPr marL="0" indent="0">
              <a:buNone/>
            </a:pPr>
            <a:endParaRPr kumimoji="1" lang="ja-JP" altLang="en-US" dirty="0">
              <a:latin typeface="ヒラギノ角ゴ Std W8"/>
              <a:ea typeface="ヒラギノ角ゴ Std W8"/>
              <a:cs typeface="ヒラギノ角ゴ Std W8"/>
            </a:endParaRPr>
          </a:p>
        </p:txBody>
      </p:sp>
    </p:spTree>
    <p:extLst>
      <p:ext uri="{BB962C8B-B14F-4D97-AF65-F5344CB8AC3E}">
        <p14:creationId xmlns:p14="http://schemas.microsoft.com/office/powerpoint/2010/main" val="31213639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1817607"/>
            <a:ext cx="8229600" cy="2069444"/>
          </a:xfrm>
        </p:spPr>
        <p:txBody>
          <a:bodyPr/>
          <a:lstStyle/>
          <a:p>
            <a:r>
              <a:rPr kumimoji="1" lang="ja-JP" altLang="en-US" dirty="0" smtClean="0">
                <a:latin typeface="ヒラギノ角ゴ Std W8"/>
                <a:ea typeface="ヒラギノ角ゴ Std W8"/>
                <a:cs typeface="ヒラギノ角ゴ Std W8"/>
              </a:rPr>
              <a:t>制作背景</a:t>
            </a:r>
            <a:endParaRPr kumimoji="1" lang="ja-JP" altLang="en-US" dirty="0">
              <a:latin typeface="ヒラギノ角ゴ Std W8"/>
              <a:ea typeface="ヒラギノ角ゴ Std W8"/>
              <a:cs typeface="ヒラギノ角ゴ Std W8"/>
            </a:endParaRPr>
          </a:p>
        </p:txBody>
      </p:sp>
    </p:spTree>
    <p:extLst>
      <p:ext uri="{BB962C8B-B14F-4D97-AF65-F5344CB8AC3E}">
        <p14:creationId xmlns:p14="http://schemas.microsoft.com/office/powerpoint/2010/main" val="20705411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06533" y="342900"/>
            <a:ext cx="8714306" cy="857250"/>
          </a:xfrm>
        </p:spPr>
        <p:txBody>
          <a:bodyPr>
            <a:noAutofit/>
          </a:bodyPr>
          <a:lstStyle/>
          <a:p>
            <a:r>
              <a:rPr lang="ja-JP" altLang="en-US" sz="3000" dirty="0">
                <a:latin typeface="ヒラギノ角ゴ Std W8"/>
                <a:ea typeface="ヒラギノ角ゴ Std W8"/>
                <a:cs typeface="ヒラギノ角ゴ Std W8"/>
              </a:rPr>
              <a:t>宇宙を舞台にした</a:t>
            </a:r>
            <a:r>
              <a:rPr lang="en-US" altLang="ja-JP" sz="3000" dirty="0">
                <a:latin typeface="ヒラギノ角ゴ Std W8"/>
                <a:ea typeface="ヒラギノ角ゴ Std W8"/>
                <a:cs typeface="ヒラギノ角ゴ Std W8"/>
              </a:rPr>
              <a:t>FPS</a:t>
            </a:r>
            <a:r>
              <a:rPr lang="ja-JP" altLang="en-US" sz="3000" dirty="0">
                <a:latin typeface="ヒラギノ角ゴ Std W8"/>
                <a:ea typeface="ヒラギノ角ゴ Std W8"/>
                <a:cs typeface="ヒラギノ角ゴ Std W8"/>
              </a:rPr>
              <a:t>ゲームを</a:t>
            </a:r>
            <a:r>
              <a:rPr lang="en-US" altLang="ja-JP" sz="3000" dirty="0">
                <a:latin typeface="ヒラギノ角ゴ Std W8"/>
                <a:ea typeface="ヒラギノ角ゴ Std W8"/>
                <a:cs typeface="ヒラギノ角ゴ Std W8"/>
              </a:rPr>
              <a:t>PLAY</a:t>
            </a:r>
            <a:r>
              <a:rPr lang="ja-JP" altLang="en-US" sz="3000" dirty="0" smtClean="0">
                <a:latin typeface="ヒラギノ角ゴ Std W8"/>
                <a:ea typeface="ヒラギノ角ゴ Std W8"/>
                <a:cs typeface="ヒラギノ角ゴ Std W8"/>
              </a:rPr>
              <a:t>したいか</a:t>
            </a:r>
            <a:r>
              <a:rPr lang="ja-JP" altLang="en-US" sz="3000" dirty="0">
                <a:latin typeface="ヒラギノ角ゴ Std W8"/>
                <a:ea typeface="ヒラギノ角ゴ Std W8"/>
                <a:cs typeface="ヒラギノ角ゴ Std W8"/>
              </a:rPr>
              <a:t/>
            </a:r>
            <a:br>
              <a:rPr lang="ja-JP" altLang="en-US" sz="3000" dirty="0">
                <a:latin typeface="ヒラギノ角ゴ Std W8"/>
                <a:ea typeface="ヒラギノ角ゴ Std W8"/>
                <a:cs typeface="ヒラギノ角ゴ Std W8"/>
              </a:rPr>
            </a:br>
            <a:endParaRPr kumimoji="1" lang="ja-JP" altLang="en-US" sz="3000" dirty="0">
              <a:latin typeface="ヒラギノ角ゴ Std W8"/>
              <a:ea typeface="ヒラギノ角ゴ Std W8"/>
              <a:cs typeface="ヒラギノ角ゴ Std W8"/>
            </a:endParaRPr>
          </a:p>
        </p:txBody>
      </p:sp>
      <p:graphicFrame>
        <p:nvGraphicFramePr>
          <p:cNvPr id="8" name="コンテンツ プレースホルダー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8790592"/>
              </p:ext>
            </p:extLst>
          </p:nvPr>
        </p:nvGraphicFramePr>
        <p:xfrm>
          <a:off x="457200" y="1200150"/>
          <a:ext cx="8229600" cy="33940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テキスト ボックス 9"/>
          <p:cNvSpPr txBox="1"/>
          <p:nvPr/>
        </p:nvSpPr>
        <p:spPr>
          <a:xfrm>
            <a:off x="7954532" y="3369690"/>
            <a:ext cx="1066307" cy="378689"/>
          </a:xfrm>
          <a:prstGeom prst="rect">
            <a:avLst/>
          </a:prstGeom>
        </p:spPr>
        <p:txBody>
          <a:bodyPr wrap="non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ja-JP" sz="1100" dirty="0" smtClean="0">
                <a:solidFill>
                  <a:schemeClr val="tx1"/>
                </a:solidFill>
              </a:rPr>
              <a:t>※</a:t>
            </a:r>
            <a:r>
              <a:rPr lang="ja-JP" altLang="en-US" sz="1100" dirty="0" smtClean="0">
                <a:solidFill>
                  <a:schemeClr val="tx1"/>
                </a:solidFill>
              </a:rPr>
              <a:t>当社調べ</a:t>
            </a:r>
            <a:endParaRPr lang="ja-JP" alt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55562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342900"/>
            <a:ext cx="8229600" cy="2284966"/>
          </a:xfrm>
        </p:spPr>
        <p:txBody>
          <a:bodyPr/>
          <a:lstStyle/>
          <a:p>
            <a:r>
              <a:rPr kumimoji="1" lang="ja-JP" altLang="en-US" dirty="0" smtClean="0">
                <a:latin typeface="ヒラギノ角ゴ Std W8"/>
                <a:ea typeface="ヒラギノ角ゴ Std W8"/>
                <a:cs typeface="ヒラギノ角ゴ Std W8"/>
              </a:rPr>
              <a:t>ゲーム概要</a:t>
            </a:r>
            <a:endParaRPr kumimoji="1" lang="ja-JP" altLang="en-US" dirty="0">
              <a:latin typeface="ヒラギノ角ゴ Std W8"/>
              <a:ea typeface="ヒラギノ角ゴ Std W8"/>
              <a:cs typeface="ヒラギノ角ゴ Std W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1799996"/>
          </a:xfrm>
        </p:spPr>
        <p:txBody>
          <a:bodyPr/>
          <a:lstStyle/>
          <a:p>
            <a:pPr marL="0" indent="0">
              <a:buNone/>
            </a:pPr>
            <a:endParaRPr kumimoji="1" lang="ja-JP" altLang="en-US" dirty="0"/>
          </a:p>
        </p:txBody>
      </p:sp>
      <p:pic>
        <p:nvPicPr>
          <p:cNvPr id="5" name="図 4" descr="2930142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4982" y="2908424"/>
            <a:ext cx="2849118" cy="1895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3276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ja-JP" altLang="en-US" sz="4800" dirty="0" smtClean="0">
                <a:latin typeface="ヒラギノ角ゴ Std W8"/>
                <a:ea typeface="ヒラギノ角ゴ Std W8"/>
                <a:cs typeface="ヒラギノ角ゴ Std W8"/>
              </a:rPr>
              <a:t>競合との比較</a:t>
            </a:r>
            <a:r>
              <a:rPr kumimoji="1" lang="en-US" altLang="ja-JP" sz="4800" dirty="0" smtClean="0">
                <a:latin typeface="ヒラギノ角ゴ Std W8"/>
                <a:ea typeface="ヒラギノ角ゴ Std W8"/>
                <a:cs typeface="ヒラギノ角ゴ Std W8"/>
              </a:rPr>
              <a:t/>
            </a:r>
            <a:br>
              <a:rPr kumimoji="1" lang="en-US" altLang="ja-JP" sz="4800" dirty="0" smtClean="0">
                <a:latin typeface="ヒラギノ角ゴ Std W8"/>
                <a:ea typeface="ヒラギノ角ゴ Std W8"/>
                <a:cs typeface="ヒラギノ角ゴ Std W8"/>
              </a:rPr>
            </a:br>
            <a:endParaRPr kumimoji="1" lang="ja-JP" altLang="en-US" sz="4800" dirty="0">
              <a:latin typeface="ヒラギノ角ゴ Std W8"/>
              <a:ea typeface="ヒラギノ角ゴ Std W8"/>
              <a:cs typeface="ヒラギノ角ゴ Std W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-974339" y="1200151"/>
            <a:ext cx="547381" cy="144961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5" name="コンテンツ プレースホルダー 2"/>
          <p:cNvSpPr txBox="1">
            <a:spLocks/>
          </p:cNvSpPr>
          <p:nvPr/>
        </p:nvSpPr>
        <p:spPr>
          <a:xfrm>
            <a:off x="5744034" y="1199265"/>
            <a:ext cx="2049805" cy="14496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kumimoji="1" lang="ja-JP" altLang="en-US" dirty="0"/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0275917"/>
              </p:ext>
            </p:extLst>
          </p:nvPr>
        </p:nvGraphicFramePr>
        <p:xfrm>
          <a:off x="273692" y="1872356"/>
          <a:ext cx="8604828" cy="30439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42834"/>
                <a:gridCol w="2293717"/>
                <a:gridCol w="2868277"/>
              </a:tblGrid>
              <a:tr h="608789">
                <a:tc>
                  <a:txBody>
                    <a:bodyPr/>
                    <a:lstStyle/>
                    <a:p>
                      <a:endParaRPr kumimoji="1" lang="ja-JP" altLang="en-US" dirty="0">
                        <a:latin typeface="ヒラギノ角ゴ Std W8"/>
                        <a:ea typeface="ヒラギノ角ゴ Std W8"/>
                        <a:cs typeface="ヒラギノ角ゴ Std W8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latin typeface="ヒラギノ角ゴ Std W8"/>
                          <a:ea typeface="ヒラギノ角ゴ Std W8"/>
                          <a:cs typeface="ヒラギノ角ゴ Std W8"/>
                        </a:rPr>
                        <a:t>STAR</a:t>
                      </a:r>
                      <a:r>
                        <a:rPr kumimoji="1" lang="en-US" altLang="ja-JP" baseline="0" dirty="0" smtClean="0">
                          <a:latin typeface="ヒラギノ角ゴ Std W8"/>
                          <a:ea typeface="ヒラギノ角ゴ Std W8"/>
                          <a:cs typeface="ヒラギノ角ゴ Std W8"/>
                        </a:rPr>
                        <a:t> SPACE</a:t>
                      </a:r>
                      <a:endParaRPr kumimoji="1" lang="ja-JP" altLang="en-US" dirty="0">
                        <a:latin typeface="ヒラギノ角ゴ Std W8"/>
                        <a:ea typeface="ヒラギノ角ゴ Std W8"/>
                        <a:cs typeface="ヒラギノ角ゴ Std W8"/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latin typeface="ヒラギノ角ゴ Std W8"/>
                          <a:ea typeface="ヒラギノ角ゴ Std W8"/>
                          <a:cs typeface="ヒラギノ角ゴ Std W8"/>
                        </a:rPr>
                        <a:t>PUBG</a:t>
                      </a:r>
                      <a:endParaRPr kumimoji="1" lang="ja-JP" altLang="en-US" dirty="0">
                        <a:latin typeface="ヒラギノ角ゴ Std W8"/>
                        <a:ea typeface="ヒラギノ角ゴ Std W8"/>
                        <a:cs typeface="ヒラギノ角ゴ Std W8"/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8789"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ヒラギノ角ゴ Std W8"/>
                          <a:ea typeface="ヒラギノ角ゴ Std W8"/>
                          <a:cs typeface="ヒラギノ角ゴ Std W8"/>
                        </a:rPr>
                        <a:t>操作性</a:t>
                      </a:r>
                      <a:endParaRPr kumimoji="1" lang="ja-JP" altLang="en-US" dirty="0">
                        <a:latin typeface="ヒラギノ角ゴ Std W8"/>
                        <a:ea typeface="ヒラギノ角ゴ Std W8"/>
                        <a:cs typeface="ヒラギノ角ゴ Std W8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ヒラギノ角ゴ Std W8"/>
                          <a:ea typeface="ヒラギノ角ゴ Std W8"/>
                          <a:cs typeface="ヒラギノ角ゴ Std W8"/>
                        </a:rPr>
                        <a:t>直感的</a:t>
                      </a:r>
                      <a:endParaRPr kumimoji="1" lang="ja-JP" altLang="en-US" dirty="0">
                        <a:latin typeface="ヒラギノ角ゴ Std W8"/>
                        <a:ea typeface="ヒラギノ角ゴ Std W8"/>
                        <a:cs typeface="ヒラギノ角ゴ Std W8"/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ヒラギノ角ゴ Std W8"/>
                          <a:ea typeface="ヒラギノ角ゴ Std W8"/>
                          <a:cs typeface="ヒラギノ角ゴ Std W8"/>
                        </a:rPr>
                        <a:t>複雑</a:t>
                      </a:r>
                      <a:endParaRPr kumimoji="1" lang="ja-JP" altLang="en-US" dirty="0">
                        <a:latin typeface="ヒラギノ角ゴ Std W8"/>
                        <a:ea typeface="ヒラギノ角ゴ Std W8"/>
                        <a:cs typeface="ヒラギノ角ゴ Std W8"/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8789"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ヒラギノ角ゴ Std W8"/>
                          <a:ea typeface="ヒラギノ角ゴ Std W8"/>
                          <a:cs typeface="ヒラギノ角ゴ Std W8"/>
                        </a:rPr>
                        <a:t>要求スペック</a:t>
                      </a:r>
                      <a:endParaRPr kumimoji="1" lang="en-US" altLang="ja-JP" dirty="0" smtClean="0">
                        <a:latin typeface="ヒラギノ角ゴ Std W8"/>
                        <a:ea typeface="ヒラギノ角ゴ Std W8"/>
                        <a:cs typeface="ヒラギノ角ゴ Std W8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ヒラギノ角ゴ Std W8"/>
                          <a:ea typeface="ヒラギノ角ゴ Std W8"/>
                          <a:cs typeface="ヒラギノ角ゴ Std W8"/>
                        </a:rPr>
                        <a:t>低スペックで可</a:t>
                      </a:r>
                      <a:endParaRPr kumimoji="1" lang="ja-JP" altLang="en-US" dirty="0">
                        <a:latin typeface="ヒラギノ角ゴ Std W8"/>
                        <a:ea typeface="ヒラギノ角ゴ Std W8"/>
                        <a:cs typeface="ヒラギノ角ゴ Std W8"/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ヒラギノ角ゴ Std W8"/>
                          <a:ea typeface="ヒラギノ角ゴ Std W8"/>
                          <a:cs typeface="ヒラギノ角ゴ Std W8"/>
                        </a:rPr>
                        <a:t>一定スペックが必要</a:t>
                      </a:r>
                      <a:endParaRPr kumimoji="1" lang="ja-JP" altLang="en-US" dirty="0">
                        <a:latin typeface="ヒラギノ角ゴ Std W8"/>
                        <a:ea typeface="ヒラギノ角ゴ Std W8"/>
                        <a:cs typeface="ヒラギノ角ゴ Std W8"/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8789"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ヒラギノ角ゴ Std W8"/>
                          <a:ea typeface="ヒラギノ角ゴ Std W8"/>
                          <a:cs typeface="ヒラギノ角ゴ Std W8"/>
                        </a:rPr>
                        <a:t>スコアやり込み要素</a:t>
                      </a:r>
                      <a:endParaRPr kumimoji="1" lang="ja-JP" altLang="en-US" dirty="0">
                        <a:latin typeface="ヒラギノ角ゴ Std W8"/>
                        <a:ea typeface="ヒラギノ角ゴ Std W8"/>
                        <a:cs typeface="ヒラギノ角ゴ Std W8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ヒラギノ角ゴ Std W8"/>
                          <a:ea typeface="ヒラギノ角ゴ Std W8"/>
                          <a:cs typeface="ヒラギノ角ゴ Std W8"/>
                        </a:rPr>
                        <a:t>スコア要素あり</a:t>
                      </a:r>
                      <a:endParaRPr kumimoji="1" lang="ja-JP" altLang="en-US" dirty="0">
                        <a:latin typeface="ヒラギノ角ゴ Std W8"/>
                        <a:ea typeface="ヒラギノ角ゴ Std W8"/>
                        <a:cs typeface="ヒラギノ角ゴ Std W8"/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ヒラギノ角ゴ Std W8"/>
                          <a:ea typeface="ヒラギノ角ゴ Std W8"/>
                          <a:cs typeface="ヒラギノ角ゴ Std W8"/>
                        </a:rPr>
                        <a:t>スコア要素無し</a:t>
                      </a:r>
                      <a:endParaRPr kumimoji="1" lang="ja-JP" altLang="en-US" dirty="0">
                        <a:latin typeface="ヒラギノ角ゴ Std W8"/>
                        <a:ea typeface="ヒラギノ角ゴ Std W8"/>
                        <a:cs typeface="ヒラギノ角ゴ Std W8"/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87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 smtClean="0">
                          <a:latin typeface="ヒラギノ角ゴ Std W8"/>
                          <a:ea typeface="ヒラギノ角ゴ Std W8"/>
                          <a:cs typeface="ヒラギノ角ゴ Std W8"/>
                        </a:rPr>
                        <a:t>レトロ感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ヒラギノ角ゴ Std W8"/>
                          <a:ea typeface="ヒラギノ角ゴ Std W8"/>
                          <a:cs typeface="ヒラギノ角ゴ Std W8"/>
                        </a:rPr>
                        <a:t>満載</a:t>
                      </a:r>
                      <a:endParaRPr kumimoji="1" lang="ja-JP" altLang="en-US" dirty="0">
                        <a:latin typeface="ヒラギノ角ゴ Std W8"/>
                        <a:ea typeface="ヒラギノ角ゴ Std W8"/>
                        <a:cs typeface="ヒラギノ角ゴ Std W8"/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ヒラギノ角ゴ Std W8"/>
                          <a:ea typeface="ヒラギノ角ゴ Std W8"/>
                          <a:cs typeface="ヒラギノ角ゴ Std W8"/>
                        </a:rPr>
                        <a:t>一切無し</a:t>
                      </a:r>
                      <a:endParaRPr kumimoji="1" lang="ja-JP" altLang="en-US" dirty="0">
                        <a:latin typeface="ヒラギノ角ゴ Std W8"/>
                        <a:ea typeface="ヒラギノ角ゴ Std W8"/>
                        <a:cs typeface="ヒラギノ角ゴ Std W8"/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60724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 descr="65643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521972"/>
            <a:ext cx="2594585" cy="1934935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" y="342900"/>
            <a:ext cx="3678399" cy="857250"/>
          </a:xfrm>
        </p:spPr>
        <p:txBody>
          <a:bodyPr>
            <a:normAutofit/>
          </a:bodyPr>
          <a:lstStyle/>
          <a:p>
            <a:r>
              <a:rPr kumimoji="1" lang="ja-JP" altLang="en-US" dirty="0" smtClean="0">
                <a:latin typeface="ヒラギノ角ゴ Std W8"/>
                <a:ea typeface="ヒラギノ角ゴ Std W8"/>
                <a:cs typeface="ヒラギノ角ゴ Std W8"/>
              </a:rPr>
              <a:t>今後の展望</a:t>
            </a:r>
            <a:endParaRPr kumimoji="1" lang="ja-JP" altLang="en-US" dirty="0">
              <a:latin typeface="ヒラギノ角ゴ Std W8"/>
              <a:ea typeface="ヒラギノ角ゴ Std W8"/>
              <a:cs typeface="ヒラギノ角ゴ Std W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594586" y="328487"/>
            <a:ext cx="6549414" cy="42374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2800" dirty="0" smtClean="0">
                <a:latin typeface="ヒラギノ角ゴ Std W8"/>
                <a:ea typeface="ヒラギノ角ゴ Std W8"/>
                <a:cs typeface="ヒラギノ角ゴ Std W8"/>
              </a:rPr>
              <a:t>・ユーザー人口</a:t>
            </a:r>
            <a:r>
              <a:rPr kumimoji="1" lang="en-US" altLang="ja-JP" sz="2800" dirty="0" smtClean="0">
                <a:latin typeface="ヒラギノ角ゴ Std W8"/>
                <a:ea typeface="ヒラギノ角ゴ Std W8"/>
                <a:cs typeface="ヒラギノ角ゴ Std W8"/>
              </a:rPr>
              <a:t>100</a:t>
            </a:r>
            <a:r>
              <a:rPr kumimoji="1" lang="ja-JP" altLang="en-US" sz="2800" dirty="0" smtClean="0">
                <a:latin typeface="ヒラギノ角ゴ Std W8"/>
                <a:ea typeface="ヒラギノ角ゴ Std W8"/>
                <a:cs typeface="ヒラギノ角ゴ Std W8"/>
              </a:rPr>
              <a:t>万人</a:t>
            </a:r>
            <a:endParaRPr kumimoji="1" lang="en-US" altLang="ja-JP" sz="2800" dirty="0" smtClean="0">
              <a:latin typeface="ヒラギノ角ゴ Std W8"/>
              <a:ea typeface="ヒラギノ角ゴ Std W8"/>
              <a:cs typeface="ヒラギノ角ゴ Std W8"/>
            </a:endParaRPr>
          </a:p>
          <a:p>
            <a:pPr marL="0" indent="0">
              <a:buNone/>
            </a:pPr>
            <a:r>
              <a:rPr kumimoji="1" lang="ja-JP" altLang="en-US" sz="2800" dirty="0" smtClean="0">
                <a:latin typeface="ヒラギノ角ゴ Std W8"/>
                <a:ea typeface="ヒラギノ角ゴ Std W8"/>
                <a:cs typeface="ヒラギノ角ゴ Std W8"/>
              </a:rPr>
              <a:t>・</a:t>
            </a:r>
            <a:r>
              <a:rPr kumimoji="1" lang="en-US" altLang="ja-JP" sz="2800" dirty="0" smtClean="0">
                <a:latin typeface="ヒラギノ角ゴ Std W8"/>
                <a:ea typeface="ヒラギノ角ゴ Std W8"/>
                <a:cs typeface="ヒラギノ角ゴ Std W8"/>
              </a:rPr>
              <a:t>e</a:t>
            </a:r>
            <a:r>
              <a:rPr kumimoji="1" lang="ja-JP" altLang="en-US" sz="2800" dirty="0" smtClean="0">
                <a:latin typeface="ヒラギノ角ゴ Std W8"/>
                <a:ea typeface="ヒラギノ角ゴ Std W8"/>
                <a:cs typeface="ヒラギノ角ゴ Std W8"/>
              </a:rPr>
              <a:t>スポーツ推奨ゲームを目指していく</a:t>
            </a:r>
            <a:endParaRPr kumimoji="1" lang="ja-JP" altLang="en-US" sz="2800" dirty="0">
              <a:latin typeface="ヒラギノ角ゴ Std W8"/>
              <a:ea typeface="ヒラギノ角ゴ Std W8"/>
              <a:cs typeface="ヒラギノ角ゴ Std W8"/>
            </a:endParaRPr>
          </a:p>
        </p:txBody>
      </p:sp>
    </p:spTree>
    <p:extLst>
      <p:ext uri="{BB962C8B-B14F-4D97-AF65-F5344CB8AC3E}">
        <p14:creationId xmlns:p14="http://schemas.microsoft.com/office/powerpoint/2010/main" val="21617738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theme/theme1.xml><?xml version="1.0" encoding="utf-8"?>
<a:theme xmlns:a="http://schemas.openxmlformats.org/drawingml/2006/main" name="Twiligh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wilight">
      <a:majorFont>
        <a:latin typeface="Corbel"/>
        <a:ea typeface=""/>
        <a:cs typeface=""/>
        <a:font script="Jpan" typeface="ヒラギノ角ゴ Pro W3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ヒラギノ角ゴ Pro W3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wi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 fov="600000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300000"/>
              </a:schemeClr>
            </a:gs>
            <a:gs pos="31000">
              <a:schemeClr val="bg1">
                <a:tint val="100000"/>
                <a:satMod val="300000"/>
              </a:schemeClr>
            </a:gs>
            <a:gs pos="62000">
              <a:schemeClr val="phClr">
                <a:tint val="100000"/>
                <a:shade val="100000"/>
                <a:satMod val="100000"/>
              </a:schemeClr>
            </a:gs>
            <a:gs pos="100000">
              <a:schemeClr val="phClr">
                <a:shade val="100000"/>
                <a:hueMod val="93000"/>
                <a:satMod val="50000"/>
                <a:lumMod val="2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100000"/>
                <a:satMod val="100000"/>
              </a:schemeClr>
            </a:gs>
            <a:gs pos="100000">
              <a:schemeClr val="phClr">
                <a:tint val="100000"/>
                <a:shade val="100000"/>
                <a:alpha val="100000"/>
                <a:hueMod val="100000"/>
                <a:satMod val="150000"/>
                <a:lumMod val="5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トワイライト.thmx</Template>
  <TotalTime>101</TotalTime>
  <Words>115</Words>
  <Application>Microsoft Macintosh PowerPoint</Application>
  <PresentationFormat>画面に合わせる (16:9)</PresentationFormat>
  <Paragraphs>38</Paragraphs>
  <Slides>10</Slides>
  <Notes>2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1" baseType="lpstr">
      <vt:lpstr>Twilight</vt:lpstr>
      <vt:lpstr>Star Space</vt:lpstr>
      <vt:lpstr>はじめに</vt:lpstr>
      <vt:lpstr>コンセプト</vt:lpstr>
      <vt:lpstr>PowerPoint プレゼンテーション</vt:lpstr>
      <vt:lpstr>制作背景</vt:lpstr>
      <vt:lpstr>宇宙を舞台にしたFPSゲームをPLAYしたいか </vt:lpstr>
      <vt:lpstr>ゲーム概要</vt:lpstr>
      <vt:lpstr>競合との比較 </vt:lpstr>
      <vt:lpstr>今後の展望</vt:lpstr>
      <vt:lpstr> 　</vt:lpstr>
    </vt:vector>
  </TitlesOfParts>
  <Company>artlife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Star Space</dc:title>
  <dc:creator>hatake seiya</dc:creator>
  <cp:lastModifiedBy>hatake seiya</cp:lastModifiedBy>
  <cp:revision>12</cp:revision>
  <dcterms:created xsi:type="dcterms:W3CDTF">2019-10-01T01:07:46Z</dcterms:created>
  <dcterms:modified xsi:type="dcterms:W3CDTF">2019-10-01T02:49:37Z</dcterms:modified>
</cp:coreProperties>
</file>