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57" r:id="rId5"/>
    <p:sldId id="263" r:id="rId6"/>
    <p:sldId id="264" r:id="rId7"/>
    <p:sldId id="265" r:id="rId8"/>
    <p:sldId id="266" r:id="rId9"/>
    <p:sldId id="259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12002-697F-4793-8476-8113B55C15C1}" type="datetimeFigureOut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534E9-1FAC-4B0B-89F1-B2694ABC8A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568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49E4F-5C54-046B-94CF-40FAA8B3D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28CA2B-4136-4A7D-C5D0-C0F9005A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562AE-F55E-933A-9FB9-C303D69E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2669-5608-4A01-ACD6-95A79EA88C01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2F95F-77C2-AF06-ACD0-49563F4A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DEDF76-B078-0EBB-D6A5-1D27D4EA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27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C16ED-772A-9316-C1E5-169D272D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3C2CEE-1D6D-1557-BAD8-86C3A6808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D99C9-DF01-7D4A-A8E2-811AFD9C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0AD8B-1C01-4317-B1FD-F074026642D4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F4057-ABB3-1FE4-2724-946007C7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B7136-1E3E-B003-1157-10997385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08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F1C24D-1DBE-3E0F-C0C2-1E3FA88B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832067-8587-ECBB-68CD-0F63181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F01BE-35E6-82A5-9DA1-4323D4FD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F558-98BA-41C9-9E60-986449D8C34F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FF649-D176-8479-BA39-87AEEA87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299BA-9EBF-5042-1FC9-4465F17E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6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AAE7F-C7E8-0C3D-2B78-47D581D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4395F-7F57-C2D4-34DB-2EF37D2C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C1BF35-51EF-2D96-41C9-512BEA73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FE77D-E169-498D-B00B-318DF4443B80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D0DF8-2A38-6824-B8C9-8BF004F3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1C534-BAEF-F6ED-CC1A-EF866732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4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00221-9457-024C-5013-FAB469A9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F9340F-B211-95BB-06DE-62617EE00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5399A-A743-2E3B-63EE-FF02E194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E362-A9D8-4065-A96C-1B4A76F3DDF1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7C89E-7F9A-4832-7386-3EEE79D1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57CF8-96B4-1DA4-8913-ECF64569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17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55051-4930-2425-9607-56DE6AF2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6F8ED-CAC4-6BCB-1963-78F493DB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BF8B50-E677-9948-8695-715C13BE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E9D8B1-FC02-9A2A-C2FC-077BBDB4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5A9B-1CC0-4812-B4B4-F4CD75256E89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D639D1-442B-0FDA-FDF1-247C091F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0194D1-94D8-4001-9505-47CD8BC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6471-FC20-08FD-E8DD-FBB4F045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D3FA5-175D-D178-5799-C51BB92C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5AA1E9-383E-86C6-BF28-BE101609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05D8CE-92F5-4A47-AAEA-E6C193066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30B2A3-0680-6DB0-031E-0B5728C9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A078D6-5549-7176-F668-ABBFBCCE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5EB7-DA33-4CF0-A10D-C9FE0E30975D}" type="datetime1">
              <a:rPr lang="fr-FR" smtClean="0"/>
              <a:t>15/12/2023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450122-1189-6B76-104D-A849FEE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E2709A-87A0-A2DD-FC62-93DAD7D1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5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5B085-F045-37CE-C8F3-C1E86D50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33AAD1-47B9-4EDA-BF0F-98827C4E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A6ED-78A9-4D0D-81C2-82A81D651A4E}" type="datetime1">
              <a:rPr lang="fr-FR" smtClean="0"/>
              <a:t>15/12/2023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51F167-311F-9D83-9953-90E56D0C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57BBC5-B637-F2E9-90AF-B19D5750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FBFEBE-FAB9-8CA3-4895-700B6F06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6785-50E2-4E6D-BF71-7F9308691AA3}" type="datetime1">
              <a:rPr lang="fr-FR" smtClean="0"/>
              <a:t>15/12/2023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79DFC6-0BFB-5A2B-6CA1-611C6570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3BE9B7-1EC7-64B8-62E7-B82D7DDC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90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9F2F8-C25D-0303-B3B2-B93D4E3E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6550C2-DE60-F7C8-397D-7353158F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6CB93-A208-DDC1-9FE4-CCA7CF8C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CE5EC9-0994-73EB-C917-A0D684C6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2C-5DA9-405A-BFC7-74BB623D76CA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38ED05-7518-7576-7B02-22C109A7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BD462A-A871-9F4B-AAA9-C6E17B50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24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9FB4C-64AF-D754-4151-DB44DD72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6A2558-F9A7-E7E1-3D0E-2DF9B7ED9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F3973D-DD28-CEC9-7055-5C8A6BD7C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4719EA-1CC2-FB56-CB3B-3FF9314E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74F7-FB4E-4730-92A6-766260E9A858}" type="datetime1">
              <a:rPr lang="fr-FR" smtClean="0"/>
              <a:t>15/12/2023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96F5E6-A32D-2C68-A3D7-99C0B642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644B5B-9445-D997-8D2F-B5E1079C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7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E83D0D-633D-206C-BF15-473599B9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AD744-AFF0-2483-9B91-36F6EC087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61A27-7964-6CA0-CA1F-DEC81BD88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A3A2-D176-484C-A629-CBDC5FC49D28}" type="datetime1">
              <a:rPr lang="fr-FR" smtClean="0"/>
              <a:t>15/12/2023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F5230-82CE-3D6E-1A57-FB7D818A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D963C-9C7D-FDDD-4391-9797EA4A0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BF6C-269B-4E88-B199-537BBAF5D7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5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FE0608-0442-485D-2945-52A79228B0AE}"/>
              </a:ext>
            </a:extLst>
          </p:cNvPr>
          <p:cNvSpPr/>
          <p:nvPr/>
        </p:nvSpPr>
        <p:spPr>
          <a:xfrm>
            <a:off x="-10160" y="5893069"/>
            <a:ext cx="12192000" cy="1065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D5D5F-9134-701C-2E22-71E755B678A6}"/>
              </a:ext>
            </a:extLst>
          </p:cNvPr>
          <p:cNvSpPr/>
          <p:nvPr/>
        </p:nvSpPr>
        <p:spPr>
          <a:xfrm>
            <a:off x="0" y="0"/>
            <a:ext cx="12192000" cy="10652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6989AC-4BF7-9804-737D-AE72DA99E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974"/>
            <a:ext cx="9144000" cy="629919"/>
          </a:xfrm>
        </p:spPr>
        <p:txBody>
          <a:bodyPr/>
          <a:lstStyle/>
          <a:p>
            <a:r>
              <a:rPr lang="fr-FR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 :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Résolvez des problèmes en utilisant des algorithmes en Python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CF5F16-543A-7027-369C-1D67A75A497E}"/>
              </a:ext>
            </a:extLst>
          </p:cNvPr>
          <p:cNvSpPr txBox="1"/>
          <p:nvPr/>
        </p:nvSpPr>
        <p:spPr>
          <a:xfrm>
            <a:off x="10668000" y="6552013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Marie</a:t>
            </a:r>
            <a:r>
              <a:rPr lang="fr-FR" dirty="0"/>
              <a:t> </a:t>
            </a:r>
            <a:r>
              <a:rPr lang="fr-FR" b="1" dirty="0">
                <a:solidFill>
                  <a:schemeClr val="bg1"/>
                </a:solidFill>
              </a:rPr>
              <a:t>Guillot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BAFF25-B9D6-9022-9C44-000E85B23B76}"/>
              </a:ext>
            </a:extLst>
          </p:cNvPr>
          <p:cNvSpPr txBox="1"/>
          <p:nvPr/>
        </p:nvSpPr>
        <p:spPr>
          <a:xfrm>
            <a:off x="10279931" y="163282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Date: 15/12/2023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7AC5F6-AF01-9CB1-0A27-8EC5869E0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8" y="3276925"/>
            <a:ext cx="1078903" cy="12190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025CCD0-C585-BB40-7487-24304ED93C80}"/>
              </a:ext>
            </a:extLst>
          </p:cNvPr>
          <p:cNvSpPr txBox="1"/>
          <p:nvPr/>
        </p:nvSpPr>
        <p:spPr>
          <a:xfrm>
            <a:off x="1352283" y="4625056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 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Inter"/>
              </a:rPr>
              <a:t>AlgoInvest&amp;Trade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A36C86-D7D4-1FD1-52DF-7A63A354B360}"/>
              </a:ext>
            </a:extLst>
          </p:cNvPr>
          <p:cNvSpPr txBox="1"/>
          <p:nvPr/>
        </p:nvSpPr>
        <p:spPr>
          <a:xfrm>
            <a:off x="3487305" y="3681296"/>
            <a:ext cx="674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O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ptimiser ses stratégies d'investissement à l'aide d'algorithmes, afin de dégager davantage de bénéfices pour ses clients.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8DD81F-B0DB-1CA4-9633-B731A193F27D}"/>
              </a:ext>
            </a:extLst>
          </p:cNvPr>
          <p:cNvSpPr/>
          <p:nvPr/>
        </p:nvSpPr>
        <p:spPr>
          <a:xfrm>
            <a:off x="1164794" y="3064944"/>
            <a:ext cx="9842091" cy="22265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75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ACA8DA-034C-E3FE-614F-BC174675AC05}"/>
              </a:ext>
            </a:extLst>
          </p:cNvPr>
          <p:cNvSpPr/>
          <p:nvPr/>
        </p:nvSpPr>
        <p:spPr>
          <a:xfrm>
            <a:off x="0" y="0"/>
            <a:ext cx="8426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955040" cy="6634480"/>
          </a:xfrm>
        </p:spPr>
        <p:txBody>
          <a:bodyPr vert="vert270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Résultat </a:t>
            </a:r>
            <a:r>
              <a:rPr lang="fr-FR" b="1" dirty="0" err="1">
                <a:solidFill>
                  <a:schemeClr val="bg1"/>
                </a:solidFill>
              </a:rPr>
              <a:t>sienna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0983F16-FC55-B83B-3129-36468BE2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7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ACA8DA-034C-E3FE-614F-BC174675AC05}"/>
              </a:ext>
            </a:extLst>
          </p:cNvPr>
          <p:cNvSpPr/>
          <p:nvPr/>
        </p:nvSpPr>
        <p:spPr>
          <a:xfrm>
            <a:off x="0" y="0"/>
            <a:ext cx="8426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955040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Actions et contraintes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6096000" y="49723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Contraintes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AF7DFF-664B-1D5B-50E2-3917D46E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7CD389-10F9-5E03-F9CA-5140330572FD}"/>
              </a:ext>
            </a:extLst>
          </p:cNvPr>
          <p:cNvSpPr txBox="1"/>
          <p:nvPr/>
        </p:nvSpPr>
        <p:spPr>
          <a:xfrm>
            <a:off x="5978013" y="1186733"/>
            <a:ext cx="6213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Chaque action ne peut être achetée qu'une seule fois.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Nous ne pouvons pas acheter une fraction d'action.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Nous pouvons dépenser au maximum </a:t>
            </a:r>
            <a:r>
              <a:rPr lang="fr-FR" b="0" i="0" dirty="0">
                <a:solidFill>
                  <a:srgbClr val="FF0000"/>
                </a:solidFill>
                <a:effectLst/>
                <a:latin typeface="Inter"/>
              </a:rPr>
              <a:t>500 euros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par client.</a:t>
            </a:r>
          </a:p>
          <a:p>
            <a:endParaRPr lang="fr-FR"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8106400A-5811-F0DD-7B85-F27E8D568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81541"/>
              </p:ext>
            </p:extLst>
          </p:nvPr>
        </p:nvGraphicFramePr>
        <p:xfrm>
          <a:off x="1270567" y="1100135"/>
          <a:ext cx="4199604" cy="5233284"/>
        </p:xfrm>
        <a:graphic>
          <a:graphicData uri="http://schemas.openxmlformats.org/drawingml/2006/table">
            <a:tbl>
              <a:tblPr/>
              <a:tblGrid>
                <a:gridCol w="1399868">
                  <a:extLst>
                    <a:ext uri="{9D8B030D-6E8A-4147-A177-3AD203B41FA5}">
                      <a16:colId xmlns:a16="http://schemas.microsoft.com/office/drawing/2014/main" val="3188934184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4110098860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2629676129"/>
                    </a:ext>
                  </a:extLst>
                </a:gridCol>
              </a:tblGrid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24069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056280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29614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96377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83665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53298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936528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4509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079649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88869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15255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759344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0.09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29909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67139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342564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29792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533744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51246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action-18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287669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62220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24742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0F6AD479-1569-7040-C751-48282FED6AFA}"/>
              </a:ext>
            </a:extLst>
          </p:cNvPr>
          <p:cNvSpPr txBox="1"/>
          <p:nvPr/>
        </p:nvSpPr>
        <p:spPr>
          <a:xfrm>
            <a:off x="1270567" y="497231"/>
            <a:ext cx="306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38731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C961B5-8365-9C3D-ECE5-3295D7924CD2}"/>
              </a:ext>
            </a:extLst>
          </p:cNvPr>
          <p:cNvSpPr/>
          <p:nvPr/>
        </p:nvSpPr>
        <p:spPr>
          <a:xfrm>
            <a:off x="0" y="0"/>
            <a:ext cx="10275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1027522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Algorithme de force brute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1480585" y="2235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Diagramme explicatif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214F0-5D37-B185-B330-5DA616A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3</a:t>
            </a:fld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10BF4C7-3868-4EF4-861B-3ABFFC8CE347}"/>
              </a:ext>
            </a:extLst>
          </p:cNvPr>
          <p:cNvSpPr/>
          <p:nvPr/>
        </p:nvSpPr>
        <p:spPr>
          <a:xfrm>
            <a:off x="4811164" y="3662023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D0A7BE-2CA6-39A5-5635-83DA7D02AE44}"/>
              </a:ext>
            </a:extLst>
          </p:cNvPr>
          <p:cNvSpPr/>
          <p:nvPr/>
        </p:nvSpPr>
        <p:spPr>
          <a:xfrm>
            <a:off x="8441283" y="2180927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3D0220-DDDB-50FA-1A0C-B5A2A7773D21}"/>
              </a:ext>
            </a:extLst>
          </p:cNvPr>
          <p:cNvSpPr/>
          <p:nvPr/>
        </p:nvSpPr>
        <p:spPr>
          <a:xfrm>
            <a:off x="5976977" y="667903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AF97E1C-B6E9-165E-F638-DD6D486728D6}"/>
              </a:ext>
            </a:extLst>
          </p:cNvPr>
          <p:cNvSpPr/>
          <p:nvPr/>
        </p:nvSpPr>
        <p:spPr>
          <a:xfrm>
            <a:off x="7650949" y="3675829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2DB4A90-367A-EA52-C37D-CEBEF8E98857}"/>
              </a:ext>
            </a:extLst>
          </p:cNvPr>
          <p:cNvSpPr/>
          <p:nvPr/>
        </p:nvSpPr>
        <p:spPr>
          <a:xfrm>
            <a:off x="3729575" y="2074288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652DB-C038-300C-8954-85ED9FDD6958}"/>
              </a:ext>
            </a:extLst>
          </p:cNvPr>
          <p:cNvSpPr/>
          <p:nvPr/>
        </p:nvSpPr>
        <p:spPr>
          <a:xfrm>
            <a:off x="2515621" y="3599335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345BB03-B5E0-EF41-04A2-917B91DC4421}"/>
              </a:ext>
            </a:extLst>
          </p:cNvPr>
          <p:cNvSpPr/>
          <p:nvPr/>
        </p:nvSpPr>
        <p:spPr>
          <a:xfrm>
            <a:off x="9982200" y="3599336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806CA38-8BF3-F3CF-8C47-B9DE1B63C43C}"/>
              </a:ext>
            </a:extLst>
          </p:cNvPr>
          <p:cNvSpPr/>
          <p:nvPr/>
        </p:nvSpPr>
        <p:spPr>
          <a:xfrm>
            <a:off x="1480585" y="5418623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4231CAE-DB96-EC0E-F95A-5BA941264EDD}"/>
              </a:ext>
            </a:extLst>
          </p:cNvPr>
          <p:cNvSpPr/>
          <p:nvPr/>
        </p:nvSpPr>
        <p:spPr>
          <a:xfrm>
            <a:off x="3101069" y="5452446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266D56E-094F-CCBE-687D-99A0A660BBC4}"/>
              </a:ext>
            </a:extLst>
          </p:cNvPr>
          <p:cNvSpPr/>
          <p:nvPr/>
        </p:nvSpPr>
        <p:spPr>
          <a:xfrm>
            <a:off x="4488121" y="5327180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58899-4C2C-03C5-728A-AD45D6211206}"/>
              </a:ext>
            </a:extLst>
          </p:cNvPr>
          <p:cNvSpPr/>
          <p:nvPr/>
        </p:nvSpPr>
        <p:spPr>
          <a:xfrm>
            <a:off x="5604619" y="5327179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24C5CD3-8209-7567-934E-D2184764369D}"/>
              </a:ext>
            </a:extLst>
          </p:cNvPr>
          <p:cNvSpPr/>
          <p:nvPr/>
        </p:nvSpPr>
        <p:spPr>
          <a:xfrm>
            <a:off x="7435390" y="5327179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BB08570-B79C-F137-0A20-09B7B7F9C891}"/>
              </a:ext>
            </a:extLst>
          </p:cNvPr>
          <p:cNvSpPr/>
          <p:nvPr/>
        </p:nvSpPr>
        <p:spPr>
          <a:xfrm>
            <a:off x="8474654" y="5327179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2EF04F-6B81-A4BF-C99D-D07722D83A07}"/>
              </a:ext>
            </a:extLst>
          </p:cNvPr>
          <p:cNvSpPr/>
          <p:nvPr/>
        </p:nvSpPr>
        <p:spPr>
          <a:xfrm>
            <a:off x="10010302" y="5323697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3A29CD1-981B-A434-13A6-18A5F3B1000B}"/>
              </a:ext>
            </a:extLst>
          </p:cNvPr>
          <p:cNvSpPr/>
          <p:nvPr/>
        </p:nvSpPr>
        <p:spPr>
          <a:xfrm>
            <a:off x="11033678" y="5323697"/>
            <a:ext cx="744717" cy="669303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EEFBB8C-6383-CA0F-3651-42C1519FA7C5}"/>
              </a:ext>
            </a:extLst>
          </p:cNvPr>
          <p:cNvCxnSpPr>
            <a:cxnSpLocks/>
          </p:cNvCxnSpPr>
          <p:nvPr/>
        </p:nvCxnSpPr>
        <p:spPr>
          <a:xfrm flipH="1">
            <a:off x="4766991" y="1229316"/>
            <a:ext cx="1076418" cy="85781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B0BB098-46BA-4444-DB12-75D0EB0BCF66}"/>
              </a:ext>
            </a:extLst>
          </p:cNvPr>
          <p:cNvCxnSpPr>
            <a:cxnSpLocks/>
          </p:cNvCxnSpPr>
          <p:nvPr/>
        </p:nvCxnSpPr>
        <p:spPr>
          <a:xfrm>
            <a:off x="6918960" y="1208822"/>
            <a:ext cx="1476706" cy="97210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4376159-D487-6BEC-A1CF-BBB6BB52FC43}"/>
              </a:ext>
            </a:extLst>
          </p:cNvPr>
          <p:cNvCxnSpPr>
            <a:cxnSpLocks/>
          </p:cNvCxnSpPr>
          <p:nvPr/>
        </p:nvCxnSpPr>
        <p:spPr>
          <a:xfrm flipH="1">
            <a:off x="3260338" y="2743591"/>
            <a:ext cx="490380" cy="78192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710DD84-D949-4925-3A2F-4A397A352AFF}"/>
              </a:ext>
            </a:extLst>
          </p:cNvPr>
          <p:cNvCxnSpPr>
            <a:cxnSpLocks/>
          </p:cNvCxnSpPr>
          <p:nvPr/>
        </p:nvCxnSpPr>
        <p:spPr>
          <a:xfrm>
            <a:off x="4532164" y="2796223"/>
            <a:ext cx="328315" cy="74588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277974DE-2601-5841-476E-36F0BD8A9F6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023308" y="2812817"/>
            <a:ext cx="546085" cy="86301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6919B95-6024-9CAB-796D-9F3DD4646B03}"/>
              </a:ext>
            </a:extLst>
          </p:cNvPr>
          <p:cNvCxnSpPr>
            <a:cxnSpLocks/>
          </p:cNvCxnSpPr>
          <p:nvPr/>
        </p:nvCxnSpPr>
        <p:spPr>
          <a:xfrm>
            <a:off x="9231617" y="2812817"/>
            <a:ext cx="867785" cy="7127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D52DBAB-935D-839F-2916-8CA334E06929}"/>
              </a:ext>
            </a:extLst>
          </p:cNvPr>
          <p:cNvCxnSpPr>
            <a:cxnSpLocks/>
          </p:cNvCxnSpPr>
          <p:nvPr/>
        </p:nvCxnSpPr>
        <p:spPr>
          <a:xfrm flipH="1">
            <a:off x="1812702" y="4130381"/>
            <a:ext cx="646031" cy="119679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CF92AF1-9AE3-DA19-0FFF-9952DB17897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109975" y="4253111"/>
            <a:ext cx="363453" cy="119933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B19DE8AE-3A58-383B-9129-FC65F2724D7F}"/>
              </a:ext>
            </a:extLst>
          </p:cNvPr>
          <p:cNvCxnSpPr>
            <a:cxnSpLocks/>
          </p:cNvCxnSpPr>
          <p:nvPr/>
        </p:nvCxnSpPr>
        <p:spPr>
          <a:xfrm>
            <a:off x="5576166" y="4331326"/>
            <a:ext cx="267243" cy="88075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F980EE3E-35AB-748D-49D0-B4FA6AE2D1B6}"/>
              </a:ext>
            </a:extLst>
          </p:cNvPr>
          <p:cNvCxnSpPr>
            <a:cxnSpLocks/>
          </p:cNvCxnSpPr>
          <p:nvPr/>
        </p:nvCxnSpPr>
        <p:spPr>
          <a:xfrm flipH="1">
            <a:off x="4672945" y="4358975"/>
            <a:ext cx="213290" cy="85310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B7EEEDE-9EF5-C600-4379-67CBB99ED3F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807749" y="4404649"/>
            <a:ext cx="138398" cy="92253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9A7A11CE-1091-C3DD-C198-912443C96A83}"/>
              </a:ext>
            </a:extLst>
          </p:cNvPr>
          <p:cNvCxnSpPr>
            <a:cxnSpLocks/>
          </p:cNvCxnSpPr>
          <p:nvPr/>
        </p:nvCxnSpPr>
        <p:spPr>
          <a:xfrm>
            <a:off x="8346994" y="4308617"/>
            <a:ext cx="466647" cy="100387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947073E-697E-C389-1334-F45373FBFDCD}"/>
              </a:ext>
            </a:extLst>
          </p:cNvPr>
          <p:cNvCxnSpPr>
            <a:cxnSpLocks/>
          </p:cNvCxnSpPr>
          <p:nvPr/>
        </p:nvCxnSpPr>
        <p:spPr>
          <a:xfrm flipH="1">
            <a:off x="10177730" y="4357842"/>
            <a:ext cx="176828" cy="85423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6C75D893-EABB-6A06-84A8-CD68C849B191}"/>
              </a:ext>
            </a:extLst>
          </p:cNvPr>
          <p:cNvCxnSpPr>
            <a:cxnSpLocks/>
          </p:cNvCxnSpPr>
          <p:nvPr/>
        </p:nvCxnSpPr>
        <p:spPr>
          <a:xfrm>
            <a:off x="10755019" y="4134761"/>
            <a:ext cx="562161" cy="10773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E1816727-4718-5D32-44CC-81F52469B84A}"/>
              </a:ext>
            </a:extLst>
          </p:cNvPr>
          <p:cNvSpPr txBox="1"/>
          <p:nvPr/>
        </p:nvSpPr>
        <p:spPr>
          <a:xfrm>
            <a:off x="4101933" y="887565"/>
            <a:ext cx="168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A1=oui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81E80DF-F35F-4069-CC2C-6870B7501455}"/>
              </a:ext>
            </a:extLst>
          </p:cNvPr>
          <p:cNvSpPr txBox="1"/>
          <p:nvPr/>
        </p:nvSpPr>
        <p:spPr>
          <a:xfrm>
            <a:off x="7263871" y="861518"/>
            <a:ext cx="154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A1=non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966D97B-6114-4314-C0A4-5C8CF1D3ADD8}"/>
              </a:ext>
            </a:extLst>
          </p:cNvPr>
          <p:cNvSpPr txBox="1"/>
          <p:nvPr/>
        </p:nvSpPr>
        <p:spPr>
          <a:xfrm>
            <a:off x="1881276" y="2723759"/>
            <a:ext cx="15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A2=oui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BE59AF1-BAA7-93A2-B8CA-DA1C497C480D}"/>
              </a:ext>
            </a:extLst>
          </p:cNvPr>
          <p:cNvSpPr txBox="1"/>
          <p:nvPr/>
        </p:nvSpPr>
        <p:spPr>
          <a:xfrm>
            <a:off x="4608326" y="2744521"/>
            <a:ext cx="157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A2=non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8B7C6687-8F37-30EC-7662-356A9E8B65BC}"/>
              </a:ext>
            </a:extLst>
          </p:cNvPr>
          <p:cNvSpPr txBox="1"/>
          <p:nvPr/>
        </p:nvSpPr>
        <p:spPr>
          <a:xfrm>
            <a:off x="6959279" y="2663625"/>
            <a:ext cx="15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A2=oui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07169FFB-39ED-5CD1-0117-CCD51636E5AA}"/>
              </a:ext>
            </a:extLst>
          </p:cNvPr>
          <p:cNvSpPr txBox="1"/>
          <p:nvPr/>
        </p:nvSpPr>
        <p:spPr>
          <a:xfrm>
            <a:off x="9522069" y="2594350"/>
            <a:ext cx="157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A2=non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1F6305C-DF0C-A3AF-496B-7813CF9E0C4B}"/>
              </a:ext>
            </a:extLst>
          </p:cNvPr>
          <p:cNvSpPr txBox="1"/>
          <p:nvPr/>
        </p:nvSpPr>
        <p:spPr>
          <a:xfrm>
            <a:off x="1290944" y="4293803"/>
            <a:ext cx="8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A3=oui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309DB19-E190-CE09-B11B-F69216F7298C}"/>
              </a:ext>
            </a:extLst>
          </p:cNvPr>
          <p:cNvSpPr txBox="1"/>
          <p:nvPr/>
        </p:nvSpPr>
        <p:spPr>
          <a:xfrm>
            <a:off x="3961824" y="4293803"/>
            <a:ext cx="8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A3=oui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E3C90C2-E890-CE01-AADA-405A5D1B986C}"/>
              </a:ext>
            </a:extLst>
          </p:cNvPr>
          <p:cNvSpPr txBox="1"/>
          <p:nvPr/>
        </p:nvSpPr>
        <p:spPr>
          <a:xfrm>
            <a:off x="6930058" y="4444542"/>
            <a:ext cx="8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A3=oui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E47D759-3BA0-F81A-D02F-ABE5764FB861}"/>
              </a:ext>
            </a:extLst>
          </p:cNvPr>
          <p:cNvSpPr txBox="1"/>
          <p:nvPr/>
        </p:nvSpPr>
        <p:spPr>
          <a:xfrm>
            <a:off x="9353832" y="4456006"/>
            <a:ext cx="85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A3=oui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C71C8BE-1E74-3D47-CCCC-BE0EED511666}"/>
              </a:ext>
            </a:extLst>
          </p:cNvPr>
          <p:cNvSpPr txBox="1"/>
          <p:nvPr/>
        </p:nvSpPr>
        <p:spPr>
          <a:xfrm>
            <a:off x="3148664" y="4293803"/>
            <a:ext cx="94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A3=non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8152E7A8-8E4A-35E8-B64B-BE69E93F4E7C}"/>
              </a:ext>
            </a:extLst>
          </p:cNvPr>
          <p:cNvSpPr txBox="1"/>
          <p:nvPr/>
        </p:nvSpPr>
        <p:spPr>
          <a:xfrm>
            <a:off x="5636518" y="4353910"/>
            <a:ext cx="94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A3=non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06AC93A7-904C-13F4-6911-2CA563DA9E6A}"/>
              </a:ext>
            </a:extLst>
          </p:cNvPr>
          <p:cNvSpPr txBox="1"/>
          <p:nvPr/>
        </p:nvSpPr>
        <p:spPr>
          <a:xfrm>
            <a:off x="8419866" y="4372216"/>
            <a:ext cx="94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A3=non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AAFE6677-83D7-A29D-0845-A92501F6BD38}"/>
              </a:ext>
            </a:extLst>
          </p:cNvPr>
          <p:cNvSpPr txBox="1"/>
          <p:nvPr/>
        </p:nvSpPr>
        <p:spPr>
          <a:xfrm>
            <a:off x="11140306" y="4259876"/>
            <a:ext cx="94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A3=non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001D8728-C671-0B75-3B1C-CAE4812B8F05}"/>
              </a:ext>
            </a:extLst>
          </p:cNvPr>
          <p:cNvSpPr txBox="1"/>
          <p:nvPr/>
        </p:nvSpPr>
        <p:spPr>
          <a:xfrm>
            <a:off x="7946147" y="6197600"/>
            <a:ext cx="240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2*3=8</a:t>
            </a:r>
          </a:p>
        </p:txBody>
      </p:sp>
    </p:spTree>
    <p:extLst>
      <p:ext uri="{BB962C8B-B14F-4D97-AF65-F5344CB8AC3E}">
        <p14:creationId xmlns:p14="http://schemas.microsoft.com/office/powerpoint/2010/main" val="38997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C961B5-8365-9C3D-ECE5-3295D7924CD2}"/>
              </a:ext>
            </a:extLst>
          </p:cNvPr>
          <p:cNvSpPr/>
          <p:nvPr/>
        </p:nvSpPr>
        <p:spPr>
          <a:xfrm>
            <a:off x="0" y="0"/>
            <a:ext cx="10275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1027522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Algorithme de force brute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1480585" y="2235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Fonction récursive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214F0-5D37-B185-B330-5DA616A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5E5D3F-C2C2-28D9-E140-DB94E80B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993106"/>
            <a:ext cx="9121930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C961B5-8365-9C3D-ECE5-3295D7924CD2}"/>
              </a:ext>
            </a:extLst>
          </p:cNvPr>
          <p:cNvSpPr/>
          <p:nvPr/>
        </p:nvSpPr>
        <p:spPr>
          <a:xfrm>
            <a:off x="0" y="0"/>
            <a:ext cx="10275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1027522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Algorithme de force brute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1480585" y="2235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Diagramme explicatif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214F0-5D37-B185-B330-5DA616A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z="1000" smtClean="0"/>
              <a:t>5</a:t>
            </a:fld>
            <a:endParaRPr lang="fr-FR" sz="100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D52DBAB-935D-839F-2916-8CA334E06929}"/>
              </a:ext>
            </a:extLst>
          </p:cNvPr>
          <p:cNvCxnSpPr>
            <a:cxnSpLocks/>
          </p:cNvCxnSpPr>
          <p:nvPr/>
        </p:nvCxnSpPr>
        <p:spPr>
          <a:xfrm flipV="1">
            <a:off x="2893624" y="1105368"/>
            <a:ext cx="1279048" cy="1688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1BA60A92-E386-3C96-B99B-3706CBC65141}"/>
              </a:ext>
            </a:extLst>
          </p:cNvPr>
          <p:cNvSpPr/>
          <p:nvPr/>
        </p:nvSpPr>
        <p:spPr>
          <a:xfrm>
            <a:off x="1857036" y="605274"/>
            <a:ext cx="993611" cy="9808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Reste:</a:t>
            </a:r>
            <a:r>
              <a:rPr lang="fr-FR" sz="1000" dirty="0">
                <a:solidFill>
                  <a:srgbClr val="FF0000"/>
                </a:solidFill>
              </a:rPr>
              <a:t>A1</a:t>
            </a:r>
            <a:r>
              <a:rPr lang="fr-FR" sz="1000" dirty="0">
                <a:solidFill>
                  <a:schemeClr val="tx1"/>
                </a:solidFill>
              </a:rPr>
              <a:t>+A2+A3</a:t>
            </a:r>
          </a:p>
          <a:p>
            <a:pPr algn="ctr"/>
            <a:r>
              <a:rPr lang="fr-FR" sz="1000" dirty="0">
                <a:solidFill>
                  <a:srgbClr val="FF0000"/>
                </a:solidFill>
              </a:rPr>
              <a:t>i=0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D7D6427-F25C-FF55-F7D4-114D10C2CDA2}"/>
              </a:ext>
            </a:extLst>
          </p:cNvPr>
          <p:cNvSpPr/>
          <p:nvPr/>
        </p:nvSpPr>
        <p:spPr>
          <a:xfrm>
            <a:off x="4172672" y="678732"/>
            <a:ext cx="1027521" cy="853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Reste: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A2</a:t>
            </a:r>
            <a:r>
              <a:rPr lang="fr-FR" sz="1200" dirty="0">
                <a:solidFill>
                  <a:schemeClr val="tx1"/>
                </a:solidFill>
              </a:rPr>
              <a:t>+A3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i=0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8208BEA-1EC8-7937-4435-31E667EACB34}"/>
              </a:ext>
            </a:extLst>
          </p:cNvPr>
          <p:cNvSpPr/>
          <p:nvPr/>
        </p:nvSpPr>
        <p:spPr>
          <a:xfrm>
            <a:off x="7142137" y="663147"/>
            <a:ext cx="1010242" cy="9822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Reste: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A3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i=0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C09EF4B-E65C-6637-FC02-38AC76990385}"/>
              </a:ext>
            </a:extLst>
          </p:cNvPr>
          <p:cNvCxnSpPr>
            <a:cxnSpLocks/>
          </p:cNvCxnSpPr>
          <p:nvPr/>
        </p:nvCxnSpPr>
        <p:spPr>
          <a:xfrm>
            <a:off x="5247610" y="1080759"/>
            <a:ext cx="1873243" cy="1494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43E403BB-16CB-2460-632E-64B81CC57CEA}"/>
              </a:ext>
            </a:extLst>
          </p:cNvPr>
          <p:cNvSpPr/>
          <p:nvPr/>
        </p:nvSpPr>
        <p:spPr>
          <a:xfrm>
            <a:off x="9942265" y="650590"/>
            <a:ext cx="1150560" cy="1060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Reste:</a:t>
            </a:r>
          </a:p>
          <a:p>
            <a:pPr algn="ctr"/>
            <a:r>
              <a:rPr lang="fr-FR" sz="1200" dirty="0">
                <a:solidFill>
                  <a:srgbClr val="FFFF00"/>
                </a:solidFill>
              </a:rPr>
              <a:t>0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i=0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BFEDC3A-AA30-3771-34C2-7D8A23764196}"/>
              </a:ext>
            </a:extLst>
          </p:cNvPr>
          <p:cNvCxnSpPr>
            <a:cxnSpLocks/>
          </p:cNvCxnSpPr>
          <p:nvPr/>
        </p:nvCxnSpPr>
        <p:spPr>
          <a:xfrm flipV="1">
            <a:off x="8111250" y="1049372"/>
            <a:ext cx="1831015" cy="3894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7BDF818-3D52-9129-DD99-FDF098ECF9F8}"/>
              </a:ext>
            </a:extLst>
          </p:cNvPr>
          <p:cNvSpPr txBox="1"/>
          <p:nvPr/>
        </p:nvSpPr>
        <p:spPr>
          <a:xfrm>
            <a:off x="2867640" y="615654"/>
            <a:ext cx="166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Current+action</a:t>
            </a:r>
            <a:r>
              <a:rPr lang="fr-FR" sz="1200" dirty="0"/>
              <a:t>:</a:t>
            </a:r>
          </a:p>
          <a:p>
            <a:r>
              <a:rPr lang="fr-FR" sz="1200" dirty="0"/>
              <a:t>0+</a:t>
            </a:r>
            <a:r>
              <a:rPr lang="fr-FR" sz="1200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E32EE9-0F59-02C6-7879-6EA763FF8DD4}"/>
              </a:ext>
            </a:extLst>
          </p:cNvPr>
          <p:cNvSpPr txBox="1"/>
          <p:nvPr/>
        </p:nvSpPr>
        <p:spPr>
          <a:xfrm>
            <a:off x="5534250" y="558711"/>
            <a:ext cx="166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Current+action</a:t>
            </a:r>
            <a:r>
              <a:rPr lang="fr-FR" sz="1200" dirty="0"/>
              <a:t>:</a:t>
            </a:r>
          </a:p>
          <a:p>
            <a:r>
              <a:rPr lang="fr-FR" sz="1200" dirty="0"/>
              <a:t>A1</a:t>
            </a:r>
            <a:r>
              <a:rPr lang="fr-FR" sz="1200" dirty="0">
                <a:solidFill>
                  <a:srgbClr val="FF0000"/>
                </a:solidFill>
              </a:rPr>
              <a:t>+A2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A35E58E-562D-53B0-66FE-A7EA98BA561C}"/>
              </a:ext>
            </a:extLst>
          </p:cNvPr>
          <p:cNvSpPr txBox="1"/>
          <p:nvPr/>
        </p:nvSpPr>
        <p:spPr>
          <a:xfrm>
            <a:off x="8389315" y="550287"/>
            <a:ext cx="1668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Current+action</a:t>
            </a:r>
            <a:r>
              <a:rPr lang="fr-FR" sz="1200" dirty="0"/>
              <a:t>:</a:t>
            </a:r>
          </a:p>
          <a:p>
            <a:r>
              <a:rPr lang="fr-FR" sz="1200" dirty="0"/>
              <a:t>A1+A2 </a:t>
            </a:r>
            <a:r>
              <a:rPr lang="fr-FR" sz="1200" dirty="0">
                <a:solidFill>
                  <a:srgbClr val="FF0000"/>
                </a:solidFill>
              </a:rPr>
              <a:t>+ A3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2AA71C5-F694-1161-3793-A22ED28DB285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4686433" y="1532005"/>
            <a:ext cx="0" cy="95872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A5E5257-9FFB-05B3-DFC6-7A00BA3A8012}"/>
              </a:ext>
            </a:extLst>
          </p:cNvPr>
          <p:cNvCxnSpPr>
            <a:cxnSpLocks/>
          </p:cNvCxnSpPr>
          <p:nvPr/>
        </p:nvCxnSpPr>
        <p:spPr>
          <a:xfrm flipH="1" flipV="1">
            <a:off x="4616603" y="2463400"/>
            <a:ext cx="6031660" cy="2732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76168222-933D-A3DA-4280-7278F2522256}"/>
              </a:ext>
            </a:extLst>
          </p:cNvPr>
          <p:cNvCxnSpPr>
            <a:cxnSpLocks/>
          </p:cNvCxnSpPr>
          <p:nvPr/>
        </p:nvCxnSpPr>
        <p:spPr>
          <a:xfrm>
            <a:off x="10517545" y="1692704"/>
            <a:ext cx="0" cy="77069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F2F80F2F-370D-CA59-0DEF-FBC5490EE05C}"/>
              </a:ext>
            </a:extLst>
          </p:cNvPr>
          <p:cNvSpPr/>
          <p:nvPr/>
        </p:nvSpPr>
        <p:spPr>
          <a:xfrm>
            <a:off x="4229631" y="2909631"/>
            <a:ext cx="1027523" cy="868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Reste: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A2+</a:t>
            </a:r>
            <a:r>
              <a:rPr lang="fr-FR" sz="1000" dirty="0">
                <a:solidFill>
                  <a:srgbClr val="FF0000"/>
                </a:solidFill>
              </a:rPr>
              <a:t>A3</a:t>
            </a:r>
          </a:p>
          <a:p>
            <a:pPr algn="ctr"/>
            <a:r>
              <a:rPr lang="fr-FR" sz="1000" dirty="0">
                <a:solidFill>
                  <a:srgbClr val="FF0000"/>
                </a:solidFill>
              </a:rPr>
              <a:t>i=1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9CE1989-4B76-FB12-07A0-D1C648174CBE}"/>
              </a:ext>
            </a:extLst>
          </p:cNvPr>
          <p:cNvSpPr txBox="1"/>
          <p:nvPr/>
        </p:nvSpPr>
        <p:spPr>
          <a:xfrm>
            <a:off x="5464742" y="2841762"/>
            <a:ext cx="166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Current+action</a:t>
            </a:r>
            <a:r>
              <a:rPr lang="fr-FR" sz="1000" dirty="0"/>
              <a:t>:</a:t>
            </a:r>
          </a:p>
          <a:p>
            <a:r>
              <a:rPr lang="fr-FR" sz="1000" dirty="0"/>
              <a:t>A1</a:t>
            </a:r>
            <a:r>
              <a:rPr lang="fr-FR" sz="1000" dirty="0">
                <a:solidFill>
                  <a:srgbClr val="FF0000"/>
                </a:solidFill>
              </a:rPr>
              <a:t>+A3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49D535C-7D86-C464-10BA-12B87CCC419F}"/>
              </a:ext>
            </a:extLst>
          </p:cNvPr>
          <p:cNvCxnSpPr>
            <a:cxnSpLocks/>
          </p:cNvCxnSpPr>
          <p:nvPr/>
        </p:nvCxnSpPr>
        <p:spPr>
          <a:xfrm>
            <a:off x="4488678" y="1483682"/>
            <a:ext cx="16284" cy="136795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EBA6670-E086-129B-BAA0-AABF3A64C602}"/>
              </a:ext>
            </a:extLst>
          </p:cNvPr>
          <p:cNvCxnSpPr>
            <a:cxnSpLocks/>
          </p:cNvCxnSpPr>
          <p:nvPr/>
        </p:nvCxnSpPr>
        <p:spPr>
          <a:xfrm>
            <a:off x="5323633" y="3335057"/>
            <a:ext cx="1507380" cy="603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42752AF1-C49E-7300-749B-37E85413256C}"/>
              </a:ext>
            </a:extLst>
          </p:cNvPr>
          <p:cNvSpPr/>
          <p:nvPr/>
        </p:nvSpPr>
        <p:spPr>
          <a:xfrm>
            <a:off x="6954948" y="2839617"/>
            <a:ext cx="1027523" cy="868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Reste:</a:t>
            </a:r>
            <a:r>
              <a:rPr lang="fr-FR" sz="1200" dirty="0">
                <a:solidFill>
                  <a:srgbClr val="FFFF00"/>
                </a:solidFill>
              </a:rPr>
              <a:t>0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i=1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3F70F7F4-F3CB-01AF-5BE8-2DBEA61A42DB}"/>
              </a:ext>
            </a:extLst>
          </p:cNvPr>
          <p:cNvCxnSpPr>
            <a:cxnSpLocks/>
          </p:cNvCxnSpPr>
          <p:nvPr/>
        </p:nvCxnSpPr>
        <p:spPr>
          <a:xfrm flipH="1" flipV="1">
            <a:off x="2667719" y="4268333"/>
            <a:ext cx="4800990" cy="5936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BD09248C-7636-F55D-9BB1-2104505F3FB0}"/>
              </a:ext>
            </a:extLst>
          </p:cNvPr>
          <p:cNvCxnSpPr>
            <a:cxnSpLocks/>
            <a:stCxn id="85" idx="4"/>
          </p:cNvCxnSpPr>
          <p:nvPr/>
        </p:nvCxnSpPr>
        <p:spPr>
          <a:xfrm flipH="1">
            <a:off x="7454210" y="3708358"/>
            <a:ext cx="14500" cy="6204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9828DBA-152F-38AC-088E-E7044CABCCE3}"/>
              </a:ext>
            </a:extLst>
          </p:cNvPr>
          <p:cNvCxnSpPr>
            <a:cxnSpLocks/>
          </p:cNvCxnSpPr>
          <p:nvPr/>
        </p:nvCxnSpPr>
        <p:spPr>
          <a:xfrm>
            <a:off x="2564300" y="5064149"/>
            <a:ext cx="1668534" cy="311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>
            <a:extLst>
              <a:ext uri="{FF2B5EF4-FFF2-40B4-BE49-F238E27FC236}">
                <a16:creationId xmlns:a16="http://schemas.microsoft.com/office/drawing/2014/main" id="{F9B31AE5-54B9-8441-BA1C-3AE3377002BF}"/>
              </a:ext>
            </a:extLst>
          </p:cNvPr>
          <p:cNvSpPr/>
          <p:nvPr/>
        </p:nvSpPr>
        <p:spPr>
          <a:xfrm>
            <a:off x="4191875" y="4547222"/>
            <a:ext cx="1110344" cy="79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Reste:</a:t>
            </a:r>
            <a:r>
              <a:rPr lang="fr-FR" sz="1000" dirty="0">
                <a:solidFill>
                  <a:srgbClr val="FF0000"/>
                </a:solidFill>
              </a:rPr>
              <a:t>A3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1000" dirty="0">
                <a:solidFill>
                  <a:srgbClr val="FF0000"/>
                </a:solidFill>
              </a:rPr>
              <a:t>i=0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A9DE431-17BF-238A-00B9-FDAA605E5203}"/>
              </a:ext>
            </a:extLst>
          </p:cNvPr>
          <p:cNvSpPr txBox="1"/>
          <p:nvPr/>
        </p:nvSpPr>
        <p:spPr>
          <a:xfrm>
            <a:off x="5643219" y="4541399"/>
            <a:ext cx="166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Current+action</a:t>
            </a:r>
            <a:r>
              <a:rPr lang="fr-FR" sz="1000" dirty="0"/>
              <a:t>:</a:t>
            </a:r>
          </a:p>
          <a:p>
            <a:r>
              <a:rPr lang="fr-FR" sz="1000" dirty="0"/>
              <a:t>A2+</a:t>
            </a:r>
            <a:r>
              <a:rPr lang="fr-FR" sz="1000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DC90DCEE-6393-5EC4-2582-77963B74662C}"/>
              </a:ext>
            </a:extLst>
          </p:cNvPr>
          <p:cNvSpPr/>
          <p:nvPr/>
        </p:nvSpPr>
        <p:spPr>
          <a:xfrm>
            <a:off x="1535697" y="4377819"/>
            <a:ext cx="1139517" cy="986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Reste:A1+</a:t>
            </a:r>
            <a:r>
              <a:rPr lang="fr-FR" sz="1200" dirty="0">
                <a:solidFill>
                  <a:srgbClr val="FF0000"/>
                </a:solidFill>
              </a:rPr>
              <a:t>A2</a:t>
            </a:r>
            <a:r>
              <a:rPr lang="fr-FR" sz="1200" dirty="0">
                <a:solidFill>
                  <a:schemeClr val="tx1"/>
                </a:solidFill>
              </a:rPr>
              <a:t>+A3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i=1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734DBA0-2E18-F7F5-0CD5-E238DC39679B}"/>
              </a:ext>
            </a:extLst>
          </p:cNvPr>
          <p:cNvSpPr txBox="1"/>
          <p:nvPr/>
        </p:nvSpPr>
        <p:spPr>
          <a:xfrm>
            <a:off x="3232495" y="1168709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i=0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A98E2D35-6DF0-2969-CBAA-4C8AC40A445E}"/>
              </a:ext>
            </a:extLst>
          </p:cNvPr>
          <p:cNvSpPr txBox="1"/>
          <p:nvPr/>
        </p:nvSpPr>
        <p:spPr>
          <a:xfrm>
            <a:off x="6008560" y="1168709"/>
            <a:ext cx="1027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i=0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BB79AEDF-52FD-F946-62A4-0DE843B72DD0}"/>
              </a:ext>
            </a:extLst>
          </p:cNvPr>
          <p:cNvSpPr txBox="1"/>
          <p:nvPr/>
        </p:nvSpPr>
        <p:spPr>
          <a:xfrm>
            <a:off x="8857578" y="1165052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4202D3C-B7BD-28CA-5A4B-CA33A7F7EB00}"/>
              </a:ext>
            </a:extLst>
          </p:cNvPr>
          <p:cNvSpPr txBox="1"/>
          <p:nvPr/>
        </p:nvSpPr>
        <p:spPr>
          <a:xfrm>
            <a:off x="7321106" y="1808140"/>
            <a:ext cx="80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trike="sngStrike" dirty="0"/>
              <a:t>i=1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2417FAA-E6D7-24D9-9F97-ABEFFB546012}"/>
              </a:ext>
            </a:extLst>
          </p:cNvPr>
          <p:cNvSpPr txBox="1"/>
          <p:nvPr/>
        </p:nvSpPr>
        <p:spPr>
          <a:xfrm>
            <a:off x="3943053" y="2377954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i=0+1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0B844AFC-89EC-BC5C-907B-B13019357EF4}"/>
              </a:ext>
            </a:extLst>
          </p:cNvPr>
          <p:cNvSpPr txBox="1"/>
          <p:nvPr/>
        </p:nvSpPr>
        <p:spPr>
          <a:xfrm>
            <a:off x="6096000" y="3665590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i=1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579D8F9-5660-29D3-DF80-3E3E9C125919}"/>
              </a:ext>
            </a:extLst>
          </p:cNvPr>
          <p:cNvSpPr txBox="1"/>
          <p:nvPr/>
        </p:nvSpPr>
        <p:spPr>
          <a:xfrm>
            <a:off x="3176317" y="5094725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i=0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3482A2EE-FD9A-209F-42FF-216BBE05D870}"/>
              </a:ext>
            </a:extLst>
          </p:cNvPr>
          <p:cNvCxnSpPr>
            <a:cxnSpLocks/>
          </p:cNvCxnSpPr>
          <p:nvPr/>
        </p:nvCxnSpPr>
        <p:spPr>
          <a:xfrm>
            <a:off x="5340744" y="5025335"/>
            <a:ext cx="1549039" cy="148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7E6C5EA1-32B2-F900-62E3-6D5697559BEA}"/>
              </a:ext>
            </a:extLst>
          </p:cNvPr>
          <p:cNvSpPr/>
          <p:nvPr/>
        </p:nvSpPr>
        <p:spPr>
          <a:xfrm>
            <a:off x="6917523" y="4533764"/>
            <a:ext cx="1110517" cy="824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Reste:</a:t>
            </a:r>
            <a:r>
              <a:rPr lang="fr-FR" sz="1000" dirty="0">
                <a:solidFill>
                  <a:srgbClr val="FFFF00"/>
                </a:solidFill>
              </a:rPr>
              <a:t> 0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1000" dirty="0">
                <a:solidFill>
                  <a:srgbClr val="FF0000"/>
                </a:solidFill>
              </a:rPr>
              <a:t>i=0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50B60B7D-432C-1BEF-2CE0-BC4E14CA132A}"/>
              </a:ext>
            </a:extLst>
          </p:cNvPr>
          <p:cNvSpPr txBox="1"/>
          <p:nvPr/>
        </p:nvSpPr>
        <p:spPr>
          <a:xfrm>
            <a:off x="2836119" y="4550009"/>
            <a:ext cx="166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Current+action</a:t>
            </a:r>
            <a:r>
              <a:rPr lang="fr-FR" sz="1000" dirty="0"/>
              <a:t>:</a:t>
            </a:r>
          </a:p>
          <a:p>
            <a:r>
              <a:rPr lang="fr-FR" sz="1000" dirty="0"/>
              <a:t>0+</a:t>
            </a:r>
            <a:r>
              <a:rPr lang="fr-FR" sz="1000" dirty="0">
                <a:solidFill>
                  <a:srgbClr val="FF0000"/>
                </a:solidFill>
              </a:rPr>
              <a:t>A2</a:t>
            </a:r>
          </a:p>
        </p:txBody>
      </p: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8B7B2AF0-8A72-80A4-509D-BE3C645E63EF}"/>
              </a:ext>
            </a:extLst>
          </p:cNvPr>
          <p:cNvCxnSpPr>
            <a:cxnSpLocks/>
          </p:cNvCxnSpPr>
          <p:nvPr/>
        </p:nvCxnSpPr>
        <p:spPr>
          <a:xfrm flipH="1" flipV="1">
            <a:off x="2678237" y="1598554"/>
            <a:ext cx="10568" cy="26697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733C4542-8360-7F5C-66F3-A74A69051CBA}"/>
              </a:ext>
            </a:extLst>
          </p:cNvPr>
          <p:cNvCxnSpPr>
            <a:cxnSpLocks/>
          </p:cNvCxnSpPr>
          <p:nvPr/>
        </p:nvCxnSpPr>
        <p:spPr>
          <a:xfrm>
            <a:off x="2183346" y="1562286"/>
            <a:ext cx="26321" cy="279924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>
            <a:extLst>
              <a:ext uri="{FF2B5EF4-FFF2-40B4-BE49-F238E27FC236}">
                <a16:creationId xmlns:a16="http://schemas.microsoft.com/office/drawing/2014/main" id="{AF0A8621-2556-9FDC-C992-05D6A110ABDE}"/>
              </a:ext>
            </a:extLst>
          </p:cNvPr>
          <p:cNvSpPr txBox="1"/>
          <p:nvPr/>
        </p:nvSpPr>
        <p:spPr>
          <a:xfrm>
            <a:off x="1594202" y="2639317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i=0+1</a:t>
            </a: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6FBE20B8-F971-4552-1E32-326B92F3C3A3}"/>
              </a:ext>
            </a:extLst>
          </p:cNvPr>
          <p:cNvCxnSpPr>
            <a:cxnSpLocks/>
          </p:cNvCxnSpPr>
          <p:nvPr/>
        </p:nvCxnSpPr>
        <p:spPr>
          <a:xfrm>
            <a:off x="10210012" y="1643925"/>
            <a:ext cx="24437" cy="525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5276369E-0EB4-A445-CE58-4F0245B831A1}"/>
              </a:ext>
            </a:extLst>
          </p:cNvPr>
          <p:cNvCxnSpPr>
            <a:cxnSpLocks/>
          </p:cNvCxnSpPr>
          <p:nvPr/>
        </p:nvCxnSpPr>
        <p:spPr>
          <a:xfrm>
            <a:off x="7691282" y="2210301"/>
            <a:ext cx="2491694" cy="164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BF4121-FCA1-F95D-4640-A1F3F26C54F8}"/>
              </a:ext>
            </a:extLst>
          </p:cNvPr>
          <p:cNvCxnSpPr>
            <a:cxnSpLocks/>
          </p:cNvCxnSpPr>
          <p:nvPr/>
        </p:nvCxnSpPr>
        <p:spPr>
          <a:xfrm>
            <a:off x="7656998" y="1609567"/>
            <a:ext cx="0" cy="65633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avec flèche 181">
            <a:extLst>
              <a:ext uri="{FF2B5EF4-FFF2-40B4-BE49-F238E27FC236}">
                <a16:creationId xmlns:a16="http://schemas.microsoft.com/office/drawing/2014/main" id="{BBE06B8E-5C68-A106-F397-657A48B08B2A}"/>
              </a:ext>
            </a:extLst>
          </p:cNvPr>
          <p:cNvCxnSpPr>
            <a:cxnSpLocks/>
          </p:cNvCxnSpPr>
          <p:nvPr/>
        </p:nvCxnSpPr>
        <p:spPr>
          <a:xfrm>
            <a:off x="7321106" y="3665590"/>
            <a:ext cx="0" cy="4158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8377A5FA-8B6A-32D9-4AFB-0434B6DD9DC2}"/>
              </a:ext>
            </a:extLst>
          </p:cNvPr>
          <p:cNvCxnSpPr>
            <a:cxnSpLocks/>
          </p:cNvCxnSpPr>
          <p:nvPr/>
        </p:nvCxnSpPr>
        <p:spPr>
          <a:xfrm>
            <a:off x="4899519" y="4081472"/>
            <a:ext cx="2491694" cy="164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8A51AE79-7749-0497-3A3F-2A2C36CCAD94}"/>
              </a:ext>
            </a:extLst>
          </p:cNvPr>
          <p:cNvCxnSpPr>
            <a:cxnSpLocks/>
          </p:cNvCxnSpPr>
          <p:nvPr/>
        </p:nvCxnSpPr>
        <p:spPr>
          <a:xfrm>
            <a:off x="4862570" y="3778372"/>
            <a:ext cx="0" cy="33165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ZoneTexte 186">
            <a:extLst>
              <a:ext uri="{FF2B5EF4-FFF2-40B4-BE49-F238E27FC236}">
                <a16:creationId xmlns:a16="http://schemas.microsoft.com/office/drawing/2014/main" id="{96ECDB1D-8C84-FCDF-3123-78F427211774}"/>
              </a:ext>
            </a:extLst>
          </p:cNvPr>
          <p:cNvSpPr txBox="1"/>
          <p:nvPr/>
        </p:nvSpPr>
        <p:spPr>
          <a:xfrm>
            <a:off x="4496820" y="3871550"/>
            <a:ext cx="80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trike="sngStrike" dirty="0"/>
              <a:t>i=2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721E727E-086E-66C5-9EEA-17E79CED7ABD}"/>
              </a:ext>
            </a:extLst>
          </p:cNvPr>
          <p:cNvSpPr txBox="1"/>
          <p:nvPr/>
        </p:nvSpPr>
        <p:spPr>
          <a:xfrm>
            <a:off x="1109030" y="608452"/>
            <a:ext cx="897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Current</a:t>
            </a:r>
            <a:r>
              <a:rPr lang="fr-FR" sz="1200" dirty="0"/>
              <a:t>:</a:t>
            </a:r>
          </a:p>
          <a:p>
            <a:r>
              <a:rPr lang="fr-FR" sz="1200" dirty="0"/>
              <a:t>0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191" name="Connecteur droit avec flèche 190">
            <a:extLst>
              <a:ext uri="{FF2B5EF4-FFF2-40B4-BE49-F238E27FC236}">
                <a16:creationId xmlns:a16="http://schemas.microsoft.com/office/drawing/2014/main" id="{1F10853D-D13E-21DB-1DB1-62865DD98EF7}"/>
              </a:ext>
            </a:extLst>
          </p:cNvPr>
          <p:cNvCxnSpPr>
            <a:cxnSpLocks/>
          </p:cNvCxnSpPr>
          <p:nvPr/>
        </p:nvCxnSpPr>
        <p:spPr>
          <a:xfrm>
            <a:off x="7465429" y="5361144"/>
            <a:ext cx="3280" cy="2756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8AB65503-3A75-936C-F4F9-3176E2C9587A}"/>
              </a:ext>
            </a:extLst>
          </p:cNvPr>
          <p:cNvCxnSpPr>
            <a:cxnSpLocks/>
          </p:cNvCxnSpPr>
          <p:nvPr/>
        </p:nvCxnSpPr>
        <p:spPr>
          <a:xfrm>
            <a:off x="4988560" y="5600053"/>
            <a:ext cx="2491694" cy="164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3E8ABC2C-55DC-00B4-C025-687D534D0561}"/>
              </a:ext>
            </a:extLst>
          </p:cNvPr>
          <p:cNvCxnSpPr>
            <a:cxnSpLocks/>
          </p:cNvCxnSpPr>
          <p:nvPr/>
        </p:nvCxnSpPr>
        <p:spPr>
          <a:xfrm>
            <a:off x="4988560" y="5337828"/>
            <a:ext cx="0" cy="2546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F18F4FC9-5E48-F75D-4241-902259F4E3CC}"/>
              </a:ext>
            </a:extLst>
          </p:cNvPr>
          <p:cNvCxnSpPr>
            <a:cxnSpLocks/>
          </p:cNvCxnSpPr>
          <p:nvPr/>
        </p:nvCxnSpPr>
        <p:spPr>
          <a:xfrm flipH="1">
            <a:off x="7752669" y="5326585"/>
            <a:ext cx="14500" cy="6204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E44BC0-A7FE-94FC-5D14-65E86F62F62B}"/>
              </a:ext>
            </a:extLst>
          </p:cNvPr>
          <p:cNvCxnSpPr>
            <a:cxnSpLocks/>
          </p:cNvCxnSpPr>
          <p:nvPr/>
        </p:nvCxnSpPr>
        <p:spPr>
          <a:xfrm flipH="1" flipV="1">
            <a:off x="2404123" y="5924489"/>
            <a:ext cx="5319682" cy="4736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6A552380-BE7A-E916-894D-A90330A7C0AA}"/>
              </a:ext>
            </a:extLst>
          </p:cNvPr>
          <p:cNvCxnSpPr>
            <a:cxnSpLocks/>
          </p:cNvCxnSpPr>
          <p:nvPr/>
        </p:nvCxnSpPr>
        <p:spPr>
          <a:xfrm flipH="1" flipV="1">
            <a:off x="2378505" y="5330645"/>
            <a:ext cx="26321" cy="61233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ZoneTexte 223">
            <a:extLst>
              <a:ext uri="{FF2B5EF4-FFF2-40B4-BE49-F238E27FC236}">
                <a16:creationId xmlns:a16="http://schemas.microsoft.com/office/drawing/2014/main" id="{92BDC473-FEC1-443C-2956-14CB1F68481D}"/>
              </a:ext>
            </a:extLst>
          </p:cNvPr>
          <p:cNvSpPr txBox="1"/>
          <p:nvPr/>
        </p:nvSpPr>
        <p:spPr>
          <a:xfrm>
            <a:off x="5079583" y="5241556"/>
            <a:ext cx="805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strike="sngStrike" dirty="0"/>
              <a:t>i=1</a:t>
            </a:r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00323654-BF1C-5DD4-DAFF-FD798691BC62}"/>
              </a:ext>
            </a:extLst>
          </p:cNvPr>
          <p:cNvSpPr/>
          <p:nvPr/>
        </p:nvSpPr>
        <p:spPr>
          <a:xfrm>
            <a:off x="1561255" y="5878969"/>
            <a:ext cx="1139517" cy="986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Reste:A1+A2+</a:t>
            </a:r>
            <a:r>
              <a:rPr lang="fr-FR" sz="1200" dirty="0">
                <a:solidFill>
                  <a:srgbClr val="FF0000"/>
                </a:solidFill>
              </a:rPr>
              <a:t>A3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i=2</a:t>
            </a:r>
          </a:p>
        </p:txBody>
      </p:sp>
      <p:cxnSp>
        <p:nvCxnSpPr>
          <p:cNvPr id="227" name="Connecteur droit avec flèche 226">
            <a:extLst>
              <a:ext uri="{FF2B5EF4-FFF2-40B4-BE49-F238E27FC236}">
                <a16:creationId xmlns:a16="http://schemas.microsoft.com/office/drawing/2014/main" id="{B322AE79-60DB-9D7D-B3F8-FC20EA8AE5C2}"/>
              </a:ext>
            </a:extLst>
          </p:cNvPr>
          <p:cNvCxnSpPr>
            <a:cxnSpLocks/>
          </p:cNvCxnSpPr>
          <p:nvPr/>
        </p:nvCxnSpPr>
        <p:spPr>
          <a:xfrm>
            <a:off x="2006488" y="5251038"/>
            <a:ext cx="0" cy="62793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F314CA8D-1719-0642-5F9C-D6F110400D04}"/>
              </a:ext>
            </a:extLst>
          </p:cNvPr>
          <p:cNvSpPr txBox="1"/>
          <p:nvPr/>
        </p:nvSpPr>
        <p:spPr>
          <a:xfrm>
            <a:off x="1533640" y="5476942"/>
            <a:ext cx="73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i=1+1</a:t>
            </a:r>
          </a:p>
        </p:txBody>
      </p:sp>
      <p:cxnSp>
        <p:nvCxnSpPr>
          <p:cNvPr id="231" name="Connecteur droit avec flèche 230">
            <a:extLst>
              <a:ext uri="{FF2B5EF4-FFF2-40B4-BE49-F238E27FC236}">
                <a16:creationId xmlns:a16="http://schemas.microsoft.com/office/drawing/2014/main" id="{89AADA2B-554E-4421-05B3-92801EC0A788}"/>
              </a:ext>
            </a:extLst>
          </p:cNvPr>
          <p:cNvCxnSpPr>
            <a:cxnSpLocks/>
          </p:cNvCxnSpPr>
          <p:nvPr/>
        </p:nvCxnSpPr>
        <p:spPr>
          <a:xfrm>
            <a:off x="2634337" y="6376238"/>
            <a:ext cx="1668534" cy="311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>
            <a:extLst>
              <a:ext uri="{FF2B5EF4-FFF2-40B4-BE49-F238E27FC236}">
                <a16:creationId xmlns:a16="http://schemas.microsoft.com/office/drawing/2014/main" id="{EB401A9B-10A4-E648-221B-75F9497BB8E0}"/>
              </a:ext>
            </a:extLst>
          </p:cNvPr>
          <p:cNvSpPr txBox="1"/>
          <p:nvPr/>
        </p:nvSpPr>
        <p:spPr>
          <a:xfrm>
            <a:off x="2867639" y="5972283"/>
            <a:ext cx="166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Current+action</a:t>
            </a:r>
            <a:r>
              <a:rPr lang="fr-FR" sz="1000" dirty="0"/>
              <a:t>:</a:t>
            </a:r>
          </a:p>
          <a:p>
            <a:r>
              <a:rPr lang="fr-FR" sz="1000" dirty="0"/>
              <a:t>0+</a:t>
            </a:r>
            <a:r>
              <a:rPr lang="fr-FR" sz="1000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4362A3E6-B22B-3CB4-68FE-2ABC7E7A5BA1}"/>
              </a:ext>
            </a:extLst>
          </p:cNvPr>
          <p:cNvSpPr/>
          <p:nvPr/>
        </p:nvSpPr>
        <p:spPr>
          <a:xfrm>
            <a:off x="4309210" y="6071320"/>
            <a:ext cx="1110344" cy="7906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Reste:</a:t>
            </a:r>
            <a:r>
              <a:rPr lang="fr-FR" sz="1000" dirty="0">
                <a:solidFill>
                  <a:srgbClr val="FFFF00"/>
                </a:solidFill>
              </a:rPr>
              <a:t> 0</a:t>
            </a:r>
            <a:endParaRPr lang="fr-FR" sz="1000" dirty="0">
              <a:solidFill>
                <a:schemeClr val="tx1"/>
              </a:solidFill>
            </a:endParaRPr>
          </a:p>
          <a:p>
            <a:pPr algn="ctr"/>
            <a:r>
              <a:rPr lang="fr-FR" sz="1000" dirty="0">
                <a:solidFill>
                  <a:srgbClr val="FF0000"/>
                </a:solidFill>
              </a:rPr>
              <a:t>i=0</a:t>
            </a:r>
          </a:p>
          <a:p>
            <a:pPr algn="ctr"/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8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C961B5-8365-9C3D-ECE5-3295D7924CD2}"/>
              </a:ext>
            </a:extLst>
          </p:cNvPr>
          <p:cNvSpPr/>
          <p:nvPr/>
        </p:nvSpPr>
        <p:spPr>
          <a:xfrm>
            <a:off x="0" y="0"/>
            <a:ext cx="10275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1027522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Algorithme optimisé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1480585" y="2235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Fonction matricielle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214F0-5D37-B185-B330-5DA616A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46C21A-D3C0-D59F-C893-783EF7B18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79" y="727710"/>
            <a:ext cx="8825242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C961B5-8365-9C3D-ECE5-3295D7924CD2}"/>
              </a:ext>
            </a:extLst>
          </p:cNvPr>
          <p:cNvSpPr/>
          <p:nvPr/>
        </p:nvSpPr>
        <p:spPr>
          <a:xfrm>
            <a:off x="0" y="0"/>
            <a:ext cx="10275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1027522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Algorithme optimisé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1480585" y="22352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Exemple fonctionnement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214F0-5D37-B185-B330-5DA616A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D2E45D6-DC9C-8AA4-4792-90DA3747C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61278"/>
              </p:ext>
            </p:extLst>
          </p:nvPr>
        </p:nvGraphicFramePr>
        <p:xfrm>
          <a:off x="2032000" y="23351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46329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310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98128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84251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9544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42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7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8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3848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996EB49-CD18-7A8C-146A-1935EF8A3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12615"/>
              </p:ext>
            </p:extLst>
          </p:nvPr>
        </p:nvGraphicFramePr>
        <p:xfrm>
          <a:off x="2032000" y="837565"/>
          <a:ext cx="4199604" cy="996816"/>
        </p:xfrm>
        <a:graphic>
          <a:graphicData uri="http://schemas.openxmlformats.org/drawingml/2006/table">
            <a:tbl>
              <a:tblPr/>
              <a:tblGrid>
                <a:gridCol w="1399868">
                  <a:extLst>
                    <a:ext uri="{9D8B030D-6E8A-4147-A177-3AD203B41FA5}">
                      <a16:colId xmlns:a16="http://schemas.microsoft.com/office/drawing/2014/main" val="3045278380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904738659"/>
                    </a:ext>
                  </a:extLst>
                </a:gridCol>
                <a:gridCol w="1399868">
                  <a:extLst>
                    <a:ext uri="{9D8B030D-6E8A-4147-A177-3AD203B41FA5}">
                      <a16:colId xmlns:a16="http://schemas.microsoft.com/office/drawing/2014/main" val="2064008052"/>
                    </a:ext>
                  </a:extLst>
                </a:gridCol>
              </a:tblGrid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999022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68452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692035"/>
                  </a:ext>
                </a:extLst>
              </a:tr>
              <a:tr h="24920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action-3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4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60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C961B5-8365-9C3D-ECE5-3295D7924CD2}"/>
              </a:ext>
            </a:extLst>
          </p:cNvPr>
          <p:cNvSpPr/>
          <p:nvPr/>
        </p:nvSpPr>
        <p:spPr>
          <a:xfrm>
            <a:off x="0" y="0"/>
            <a:ext cx="10275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1027522" cy="6634480"/>
          </a:xfrm>
        </p:spPr>
        <p:txBody>
          <a:bodyPr vert="vert270">
            <a:norm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Pseudo code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0214F0-5D37-B185-B330-5DA616A5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19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ACA8DA-034C-E3FE-614F-BC174675AC05}"/>
              </a:ext>
            </a:extLst>
          </p:cNvPr>
          <p:cNvSpPr/>
          <p:nvPr/>
        </p:nvSpPr>
        <p:spPr>
          <a:xfrm>
            <a:off x="0" y="0"/>
            <a:ext cx="84268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5A2E1F-A5C6-D5BB-81CC-CFBCFD44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440"/>
            <a:ext cx="955040" cy="6634480"/>
          </a:xfrm>
        </p:spPr>
        <p:txBody>
          <a:bodyPr vert="vert270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Comparatif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44C007-58EC-9FDC-9A38-29B2F57068ED}"/>
              </a:ext>
            </a:extLst>
          </p:cNvPr>
          <p:cNvSpPr txBox="1"/>
          <p:nvPr/>
        </p:nvSpPr>
        <p:spPr>
          <a:xfrm>
            <a:off x="1399143" y="1684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 temps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BFE197-7EF6-D723-6F96-F6F4C873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BF6C-269B-4E88-B199-537BBAF5D733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D479A2-200F-3F7B-E09B-6DE2A39B8D55}"/>
              </a:ext>
            </a:extLst>
          </p:cNvPr>
          <p:cNvSpPr txBox="1"/>
          <p:nvPr/>
        </p:nvSpPr>
        <p:spPr>
          <a:xfrm>
            <a:off x="1399143" y="123527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 </a:t>
            </a:r>
            <a:r>
              <a:rPr lang="fr-FR" b="1" dirty="0" err="1"/>
              <a:t>memoire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998D68-FF19-61B5-FB88-04B3E8AA0D4B}"/>
              </a:ext>
            </a:extLst>
          </p:cNvPr>
          <p:cNvSpPr txBox="1"/>
          <p:nvPr/>
        </p:nvSpPr>
        <p:spPr>
          <a:xfrm>
            <a:off x="1399143" y="252559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/>
              <a:t> Combinaison trouvé:</a:t>
            </a:r>
          </a:p>
        </p:txBody>
      </p:sp>
    </p:spTree>
    <p:extLst>
      <p:ext uri="{BB962C8B-B14F-4D97-AF65-F5344CB8AC3E}">
        <p14:creationId xmlns:p14="http://schemas.microsoft.com/office/powerpoint/2010/main" val="4979462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408</Words>
  <Application>Microsoft Office PowerPoint</Application>
  <PresentationFormat>Grand écran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Wingdings</vt:lpstr>
      <vt:lpstr>Thème Office</vt:lpstr>
      <vt:lpstr>Présentation PowerPoint</vt:lpstr>
      <vt:lpstr>Actions et contraintes</vt:lpstr>
      <vt:lpstr>Algorithme de force brute</vt:lpstr>
      <vt:lpstr>Algorithme de force brute</vt:lpstr>
      <vt:lpstr>Algorithme de force brute</vt:lpstr>
      <vt:lpstr>Algorithme optimisé</vt:lpstr>
      <vt:lpstr>Algorithme optimisé</vt:lpstr>
      <vt:lpstr>Pseudo code</vt:lpstr>
      <vt:lpstr>Comparatif  </vt:lpstr>
      <vt:lpstr>Résultat sienna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marie guillot</dc:creator>
  <cp:lastModifiedBy>marie guillot</cp:lastModifiedBy>
  <cp:revision>11</cp:revision>
  <dcterms:created xsi:type="dcterms:W3CDTF">2023-10-02T14:00:54Z</dcterms:created>
  <dcterms:modified xsi:type="dcterms:W3CDTF">2023-12-15T14:17:00Z</dcterms:modified>
</cp:coreProperties>
</file>