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sldIdLst>
    <p:sldId id="256" r:id="rId2"/>
    <p:sldId id="257" r:id="rId3"/>
    <p:sldId id="258" r:id="rId4"/>
    <p:sldId id="259" r:id="rId5"/>
    <p:sldId id="260" r:id="rId6"/>
    <p:sldId id="261" r:id="rId7"/>
    <p:sldId id="262" r:id="rId8"/>
    <p:sldId id="266"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6" d="100"/>
          <a:sy n="96" d="100"/>
        </p:scale>
        <p:origin x="-178" y="-1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1"/>
      </p:bgRef>
    </p:bg>
    <p:spTree>
      <p:nvGrpSpPr>
        <p:cNvPr id="1" name=""/>
        <p:cNvGrpSpPr/>
        <p:nvPr/>
      </p:nvGrpSpPr>
      <p:grpSpPr>
        <a:xfrm>
          <a:off x="0" y="0"/>
          <a:ext cx="0" cy="0"/>
          <a:chOff x="0" y="0"/>
          <a:chExt cx="0" cy="0"/>
        </a:xfrm>
      </p:grpSpPr>
      <p:sp>
        <p:nvSpPr>
          <p:cNvPr id="8" name="Dikdörtgen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Düz Bağlayıcı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Başlık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tr-TR" smtClean="0"/>
              <a:t>Asıl başlık stili için tıklatın</a:t>
            </a:r>
            <a:endParaRPr kumimoji="0" lang="en-US"/>
          </a:p>
        </p:txBody>
      </p:sp>
      <p:sp>
        <p:nvSpPr>
          <p:cNvPr id="25" name="Alt Başlık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smtClean="0"/>
              <a:t>Asıl alt başlık stilini düzenlemek için tıklatın</a:t>
            </a:r>
            <a:endParaRPr kumimoji="0" lang="en-US"/>
          </a:p>
        </p:txBody>
      </p:sp>
      <p:sp>
        <p:nvSpPr>
          <p:cNvPr id="31" name="Veri Yer Tutucusu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8BD7957C-A517-4276-9BF1-EAF26CDD7200}" type="datetimeFigureOut">
              <a:rPr lang="tr-TR" smtClean="0"/>
              <a:t>19.03.2024</a:t>
            </a:fld>
            <a:endParaRPr lang="tr-TR"/>
          </a:p>
        </p:txBody>
      </p:sp>
      <p:sp>
        <p:nvSpPr>
          <p:cNvPr id="18" name="Altbilgi Yer Tutucusu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tr-TR"/>
          </a:p>
        </p:txBody>
      </p:sp>
      <p:sp>
        <p:nvSpPr>
          <p:cNvPr id="29" name="Slayt Numarası Yer Tutucusu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1424CA11-F897-453A-91D9-F5CA8BD82088}"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extLs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extLst/>
          </a:lstStyle>
          <a:p>
            <a:fld id="{8BD7957C-A517-4276-9BF1-EAF26CDD7200}" type="datetimeFigureOut">
              <a:rPr lang="tr-TR" smtClean="0"/>
              <a:t>19.03.2024</a:t>
            </a:fld>
            <a:endParaRPr lang="tr-TR"/>
          </a:p>
        </p:txBody>
      </p:sp>
      <p:sp>
        <p:nvSpPr>
          <p:cNvPr id="5" name="Altbilgi Yer Tutucusu 4"/>
          <p:cNvSpPr>
            <a:spLocks noGrp="1"/>
          </p:cNvSpPr>
          <p:nvPr>
            <p:ph type="ftr" sz="quarter" idx="11"/>
          </p:nvPr>
        </p:nvSpPr>
        <p:spPr/>
        <p:txBody>
          <a:bodyPr/>
          <a:lstStyle>
            <a:extLst/>
          </a:lstStyle>
          <a:p>
            <a:endParaRPr lang="tr-TR"/>
          </a:p>
        </p:txBody>
      </p:sp>
      <p:sp>
        <p:nvSpPr>
          <p:cNvPr id="6" name="Slayt Numarası Yer Tutucusu 5"/>
          <p:cNvSpPr>
            <a:spLocks noGrp="1"/>
          </p:cNvSpPr>
          <p:nvPr>
            <p:ph type="sldNum" sz="quarter" idx="12"/>
          </p:nvPr>
        </p:nvSpPr>
        <p:spPr/>
        <p:txBody>
          <a:bodyPr/>
          <a:lstStyle>
            <a:extLst/>
          </a:lstStyle>
          <a:p>
            <a:fld id="{1424CA11-F897-453A-91D9-F5CA8BD82088}"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37600" y="274956"/>
            <a:ext cx="2032000" cy="5851525"/>
          </a:xfrm>
        </p:spPr>
        <p:txBody>
          <a:bodyPr vert="eaVert" anchor="t"/>
          <a:lstStyle>
            <a:extLs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609600" y="274643"/>
            <a:ext cx="8026400" cy="5851525"/>
          </a:xfrm>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a:xfrm>
            <a:off x="5657088" y="6557946"/>
            <a:ext cx="2669952" cy="226902"/>
          </a:xfrm>
        </p:spPr>
        <p:txBody>
          <a:bodyPr/>
          <a:lstStyle>
            <a:extLst/>
          </a:lstStyle>
          <a:p>
            <a:fld id="{8BD7957C-A517-4276-9BF1-EAF26CDD7200}" type="datetimeFigureOut">
              <a:rPr lang="tr-TR" smtClean="0"/>
              <a:t>19.03.2024</a:t>
            </a:fld>
            <a:endParaRPr lang="tr-TR"/>
          </a:p>
        </p:txBody>
      </p:sp>
      <p:sp>
        <p:nvSpPr>
          <p:cNvPr id="5" name="Altbilgi Yer Tutucusu 4"/>
          <p:cNvSpPr>
            <a:spLocks noGrp="1"/>
          </p:cNvSpPr>
          <p:nvPr>
            <p:ph type="ftr" sz="quarter" idx="11"/>
          </p:nvPr>
        </p:nvSpPr>
        <p:spPr>
          <a:xfrm>
            <a:off x="609600" y="6556248"/>
            <a:ext cx="4876800" cy="228600"/>
          </a:xfrm>
        </p:spPr>
        <p:txBody>
          <a:bodyPr/>
          <a:lstStyle>
            <a:extLst/>
          </a:lstStyle>
          <a:p>
            <a:endParaRPr lang="tr-TR"/>
          </a:p>
        </p:txBody>
      </p:sp>
      <p:sp>
        <p:nvSpPr>
          <p:cNvPr id="6" name="Slayt Numarası Yer Tutucusu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1424CA11-F897-453A-91D9-F5CA8BD82088}"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extLst/>
          </a:lstStyle>
          <a:p>
            <a:r>
              <a:rPr kumimoji="0" lang="tr-TR" smtClean="0"/>
              <a:t>Asıl başlık stili için tıklatın</a:t>
            </a:r>
            <a:endParaRPr kumimoji="0" lang="en-US"/>
          </a:p>
        </p:txBody>
      </p:sp>
      <p:sp>
        <p:nvSpPr>
          <p:cNvPr id="3" name="İçerik Yer Tutucusu 2"/>
          <p:cNvSpPr>
            <a:spLocks noGrp="1"/>
          </p:cNvSpPr>
          <p:nvPr>
            <p:ph idx="1"/>
          </p:nvPr>
        </p:nvSpPr>
        <p:spPr/>
        <p:txBody>
          <a:bodyPr/>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extLst/>
          </a:lstStyle>
          <a:p>
            <a:fld id="{8BD7957C-A517-4276-9BF1-EAF26CDD7200}" type="datetimeFigureOut">
              <a:rPr lang="tr-TR" smtClean="0"/>
              <a:t>19.03.2024</a:t>
            </a:fld>
            <a:endParaRPr lang="tr-TR"/>
          </a:p>
        </p:txBody>
      </p:sp>
      <p:sp>
        <p:nvSpPr>
          <p:cNvPr id="5" name="Altbilgi Yer Tutucusu 4"/>
          <p:cNvSpPr>
            <a:spLocks noGrp="1"/>
          </p:cNvSpPr>
          <p:nvPr>
            <p:ph type="ftr" sz="quarter" idx="11"/>
          </p:nvPr>
        </p:nvSpPr>
        <p:spPr/>
        <p:txBody>
          <a:bodyPr/>
          <a:lstStyle>
            <a:extLst/>
          </a:lstStyle>
          <a:p>
            <a:endParaRPr lang="tr-TR"/>
          </a:p>
        </p:txBody>
      </p:sp>
      <p:sp>
        <p:nvSpPr>
          <p:cNvPr id="6" name="Slayt Numarası Yer Tutucusu 5"/>
          <p:cNvSpPr>
            <a:spLocks noGrp="1"/>
          </p:cNvSpPr>
          <p:nvPr>
            <p:ph type="sldNum" sz="quarter" idx="12"/>
          </p:nvPr>
        </p:nvSpPr>
        <p:spPr/>
        <p:txBody>
          <a:bodyPr/>
          <a:lstStyle>
            <a:extLst/>
          </a:lstStyle>
          <a:p>
            <a:fld id="{1424CA11-F897-453A-91D9-F5CA8BD82088}"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1">
        <a:schemeClr val="bg1"/>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8BD7957C-A517-4276-9BF1-EAF26CDD7200}" type="datetimeFigureOut">
              <a:rPr lang="tr-TR" smtClean="0"/>
              <a:t>19.03.2024</a:t>
            </a:fld>
            <a:endParaRPr lang="tr-TR"/>
          </a:p>
        </p:txBody>
      </p:sp>
      <p:sp>
        <p:nvSpPr>
          <p:cNvPr id="5" name="Altbilgi Yer Tutucusu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tr-TR"/>
          </a:p>
        </p:txBody>
      </p:sp>
      <p:sp>
        <p:nvSpPr>
          <p:cNvPr id="6" name="Slayt Numarası Yer Tutucusu 5"/>
          <p:cNvSpPr>
            <a:spLocks noGrp="1"/>
          </p:cNvSpPr>
          <p:nvPr>
            <p:ph type="sldNum" sz="quarter" idx="12"/>
          </p:nvPr>
        </p:nvSpPr>
        <p:spPr>
          <a:xfrm>
            <a:off x="8978603" y="6555112"/>
            <a:ext cx="784448" cy="228600"/>
          </a:xfrm>
        </p:spPr>
        <p:txBody>
          <a:bodyPr/>
          <a:lstStyle>
            <a:extLst/>
          </a:lstStyle>
          <a:p>
            <a:fld id="{1424CA11-F897-453A-91D9-F5CA8BD82088}"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09600" y="320040"/>
            <a:ext cx="9656064" cy="1143000"/>
          </a:xfrm>
        </p:spPr>
        <p:txBody>
          <a:bodyPr/>
          <a:lstStyle>
            <a:extLst/>
          </a:lstStyle>
          <a:p>
            <a:r>
              <a:rPr kumimoji="0" lang="tr-TR" smtClean="0"/>
              <a:t>Asıl başlık stili için tıklatın</a:t>
            </a:r>
            <a:endParaRPr kumimoji="0" lang="en-US"/>
          </a:p>
        </p:txBody>
      </p:sp>
      <p:sp>
        <p:nvSpPr>
          <p:cNvPr id="3" name="İçerik Yer Tutucusu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İçerik Yer Tutucusu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p:txBody>
          <a:bodyPr/>
          <a:lstStyle>
            <a:extLst/>
          </a:lstStyle>
          <a:p>
            <a:fld id="{8BD7957C-A517-4276-9BF1-EAF26CDD7200}" type="datetimeFigureOut">
              <a:rPr lang="tr-TR" smtClean="0"/>
              <a:t>19.03.2024</a:t>
            </a:fld>
            <a:endParaRPr lang="tr-TR"/>
          </a:p>
        </p:txBody>
      </p:sp>
      <p:sp>
        <p:nvSpPr>
          <p:cNvPr id="6" name="Altbilgi Yer Tutucusu 5"/>
          <p:cNvSpPr>
            <a:spLocks noGrp="1"/>
          </p:cNvSpPr>
          <p:nvPr>
            <p:ph type="ftr" sz="quarter" idx="11"/>
          </p:nvPr>
        </p:nvSpPr>
        <p:spPr/>
        <p:txBody>
          <a:bodyPr/>
          <a:lstStyle>
            <a:extLst/>
          </a:lstStyle>
          <a:p>
            <a:endParaRPr lang="tr-TR"/>
          </a:p>
        </p:txBody>
      </p:sp>
      <p:sp>
        <p:nvSpPr>
          <p:cNvPr id="7" name="Slayt Numarası Yer Tutucusu 6"/>
          <p:cNvSpPr>
            <a:spLocks noGrp="1"/>
          </p:cNvSpPr>
          <p:nvPr>
            <p:ph type="sldNum" sz="quarter" idx="12"/>
          </p:nvPr>
        </p:nvSpPr>
        <p:spPr/>
        <p:txBody>
          <a:bodyPr/>
          <a:lstStyle>
            <a:extLst/>
          </a:lstStyle>
          <a:p>
            <a:fld id="{1424CA11-F897-453A-91D9-F5CA8BD82088}"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609600" y="320040"/>
            <a:ext cx="9656064" cy="1143000"/>
          </a:xfrm>
        </p:spPr>
        <p:txBody>
          <a:bodyPr anchor="b"/>
          <a:lstStyle>
            <a:lvl1pPr>
              <a:defRPr/>
            </a:lvl1pPr>
            <a:extLst/>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5" name="İçerik Yer Tutucusu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İçerik Yer Tutucusu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Veri Yer Tutucusu 6"/>
          <p:cNvSpPr>
            <a:spLocks noGrp="1"/>
          </p:cNvSpPr>
          <p:nvPr>
            <p:ph type="dt" sz="half" idx="10"/>
          </p:nvPr>
        </p:nvSpPr>
        <p:spPr/>
        <p:txBody>
          <a:bodyPr/>
          <a:lstStyle>
            <a:extLst/>
          </a:lstStyle>
          <a:p>
            <a:fld id="{8BD7957C-A517-4276-9BF1-EAF26CDD7200}" type="datetimeFigureOut">
              <a:rPr lang="tr-TR" smtClean="0"/>
              <a:t>19.03.2024</a:t>
            </a:fld>
            <a:endParaRPr lang="tr-TR"/>
          </a:p>
        </p:txBody>
      </p:sp>
      <p:sp>
        <p:nvSpPr>
          <p:cNvPr id="8" name="Altbilgi Yer Tutucusu 7"/>
          <p:cNvSpPr>
            <a:spLocks noGrp="1"/>
          </p:cNvSpPr>
          <p:nvPr>
            <p:ph type="ftr" sz="quarter" idx="11"/>
          </p:nvPr>
        </p:nvSpPr>
        <p:spPr/>
        <p:txBody>
          <a:bodyPr/>
          <a:lstStyle>
            <a:extLst/>
          </a:lstStyle>
          <a:p>
            <a:endParaRPr lang="tr-TR"/>
          </a:p>
        </p:txBody>
      </p:sp>
      <p:sp>
        <p:nvSpPr>
          <p:cNvPr id="9" name="Slayt Numarası Yer Tutucusu 8"/>
          <p:cNvSpPr>
            <a:spLocks noGrp="1"/>
          </p:cNvSpPr>
          <p:nvPr>
            <p:ph type="sldNum" sz="quarter" idx="12"/>
          </p:nvPr>
        </p:nvSpPr>
        <p:spPr/>
        <p:txBody>
          <a:bodyPr/>
          <a:lstStyle>
            <a:extLst/>
          </a:lstStyle>
          <a:p>
            <a:fld id="{1424CA11-F897-453A-91D9-F5CA8BD82088}"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609600" y="320040"/>
            <a:ext cx="9656064" cy="1143000"/>
          </a:xfrm>
        </p:spPr>
        <p:txBody>
          <a:bodyPr/>
          <a:lstStyle>
            <a:extLst/>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extLst/>
          </a:lstStyle>
          <a:p>
            <a:fld id="{8BD7957C-A517-4276-9BF1-EAF26CDD7200}" type="datetimeFigureOut">
              <a:rPr lang="tr-TR" smtClean="0"/>
              <a:t>19.03.2024</a:t>
            </a:fld>
            <a:endParaRPr lang="tr-TR"/>
          </a:p>
        </p:txBody>
      </p:sp>
      <p:sp>
        <p:nvSpPr>
          <p:cNvPr id="4" name="Altbilgi Yer Tutucusu 3"/>
          <p:cNvSpPr>
            <a:spLocks noGrp="1"/>
          </p:cNvSpPr>
          <p:nvPr>
            <p:ph type="ftr" sz="quarter" idx="11"/>
          </p:nvPr>
        </p:nvSpPr>
        <p:spPr/>
        <p:txBody>
          <a:bodyPr/>
          <a:lstStyle>
            <a:extLst/>
          </a:lstStyle>
          <a:p>
            <a:endParaRPr lang="tr-TR"/>
          </a:p>
        </p:txBody>
      </p:sp>
      <p:sp>
        <p:nvSpPr>
          <p:cNvPr id="5" name="Slayt Numarası Yer Tutucusu 4"/>
          <p:cNvSpPr>
            <a:spLocks noGrp="1"/>
          </p:cNvSpPr>
          <p:nvPr>
            <p:ph type="sldNum" sz="quarter" idx="12"/>
          </p:nvPr>
        </p:nvSpPr>
        <p:spPr/>
        <p:txBody>
          <a:bodyPr/>
          <a:lstStyle>
            <a:extLst/>
          </a:lstStyle>
          <a:p>
            <a:fld id="{1424CA11-F897-453A-91D9-F5CA8BD82088}"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lvl1pPr>
              <a:defRPr>
                <a:solidFill>
                  <a:schemeClr val="tx2"/>
                </a:solidFill>
              </a:defRPr>
            </a:lvl1pPr>
            <a:extLst/>
          </a:lstStyle>
          <a:p>
            <a:fld id="{8BD7957C-A517-4276-9BF1-EAF26CDD7200}" type="datetimeFigureOut">
              <a:rPr lang="tr-TR" smtClean="0"/>
              <a:t>19.03.2024</a:t>
            </a:fld>
            <a:endParaRPr lang="tr-TR"/>
          </a:p>
        </p:txBody>
      </p:sp>
      <p:sp>
        <p:nvSpPr>
          <p:cNvPr id="3" name="Altbilgi Yer Tutucusu 2"/>
          <p:cNvSpPr>
            <a:spLocks noGrp="1"/>
          </p:cNvSpPr>
          <p:nvPr>
            <p:ph type="ftr" sz="quarter" idx="11"/>
          </p:nvPr>
        </p:nvSpPr>
        <p:spPr/>
        <p:txBody>
          <a:bodyPr/>
          <a:lstStyle>
            <a:lvl1pPr>
              <a:defRPr>
                <a:solidFill>
                  <a:schemeClr val="tx2"/>
                </a:solidFill>
              </a:defRPr>
            </a:lvl1pPr>
            <a:extLst/>
          </a:lstStyle>
          <a:p>
            <a:endParaRPr lang="tr-TR"/>
          </a:p>
        </p:txBody>
      </p:sp>
      <p:sp>
        <p:nvSpPr>
          <p:cNvPr id="4" name="Slayt Numarası Yer Tutucusu 3"/>
          <p:cNvSpPr>
            <a:spLocks noGrp="1"/>
          </p:cNvSpPr>
          <p:nvPr>
            <p:ph type="sldNum" sz="quarter" idx="12"/>
          </p:nvPr>
        </p:nvSpPr>
        <p:spPr/>
        <p:txBody>
          <a:bodyPr/>
          <a:lstStyle>
            <a:extLst/>
          </a:lstStyle>
          <a:p>
            <a:fld id="{1424CA11-F897-453A-91D9-F5CA8BD82088}"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r-TR" smtClean="0"/>
              <a:t>Asıl metin stillerini düzenlemek için tıklatın</a:t>
            </a:r>
          </a:p>
        </p:txBody>
      </p:sp>
      <p:sp>
        <p:nvSpPr>
          <p:cNvPr id="4" name="İçerik Yer Tutucusu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p:txBody>
          <a:bodyPr/>
          <a:lstStyle>
            <a:extLst/>
          </a:lstStyle>
          <a:p>
            <a:fld id="{8BD7957C-A517-4276-9BF1-EAF26CDD7200}" type="datetimeFigureOut">
              <a:rPr lang="tr-TR" smtClean="0"/>
              <a:t>19.03.2024</a:t>
            </a:fld>
            <a:endParaRPr lang="tr-TR"/>
          </a:p>
        </p:txBody>
      </p:sp>
      <p:sp>
        <p:nvSpPr>
          <p:cNvPr id="6" name="Altbilgi Yer Tutucusu 5"/>
          <p:cNvSpPr>
            <a:spLocks noGrp="1"/>
          </p:cNvSpPr>
          <p:nvPr>
            <p:ph type="ftr" sz="quarter" idx="11"/>
          </p:nvPr>
        </p:nvSpPr>
        <p:spPr/>
        <p:txBody>
          <a:bodyPr/>
          <a:lstStyle>
            <a:extLst/>
          </a:lstStyle>
          <a:p>
            <a:endParaRPr lang="tr-TR"/>
          </a:p>
        </p:txBody>
      </p:sp>
      <p:sp>
        <p:nvSpPr>
          <p:cNvPr id="7" name="Slayt Numarası Yer Tutucusu 6"/>
          <p:cNvSpPr>
            <a:spLocks noGrp="1"/>
          </p:cNvSpPr>
          <p:nvPr>
            <p:ph type="sldNum" sz="quarter" idx="12"/>
          </p:nvPr>
        </p:nvSpPr>
        <p:spPr/>
        <p:txBody>
          <a:bodyPr/>
          <a:lstStyle>
            <a:extLst/>
          </a:lstStyle>
          <a:p>
            <a:fld id="{1424CA11-F897-453A-91D9-F5CA8BD82088}"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2">
        <a:schemeClr val="bg2"/>
      </p:bgRef>
    </p:bg>
    <p:spTree>
      <p:nvGrpSpPr>
        <p:cNvPr id="1" name=""/>
        <p:cNvGrpSpPr/>
        <p:nvPr/>
      </p:nvGrpSpPr>
      <p:grpSpPr>
        <a:xfrm>
          <a:off x="0" y="0"/>
          <a:ext cx="0" cy="0"/>
          <a:chOff x="0" y="0"/>
          <a:chExt cx="0" cy="0"/>
        </a:xfrm>
      </p:grpSpPr>
      <p:sp>
        <p:nvSpPr>
          <p:cNvPr id="8" name="Dikdörtgen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Dikdörtgen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Başlık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tr-TR" smtClean="0"/>
              <a:t>Asıl başlık stili için tıklatın</a:t>
            </a:r>
            <a:endParaRPr kumimoji="0" lang="en-US" dirty="0"/>
          </a:p>
        </p:txBody>
      </p:sp>
      <p:sp>
        <p:nvSpPr>
          <p:cNvPr id="4" name="Metin Yer Tutucusu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tr-TR" smtClean="0"/>
              <a:t>Asıl metin stillerini düzenlemek için tıklatın</a:t>
            </a:r>
          </a:p>
        </p:txBody>
      </p:sp>
      <p:sp>
        <p:nvSpPr>
          <p:cNvPr id="5" name="Veri Yer Tutucusu 4"/>
          <p:cNvSpPr>
            <a:spLocks noGrp="1"/>
          </p:cNvSpPr>
          <p:nvPr>
            <p:ph type="dt" sz="half" idx="10"/>
          </p:nvPr>
        </p:nvSpPr>
        <p:spPr/>
        <p:txBody>
          <a:bodyPr/>
          <a:lstStyle>
            <a:extLst/>
          </a:lstStyle>
          <a:p>
            <a:fld id="{8BD7957C-A517-4276-9BF1-EAF26CDD7200}" type="datetimeFigureOut">
              <a:rPr lang="tr-TR" smtClean="0"/>
              <a:t>19.03.2024</a:t>
            </a:fld>
            <a:endParaRPr lang="tr-TR"/>
          </a:p>
        </p:txBody>
      </p:sp>
      <p:sp>
        <p:nvSpPr>
          <p:cNvPr id="6" name="Altbilgi Yer Tutucusu 5"/>
          <p:cNvSpPr>
            <a:spLocks noGrp="1"/>
          </p:cNvSpPr>
          <p:nvPr>
            <p:ph type="ftr" sz="quarter" idx="11"/>
          </p:nvPr>
        </p:nvSpPr>
        <p:spPr/>
        <p:txBody>
          <a:bodyPr/>
          <a:lstStyle>
            <a:extLst/>
          </a:lstStyle>
          <a:p>
            <a:endParaRPr lang="tr-TR"/>
          </a:p>
        </p:txBody>
      </p:sp>
      <p:sp>
        <p:nvSpPr>
          <p:cNvPr id="7" name="Slayt Numarası Yer Tutucusu 6"/>
          <p:cNvSpPr>
            <a:spLocks noGrp="1"/>
          </p:cNvSpPr>
          <p:nvPr>
            <p:ph type="sldNum" sz="quarter" idx="12"/>
          </p:nvPr>
        </p:nvSpPr>
        <p:spPr/>
        <p:txBody>
          <a:bodyPr/>
          <a:lstStyle>
            <a:extLst/>
          </a:lstStyle>
          <a:p>
            <a:fld id="{1424CA11-F897-453A-91D9-F5CA8BD82088}" type="slidenum">
              <a:rPr lang="tr-TR" smtClean="0"/>
              <a:t>‹#›</a:t>
            </a:fld>
            <a:endParaRPr lang="tr-TR"/>
          </a:p>
        </p:txBody>
      </p:sp>
      <p:sp>
        <p:nvSpPr>
          <p:cNvPr id="10" name="Resim Yer Tutucusu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tr-TR" smtClean="0"/>
              <a:t>Resim eklemek için simgeyi tıklatın</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Dikdörtgen 8"/>
          <p:cNvSpPr/>
          <p:nvPr/>
        </p:nvSpPr>
        <p:spPr>
          <a:xfrm flipH="1">
            <a:off x="10871200" y="0"/>
            <a:ext cx="13208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Başlık Yer Tutucusu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extLst/>
          </a:lstStyle>
          <a:p>
            <a:r>
              <a:rPr kumimoji="0" lang="tr-TR" smtClean="0"/>
              <a:t>Asıl başlık stili için tıklatın</a:t>
            </a:r>
            <a:endParaRPr kumimoji="0" lang="en-US"/>
          </a:p>
        </p:txBody>
      </p:sp>
      <p:sp>
        <p:nvSpPr>
          <p:cNvPr id="31" name="Metin Yer Tutucusu 30"/>
          <p:cNvSpPr>
            <a:spLocks noGrp="1"/>
          </p:cNvSpPr>
          <p:nvPr>
            <p:ph type="body" idx="1"/>
          </p:nvPr>
        </p:nvSpPr>
        <p:spPr>
          <a:xfrm>
            <a:off x="609600" y="1609416"/>
            <a:ext cx="9652000" cy="4846320"/>
          </a:xfrm>
          <a:prstGeom prst="rect">
            <a:avLst/>
          </a:prstGeom>
        </p:spPr>
        <p:txBody>
          <a:bodyPr vert="horz">
            <a:normAutofit/>
          </a:bodyPr>
          <a:lstStyle>
            <a:extLst/>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27" name="Veri Yer Tutucusu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8BD7957C-A517-4276-9BF1-EAF26CDD7200}" type="datetimeFigureOut">
              <a:rPr lang="tr-TR" smtClean="0"/>
              <a:t>19.03.2024</a:t>
            </a:fld>
            <a:endParaRPr lang="tr-TR"/>
          </a:p>
        </p:txBody>
      </p:sp>
      <p:sp>
        <p:nvSpPr>
          <p:cNvPr id="4" name="Altbilgi Yer Tutucusu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tr-TR"/>
          </a:p>
        </p:txBody>
      </p:sp>
      <p:sp>
        <p:nvSpPr>
          <p:cNvPr id="16" name="Slayt Numarası Yer Tutucusu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424CA11-F897-453A-91D9-F5CA8BD82088}"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312750" y="580445"/>
            <a:ext cx="9753600" cy="2595025"/>
          </a:xfrm>
        </p:spPr>
        <p:txBody>
          <a:bodyPr>
            <a:normAutofit fontScale="90000"/>
          </a:bodyPr>
          <a:lstStyle/>
          <a:p>
            <a:r>
              <a:rPr lang="tr-TR" dirty="0"/>
              <a:t>İlişkisel ve İlişkisel Olmayan (NoSQL) Veri Tabanı Sistemleri Mimari Performansının Yönetim Bilişim Sistemleri Kapsamında İncelenmesi</a:t>
            </a:r>
          </a:p>
        </p:txBody>
      </p:sp>
      <p:sp>
        <p:nvSpPr>
          <p:cNvPr id="3" name="Alt Başlık 2"/>
          <p:cNvSpPr>
            <a:spLocks noGrp="1"/>
          </p:cNvSpPr>
          <p:nvPr>
            <p:ph type="subTitle" idx="1"/>
          </p:nvPr>
        </p:nvSpPr>
        <p:spPr>
          <a:xfrm>
            <a:off x="288897" y="4228275"/>
            <a:ext cx="9753600" cy="1144632"/>
          </a:xfrm>
        </p:spPr>
        <p:txBody>
          <a:bodyPr>
            <a:normAutofit/>
          </a:bodyPr>
          <a:lstStyle/>
          <a:p>
            <a:r>
              <a:rPr lang="tr-TR" dirty="0" smtClean="0"/>
              <a:t>HAZIRLAYAN : MUHAMMET MEKİ SÜNNETÇİOĞLU</a:t>
            </a:r>
          </a:p>
          <a:p>
            <a:r>
              <a:rPr lang="tr-TR" dirty="0" smtClean="0"/>
              <a:t>NUMARA : </a:t>
            </a:r>
            <a:r>
              <a:rPr lang="tr-TR" dirty="0"/>
              <a:t>2230224006</a:t>
            </a:r>
            <a:endParaRPr lang="tr-TR" dirty="0"/>
          </a:p>
        </p:txBody>
      </p:sp>
    </p:spTree>
    <p:extLst>
      <p:ext uri="{BB962C8B-B14F-4D97-AF65-F5344CB8AC3E}">
        <p14:creationId xmlns:p14="http://schemas.microsoft.com/office/powerpoint/2010/main" val="4009999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83596" y="89452"/>
            <a:ext cx="9652000" cy="1143000"/>
          </a:xfrm>
        </p:spPr>
        <p:txBody>
          <a:bodyPr>
            <a:normAutofit/>
          </a:bodyPr>
          <a:lstStyle/>
          <a:p>
            <a:r>
              <a:rPr lang="tr-TR" sz="2800" dirty="0"/>
              <a:t>7. SONUÇ VE </a:t>
            </a:r>
            <a:r>
              <a:rPr lang="tr-TR" sz="2800" dirty="0" smtClean="0"/>
              <a:t>DEĞERLENDiRME </a:t>
            </a:r>
            <a:endParaRPr lang="tr-TR" sz="2800" dirty="0"/>
          </a:p>
        </p:txBody>
      </p:sp>
      <p:sp>
        <p:nvSpPr>
          <p:cNvPr id="3" name="İçerik Yer Tutucusu 2"/>
          <p:cNvSpPr>
            <a:spLocks noGrp="1"/>
          </p:cNvSpPr>
          <p:nvPr>
            <p:ph idx="1"/>
          </p:nvPr>
        </p:nvSpPr>
        <p:spPr>
          <a:xfrm>
            <a:off x="347207" y="1418584"/>
            <a:ext cx="9652000" cy="4846320"/>
          </a:xfrm>
        </p:spPr>
        <p:txBody>
          <a:bodyPr>
            <a:normAutofit fontScale="47500" lnSpcReduction="20000"/>
          </a:bodyPr>
          <a:lstStyle/>
          <a:p>
            <a:r>
              <a:rPr lang="tr-TR" sz="4200" dirty="0"/>
              <a:t>Çalışmada, ilişkisel ve ilişkisel olmayan (NoSQL) veri tabanları yönetim sistemleri karşılaştırılmış ve yönetim bilişim sistemleri açısından incelenmiştir.</a:t>
            </a:r>
          </a:p>
          <a:p>
            <a:r>
              <a:rPr lang="tr-TR" sz="4200" dirty="0"/>
              <a:t>Veri tabanlarının modellemesi ve niteliklerinin belirlenmesi, performans ölçümleri, sürecin optimize edilmesi ve en uygun veri tabanının seçimi için kullanıcılara rehberlik edilmesi hedeflenmiştir.</a:t>
            </a:r>
          </a:p>
          <a:p>
            <a:r>
              <a:rPr lang="tr-TR" sz="4200" dirty="0"/>
              <a:t>NoSQL veri tabanlarının son yıllardaki teknolojik ilerlemelerle ön plana çıktığı ve ilişkisel veri tabanlarının yanında tercih edilmeye başlandığı belirtilmiştir.</a:t>
            </a:r>
          </a:p>
          <a:p>
            <a:r>
              <a:rPr lang="tr-TR" sz="4200" dirty="0"/>
              <a:t>Çeşitli testler sonucunda, MongoDB gibi NoSQL veri tabanlarının büyük miktarda veriyi daha hızlı işlediği ve karmaşık sorgularda avantaj sağladığı görülmüştür.</a:t>
            </a:r>
          </a:p>
          <a:p>
            <a:r>
              <a:rPr lang="tr-TR" sz="4200" dirty="0"/>
              <a:t>İşlemci ve işlemci çekirdeklerinin farklı yapılandırmalarıyla yapılan testlerde de NoSQL veri tabanlarının genellikle daha iyi performans gösterdiği belirtilmiştir.</a:t>
            </a:r>
          </a:p>
          <a:p>
            <a:r>
              <a:rPr lang="tr-TR" sz="4200" dirty="0"/>
              <a:t>İlişkisel veri tabanları ile NoSQL sistemlerinin avantaj ve dezavantajlarının incelenerek, işletmelere hangi durumda hangi veri tabanı yönetim sisteminin kullanılması gerektiği konusunda fikir verilmiştir.</a:t>
            </a:r>
          </a:p>
          <a:p>
            <a:pPr marL="0" indent="0">
              <a:buNone/>
            </a:pPr>
            <a:endParaRPr lang="tr-TR" dirty="0"/>
          </a:p>
        </p:txBody>
      </p:sp>
    </p:spTree>
    <p:extLst>
      <p:ext uri="{BB962C8B-B14F-4D97-AF65-F5344CB8AC3E}">
        <p14:creationId xmlns:p14="http://schemas.microsoft.com/office/powerpoint/2010/main" val="2314804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0" y="-159027"/>
            <a:ext cx="9652000" cy="1143000"/>
          </a:xfrm>
        </p:spPr>
        <p:txBody>
          <a:bodyPr>
            <a:normAutofit/>
          </a:bodyPr>
          <a:lstStyle/>
          <a:p>
            <a:r>
              <a:rPr lang="tr-TR" sz="2800" dirty="0" smtClean="0"/>
              <a:t>1.Giriş</a:t>
            </a:r>
            <a:endParaRPr lang="tr-TR" sz="2800" dirty="0"/>
          </a:p>
        </p:txBody>
      </p:sp>
      <p:sp>
        <p:nvSpPr>
          <p:cNvPr id="3" name="İçerik Yer Tutucusu 2"/>
          <p:cNvSpPr>
            <a:spLocks noGrp="1"/>
          </p:cNvSpPr>
          <p:nvPr>
            <p:ph idx="1"/>
          </p:nvPr>
        </p:nvSpPr>
        <p:spPr>
          <a:xfrm>
            <a:off x="355158" y="1148241"/>
            <a:ext cx="9652000" cy="4846320"/>
          </a:xfrm>
        </p:spPr>
        <p:txBody>
          <a:bodyPr>
            <a:normAutofit/>
          </a:bodyPr>
          <a:lstStyle/>
          <a:p>
            <a:r>
              <a:rPr lang="tr-TR" sz="2000" dirty="0" smtClean="0"/>
              <a:t>Bilgisayar </a:t>
            </a:r>
            <a:r>
              <a:rPr lang="tr-TR" sz="2000" dirty="0"/>
              <a:t>ve iletişim teknolojilerindeki hızlı gelişim, organizasyonları farklı çözümler üretmeye zorlamaktadır</a:t>
            </a:r>
            <a:r>
              <a:rPr lang="tr-TR" sz="2000" dirty="0" smtClean="0"/>
              <a:t>.</a:t>
            </a:r>
          </a:p>
          <a:p>
            <a:r>
              <a:rPr lang="tr-TR" sz="2000" dirty="0" smtClean="0"/>
              <a:t>Veri</a:t>
            </a:r>
            <a:r>
              <a:rPr lang="tr-TR" sz="2000" dirty="0"/>
              <a:t>, işlenerek bilgiye dönüştürülüp, organizasyonlar için önemli bir erişim faktörü haline gelmiştir</a:t>
            </a:r>
            <a:r>
              <a:rPr lang="tr-TR" sz="2000" dirty="0" smtClean="0"/>
              <a:t>.</a:t>
            </a:r>
          </a:p>
          <a:p>
            <a:r>
              <a:rPr lang="tr-TR" sz="2000" dirty="0" smtClean="0"/>
              <a:t>Bilgisayarlar</a:t>
            </a:r>
            <a:r>
              <a:rPr lang="tr-TR" sz="2000" dirty="0"/>
              <a:t>, karar alma süreçlerinde etkin bir şekilde kullanılarak bilgi sistemleri önem kazanmıştır</a:t>
            </a:r>
            <a:r>
              <a:rPr lang="tr-TR" sz="2000" dirty="0" smtClean="0"/>
              <a:t>.</a:t>
            </a:r>
          </a:p>
          <a:p>
            <a:r>
              <a:rPr lang="tr-TR" sz="2000" dirty="0" smtClean="0"/>
              <a:t>Verilerin </a:t>
            </a:r>
            <a:r>
              <a:rPr lang="tr-TR" sz="2000" dirty="0"/>
              <a:t>modelleme ve saklanması gerekliliği, farklı alanlarda veri tabanı kullanımını </a:t>
            </a:r>
            <a:r>
              <a:rPr lang="tr-TR" sz="2000" dirty="0" smtClean="0"/>
              <a:t>arttırmıştır.</a:t>
            </a:r>
          </a:p>
          <a:p>
            <a:r>
              <a:rPr lang="tr-TR" sz="2000" dirty="0" smtClean="0"/>
              <a:t>İlişkisel </a:t>
            </a:r>
            <a:r>
              <a:rPr lang="tr-TR" sz="2000" dirty="0"/>
              <a:t>ve ilişkisel olmayan veri tabanı yönetim sistemleri, performans ve esneklik açısından önem kazanmıştır, özellikle NoSQL sistemleri büyük şirketler tarafından tercih edilmektedir.</a:t>
            </a:r>
          </a:p>
        </p:txBody>
      </p:sp>
    </p:spTree>
    <p:extLst>
      <p:ext uri="{BB962C8B-B14F-4D97-AF65-F5344CB8AC3E}">
        <p14:creationId xmlns:p14="http://schemas.microsoft.com/office/powerpoint/2010/main" val="2547112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96130" y="612476"/>
            <a:ext cx="9652000" cy="1143000"/>
          </a:xfrm>
        </p:spPr>
        <p:txBody>
          <a:bodyPr>
            <a:normAutofit/>
          </a:bodyPr>
          <a:lstStyle/>
          <a:p>
            <a:r>
              <a:rPr lang="tr-TR" sz="2800" dirty="0"/>
              <a:t>2. </a:t>
            </a:r>
            <a:r>
              <a:rPr lang="tr-TR" sz="2800" dirty="0" smtClean="0"/>
              <a:t>Bilişim sistemleri ve yönetimi </a:t>
            </a:r>
            <a:endParaRPr lang="tr-TR" sz="2800" dirty="0"/>
          </a:p>
        </p:txBody>
      </p:sp>
      <p:sp>
        <p:nvSpPr>
          <p:cNvPr id="3" name="İçerik Yer Tutucusu 2"/>
          <p:cNvSpPr>
            <a:spLocks noGrp="1"/>
          </p:cNvSpPr>
          <p:nvPr>
            <p:ph idx="1"/>
          </p:nvPr>
        </p:nvSpPr>
        <p:spPr>
          <a:xfrm>
            <a:off x="251791" y="1985069"/>
            <a:ext cx="9652000" cy="4872931"/>
          </a:xfrm>
        </p:spPr>
        <p:txBody>
          <a:bodyPr>
            <a:normAutofit/>
          </a:bodyPr>
          <a:lstStyle/>
          <a:p>
            <a:r>
              <a:rPr lang="tr-TR" sz="2000" dirty="0"/>
              <a:t>Bilişim sistemi, organizasyonlarda karar verme aşamasına kadar bilgiyi toplamak, düzenlemek, işlemek ve saklamak olarak </a:t>
            </a:r>
            <a:r>
              <a:rPr lang="tr-TR" sz="2000" dirty="0" smtClean="0"/>
              <a:t>tanımlanabilir.</a:t>
            </a:r>
          </a:p>
          <a:p>
            <a:endParaRPr lang="tr-TR" sz="2000" dirty="0" smtClean="0"/>
          </a:p>
          <a:p>
            <a:pPr marL="0" indent="0">
              <a:buNone/>
            </a:pPr>
            <a:r>
              <a:rPr lang="tr-TR" sz="2800" b="1" cap="all"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ea typeface="+mj-ea"/>
                <a:cs typeface="+mj-cs"/>
              </a:rPr>
              <a:t>3.Veri tabanı ve veri tabanı yönetim sistemleri</a:t>
            </a:r>
          </a:p>
          <a:p>
            <a:r>
              <a:rPr lang="tr-TR" sz="2000" dirty="0"/>
              <a:t>Veri tabanı </a:t>
            </a:r>
            <a:r>
              <a:rPr lang="tr-TR" sz="2000" dirty="0" smtClean="0"/>
              <a:t>birbirleriyle </a:t>
            </a:r>
            <a:r>
              <a:rPr lang="tr-TR" sz="2000" dirty="0"/>
              <a:t>ilişkileri olan verilerin tutulduğu, mantıksal ve fiziksel olarak tanımlarının olduğu bilgi </a:t>
            </a:r>
            <a:r>
              <a:rPr lang="tr-TR" sz="2000" dirty="0" smtClean="0"/>
              <a:t>depolarıdır.</a:t>
            </a:r>
          </a:p>
          <a:p>
            <a:r>
              <a:rPr lang="tr-TR" sz="2000" dirty="0"/>
              <a:t>Veri tabanı yönetim sistemleri (VTYS), verilere aynı anda birden çok bağlantı sağlayabilme özelliği sağlar. </a:t>
            </a:r>
            <a:endParaRPr lang="tr-TR" sz="2000" dirty="0" smtClean="0"/>
          </a:p>
          <a:p>
            <a:endParaRPr lang="tr-TR" sz="2000" dirty="0"/>
          </a:p>
          <a:p>
            <a:endParaRPr lang="tr-TR" sz="2400" dirty="0" smtClean="0"/>
          </a:p>
          <a:p>
            <a:endParaRPr lang="tr-TR" sz="2400" dirty="0" smtClean="0"/>
          </a:p>
          <a:p>
            <a:endParaRPr lang="tr-TR" sz="2400" dirty="0" smtClean="0"/>
          </a:p>
          <a:p>
            <a:endParaRPr lang="tr-TR" sz="2400" dirty="0"/>
          </a:p>
          <a:p>
            <a:endParaRPr lang="tr-TR" sz="2400" dirty="0" smtClean="0"/>
          </a:p>
          <a:p>
            <a:endParaRPr lang="tr-TR" sz="2400" dirty="0" smtClean="0"/>
          </a:p>
          <a:p>
            <a:endParaRPr lang="tr-TR" sz="2400" dirty="0"/>
          </a:p>
          <a:p>
            <a:endParaRPr lang="tr-TR" sz="2400" dirty="0" smtClean="0"/>
          </a:p>
          <a:p>
            <a:endParaRPr lang="tr-TR" sz="2400" dirty="0"/>
          </a:p>
          <a:p>
            <a:pPr marL="0" indent="0">
              <a:buNone/>
            </a:pPr>
            <a:endParaRPr lang="tr-TR" sz="2400" dirty="0"/>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60896" y="1419651"/>
            <a:ext cx="1539410" cy="1405159"/>
          </a:xfrm>
          <a:prstGeom prst="rect">
            <a:avLst/>
          </a:prstGeom>
        </p:spPr>
      </p:pic>
    </p:spTree>
    <p:extLst>
      <p:ext uri="{BB962C8B-B14F-4D97-AF65-F5344CB8AC3E}">
        <p14:creationId xmlns:p14="http://schemas.microsoft.com/office/powerpoint/2010/main" val="810584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312" y="920523"/>
            <a:ext cx="2680502" cy="2711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ikdörtgen 1"/>
          <p:cNvSpPr/>
          <p:nvPr/>
        </p:nvSpPr>
        <p:spPr>
          <a:xfrm>
            <a:off x="3374002" y="1069673"/>
            <a:ext cx="6096000" cy="1908215"/>
          </a:xfrm>
          <a:prstGeom prst="rect">
            <a:avLst/>
          </a:prstGeom>
        </p:spPr>
        <p:txBody>
          <a:bodyPr>
            <a:spAutoFit/>
          </a:bodyPr>
          <a:lstStyle/>
          <a:p>
            <a:pPr marL="285750" indent="-285750">
              <a:buFont typeface="Arial" panose="020B0604020202020204" pitchFamily="34" charset="0"/>
              <a:buChar char="•"/>
            </a:pPr>
            <a:r>
              <a:rPr lang="tr-TR" sz="2000" dirty="0"/>
              <a:t>Veri tabanı, VTYS ve uygulama programlarını ile kullanıcı ara yüzlerini içeren yapıya “veri tabanı sistemi (VTS)” denir. Veri tabanı, veri tabanı yönetim sistemi ve veri tabanı sistemi arasındaki ilişki ve </a:t>
            </a:r>
            <a:r>
              <a:rPr lang="tr-TR" sz="2000" dirty="0" smtClean="0"/>
              <a:t>işlevler yanda gösterildiği gibidir</a:t>
            </a:r>
          </a:p>
          <a:p>
            <a:endParaRPr lang="tr-TR" dirty="0"/>
          </a:p>
        </p:txBody>
      </p:sp>
      <p:sp>
        <p:nvSpPr>
          <p:cNvPr id="3" name="Dikdörtgen 2"/>
          <p:cNvSpPr/>
          <p:nvPr/>
        </p:nvSpPr>
        <p:spPr>
          <a:xfrm>
            <a:off x="392264" y="3662426"/>
            <a:ext cx="6096000" cy="2616101"/>
          </a:xfrm>
          <a:prstGeom prst="rect">
            <a:avLst/>
          </a:prstGeom>
        </p:spPr>
        <p:txBody>
          <a:bodyPr>
            <a:spAutoFit/>
          </a:bodyPr>
          <a:lstStyle/>
          <a:p>
            <a:r>
              <a:rPr lang="tr-TR" sz="2000" b="1" dirty="0"/>
              <a:t>Veri tabanı modellerini sekiz kategoriye </a:t>
            </a:r>
            <a:r>
              <a:rPr lang="tr-TR" sz="2000" b="1" dirty="0" smtClean="0"/>
              <a:t>ayrılır:</a:t>
            </a:r>
          </a:p>
          <a:p>
            <a:pPr marL="342900" indent="-342900">
              <a:buFont typeface="+mj-lt"/>
              <a:buAutoNum type="arabicParenR"/>
            </a:pPr>
            <a:r>
              <a:rPr lang="tr-TR" dirty="0" smtClean="0"/>
              <a:t> </a:t>
            </a:r>
            <a:r>
              <a:rPr lang="tr-TR" dirty="0"/>
              <a:t>Düz model veya tablo </a:t>
            </a:r>
            <a:r>
              <a:rPr lang="tr-TR" dirty="0" smtClean="0"/>
              <a:t>modeli</a:t>
            </a:r>
          </a:p>
          <a:p>
            <a:pPr marL="342900" indent="-342900">
              <a:buFont typeface="+mj-lt"/>
              <a:buAutoNum type="arabicParenR"/>
            </a:pPr>
            <a:r>
              <a:rPr lang="tr-TR" dirty="0" smtClean="0"/>
              <a:t> </a:t>
            </a:r>
            <a:r>
              <a:rPr lang="tr-TR" dirty="0"/>
              <a:t>Hiyerarşik Veri </a:t>
            </a:r>
            <a:r>
              <a:rPr lang="tr-TR" dirty="0" smtClean="0"/>
              <a:t>Modeli</a:t>
            </a:r>
          </a:p>
          <a:p>
            <a:pPr marL="342900" indent="-342900">
              <a:buFont typeface="+mj-lt"/>
              <a:buAutoNum type="arabicParenR"/>
            </a:pPr>
            <a:r>
              <a:rPr lang="tr-TR" dirty="0" smtClean="0"/>
              <a:t>Nesne </a:t>
            </a:r>
            <a:r>
              <a:rPr lang="tr-TR" dirty="0"/>
              <a:t>Yönelimli Veri </a:t>
            </a:r>
            <a:r>
              <a:rPr lang="tr-TR" dirty="0" smtClean="0"/>
              <a:t>Modeli</a:t>
            </a:r>
          </a:p>
          <a:p>
            <a:pPr marL="342900" indent="-342900">
              <a:buFont typeface="+mj-lt"/>
              <a:buAutoNum type="arabicParenR"/>
            </a:pPr>
            <a:r>
              <a:rPr lang="tr-TR" dirty="0"/>
              <a:t>Ağ veri </a:t>
            </a:r>
            <a:r>
              <a:rPr lang="tr-TR" dirty="0" smtClean="0"/>
              <a:t>modeli</a:t>
            </a:r>
          </a:p>
          <a:p>
            <a:pPr marL="342900" indent="-342900">
              <a:buFont typeface="+mj-lt"/>
              <a:buAutoNum type="arabicParenR"/>
            </a:pPr>
            <a:r>
              <a:rPr lang="tr-TR" dirty="0"/>
              <a:t>Nesne İlişkisel Veri </a:t>
            </a:r>
            <a:r>
              <a:rPr lang="tr-TR" dirty="0" smtClean="0"/>
              <a:t>Modeli</a:t>
            </a:r>
          </a:p>
          <a:p>
            <a:pPr marL="342900" indent="-342900">
              <a:buFont typeface="+mj-lt"/>
              <a:buAutoNum type="arabicParenR"/>
            </a:pPr>
            <a:r>
              <a:rPr lang="tr-TR" dirty="0"/>
              <a:t>İlişkisel Veri </a:t>
            </a:r>
            <a:r>
              <a:rPr lang="tr-TR" dirty="0" smtClean="0"/>
              <a:t>Modeli</a:t>
            </a:r>
          </a:p>
          <a:p>
            <a:pPr marL="342900" indent="-342900">
              <a:buFont typeface="+mj-lt"/>
              <a:buAutoNum type="arabicParenR"/>
            </a:pPr>
            <a:r>
              <a:rPr lang="tr-TR" dirty="0"/>
              <a:t>Çoklu Ortam Veri </a:t>
            </a:r>
            <a:r>
              <a:rPr lang="tr-TR" dirty="0" smtClean="0"/>
              <a:t>Modeli</a:t>
            </a:r>
          </a:p>
          <a:p>
            <a:pPr marL="342900" indent="-342900">
              <a:buFont typeface="+mj-lt"/>
              <a:buAutoNum type="arabicParenR"/>
            </a:pPr>
            <a:r>
              <a:rPr lang="tr-TR" dirty="0" smtClean="0"/>
              <a:t>Dağıtık </a:t>
            </a:r>
            <a:r>
              <a:rPr lang="tr-TR" dirty="0"/>
              <a:t>Veri </a:t>
            </a:r>
            <a:r>
              <a:rPr lang="tr-TR" dirty="0" smtClean="0"/>
              <a:t>Modeli</a:t>
            </a:r>
            <a:endParaRPr lang="tr-TR" dirty="0"/>
          </a:p>
        </p:txBody>
      </p:sp>
    </p:spTree>
    <p:extLst>
      <p:ext uri="{BB962C8B-B14F-4D97-AF65-F5344CB8AC3E}">
        <p14:creationId xmlns:p14="http://schemas.microsoft.com/office/powerpoint/2010/main" val="1869925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85000"/>
                    </a14:imgEffect>
                  </a14:imgLayer>
                </a14:imgProps>
              </a:ext>
              <a:ext uri="{28A0092B-C50C-407E-A947-70E740481C1C}">
                <a14:useLocalDpi xmlns:a14="http://schemas.microsoft.com/office/drawing/2010/main" val="0"/>
              </a:ext>
            </a:extLst>
          </a:blip>
          <a:srcRect/>
          <a:stretch>
            <a:fillRect/>
          </a:stretch>
        </p:blipFill>
        <p:spPr bwMode="auto">
          <a:xfrm>
            <a:off x="3270387" y="3405102"/>
            <a:ext cx="2340000" cy="2630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Başlık 1"/>
          <p:cNvSpPr>
            <a:spLocks noGrp="1"/>
          </p:cNvSpPr>
          <p:nvPr>
            <p:ph type="title"/>
          </p:nvPr>
        </p:nvSpPr>
        <p:spPr>
          <a:xfrm>
            <a:off x="127221" y="278295"/>
            <a:ext cx="9681154" cy="618214"/>
          </a:xfrm>
        </p:spPr>
        <p:txBody>
          <a:bodyPr>
            <a:normAutofit/>
          </a:bodyPr>
          <a:lstStyle/>
          <a:p>
            <a:r>
              <a:rPr lang="tr-TR" sz="2800" dirty="0" smtClean="0"/>
              <a:t>4.Veri tabanı tasarımı</a:t>
            </a:r>
            <a:endParaRPr lang="tr-TR" sz="2800" dirty="0"/>
          </a:p>
        </p:txBody>
      </p:sp>
      <p:sp>
        <p:nvSpPr>
          <p:cNvPr id="3" name="İçerik Yer Tutucusu 2"/>
          <p:cNvSpPr>
            <a:spLocks noGrp="1"/>
          </p:cNvSpPr>
          <p:nvPr>
            <p:ph idx="1"/>
          </p:nvPr>
        </p:nvSpPr>
        <p:spPr>
          <a:xfrm>
            <a:off x="363109" y="981263"/>
            <a:ext cx="9652000" cy="4846320"/>
          </a:xfrm>
        </p:spPr>
        <p:txBody>
          <a:bodyPr/>
          <a:lstStyle/>
          <a:p>
            <a:r>
              <a:rPr lang="tr-TR" sz="2000" dirty="0"/>
              <a:t>Veri tabanı tasarımında, gerçek dünyanın gereksinimler ve beklentiler çerçevesinde modellenerek veri tabanına aktarılması gerekmektedir.</a:t>
            </a:r>
          </a:p>
          <a:p>
            <a:r>
              <a:rPr lang="tr-TR" sz="2000" dirty="0"/>
              <a:t>İlk olarak, olası kullanıcı gereksinimlerinin belirlenmesiyle başlanır; bu gereksinimler, veri gruplarını, veri tiplerini ve verinin fiziksel olarak depolanması için kullanılacak veri yapılarını belirler. Gerçeğin veri tabanındaki sayısal temsili, bir model olarak tanımlanır ve veri tabanı sisteminde kullanıcılar ve bilgisayarlar tarafından anlaşılabilir bir şekilde ifade edilir, bu da "şema" olarak adlandırılır</a:t>
            </a:r>
            <a:r>
              <a:rPr lang="tr-TR" sz="2000" dirty="0" smtClean="0"/>
              <a:t>.</a:t>
            </a:r>
            <a:endParaRPr lang="tr-TR" sz="2000" dirty="0"/>
          </a:p>
        </p:txBody>
      </p:sp>
      <p:sp>
        <p:nvSpPr>
          <p:cNvPr id="4" name="Dikdörtgen 3"/>
          <p:cNvSpPr/>
          <p:nvPr/>
        </p:nvSpPr>
        <p:spPr>
          <a:xfrm>
            <a:off x="3061763" y="5912333"/>
            <a:ext cx="1879041" cy="246221"/>
          </a:xfrm>
          <a:prstGeom prst="rect">
            <a:avLst/>
          </a:prstGeom>
        </p:spPr>
        <p:txBody>
          <a:bodyPr wrap="none">
            <a:spAutoFit/>
          </a:bodyPr>
          <a:lstStyle/>
          <a:p>
            <a:r>
              <a:rPr lang="tr-TR" sz="1000" dirty="0"/>
              <a:t>Veri tabanı tasarım aşamaları</a:t>
            </a:r>
            <a:endParaRPr lang="tr-TR" sz="1000" dirty="0"/>
          </a:p>
        </p:txBody>
      </p:sp>
    </p:spTree>
    <p:extLst>
      <p:ext uri="{BB962C8B-B14F-4D97-AF65-F5344CB8AC3E}">
        <p14:creationId xmlns:p14="http://schemas.microsoft.com/office/powerpoint/2010/main" val="3856037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24570" y="168966"/>
            <a:ext cx="9652000" cy="1143000"/>
          </a:xfrm>
        </p:spPr>
        <p:txBody>
          <a:bodyPr>
            <a:normAutofit/>
          </a:bodyPr>
          <a:lstStyle/>
          <a:p>
            <a:r>
              <a:rPr lang="tr-TR" sz="2600" dirty="0" smtClean="0"/>
              <a:t>5.İlişkisel ve ilişkisel </a:t>
            </a:r>
            <a:r>
              <a:rPr lang="tr-TR" sz="2600" dirty="0" err="1" smtClean="0"/>
              <a:t>olmaayan</a:t>
            </a:r>
            <a:r>
              <a:rPr lang="tr-TR" sz="2600" dirty="0" smtClean="0"/>
              <a:t> veri tabanı sistemleri</a:t>
            </a:r>
            <a:endParaRPr lang="tr-TR" sz="2600" dirty="0"/>
          </a:p>
        </p:txBody>
      </p:sp>
      <p:sp>
        <p:nvSpPr>
          <p:cNvPr id="3" name="İçerik Yer Tutucusu 2"/>
          <p:cNvSpPr>
            <a:spLocks noGrp="1"/>
          </p:cNvSpPr>
          <p:nvPr>
            <p:ph idx="1"/>
          </p:nvPr>
        </p:nvSpPr>
        <p:spPr>
          <a:xfrm>
            <a:off x="331305" y="1370877"/>
            <a:ext cx="9652000" cy="4846320"/>
          </a:xfrm>
        </p:spPr>
        <p:txBody>
          <a:bodyPr/>
          <a:lstStyle/>
          <a:p>
            <a:pPr marL="0" indent="0">
              <a:buNone/>
            </a:pPr>
            <a:r>
              <a:rPr lang="tr-TR" sz="2000" b="1" dirty="0" smtClean="0"/>
              <a:t>İlişkisel veri tabanı</a:t>
            </a:r>
          </a:p>
          <a:p>
            <a:pPr>
              <a:buFont typeface="Arial" panose="020B0604020202020204" pitchFamily="34" charset="0"/>
              <a:buChar char="•"/>
            </a:pPr>
            <a:r>
              <a:rPr lang="tr-TR" sz="2000" dirty="0" smtClean="0"/>
              <a:t>Satır </a:t>
            </a:r>
            <a:r>
              <a:rPr lang="tr-TR" sz="2000" dirty="0"/>
              <a:t>ve sütunların meydana getirdiği tablolardan oluşur. Bu tablolar birbiri ile ilişkileri olan tablolardır. Dolayısıyla bir veri tabanında ilişkiden söz edebilmek için en az iki tablonun yer alması ve bu iki tablodaki verilerin birbiri </a:t>
            </a:r>
            <a:r>
              <a:rPr lang="tr-TR" sz="2000" dirty="0" smtClean="0"/>
              <a:t>ile </a:t>
            </a:r>
            <a:r>
              <a:rPr lang="tr-TR" sz="2000" dirty="0"/>
              <a:t>bir şekilde </a:t>
            </a:r>
            <a:r>
              <a:rPr lang="tr-TR" sz="2000" dirty="0" smtClean="0"/>
              <a:t>ilişkilendiriliyor </a:t>
            </a:r>
            <a:r>
              <a:rPr lang="tr-TR" sz="2000" dirty="0"/>
              <a:t>olması gerekir</a:t>
            </a:r>
            <a:r>
              <a:rPr lang="tr-TR" dirty="0"/>
              <a:t>. </a:t>
            </a:r>
            <a:endParaRPr lang="tr-TR" dirty="0" smtClean="0"/>
          </a:p>
          <a:p>
            <a:pPr marL="0" indent="0">
              <a:buNone/>
            </a:pPr>
            <a:r>
              <a:rPr lang="tr-TR" sz="2000" b="1" dirty="0"/>
              <a:t>İlişkisel Olmayan (NoSQL) Veri tabanı </a:t>
            </a:r>
            <a:endParaRPr lang="tr-TR" sz="2000" b="1" dirty="0" smtClean="0"/>
          </a:p>
          <a:p>
            <a:pPr>
              <a:buFont typeface="Arial" panose="020B0604020202020204" pitchFamily="34" charset="0"/>
              <a:buChar char="•"/>
            </a:pPr>
            <a:r>
              <a:rPr lang="tr-TR" sz="2000" dirty="0" smtClean="0"/>
              <a:t> NoSQL</a:t>
            </a:r>
            <a:r>
              <a:rPr lang="tr-TR" sz="2000" dirty="0"/>
              <a:t>, ilişkisel veri tabanı sistemlerine alternatif bir çözüm olarak ortaya çıkmıştır. İlişkisel olamayan veri tabanları yatay olarak ölçeklendirilen bir veri depolama sistemidir </a:t>
            </a:r>
            <a:endParaRPr lang="tr-TR" sz="2000" b="1" dirty="0"/>
          </a:p>
        </p:txBody>
      </p:sp>
    </p:spTree>
    <p:extLst>
      <p:ext uri="{BB962C8B-B14F-4D97-AF65-F5344CB8AC3E}">
        <p14:creationId xmlns:p14="http://schemas.microsoft.com/office/powerpoint/2010/main" val="3099093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70344" y="320040"/>
            <a:ext cx="9991256" cy="1143000"/>
          </a:xfrm>
        </p:spPr>
        <p:txBody>
          <a:bodyPr>
            <a:normAutofit/>
          </a:bodyPr>
          <a:lstStyle/>
          <a:p>
            <a:r>
              <a:rPr lang="tr-TR" sz="2800" dirty="0"/>
              <a:t>6</a:t>
            </a:r>
            <a:r>
              <a:rPr lang="tr-TR" sz="2600" dirty="0"/>
              <a:t>. </a:t>
            </a:r>
            <a:r>
              <a:rPr lang="tr-TR" sz="2600" dirty="0" smtClean="0"/>
              <a:t>VERiTABANI Mimarilerinin </a:t>
            </a:r>
            <a:r>
              <a:rPr lang="tr-TR" sz="2600" dirty="0"/>
              <a:t>PERFORMANS </a:t>
            </a:r>
            <a:r>
              <a:rPr lang="tr-TR" sz="2600" dirty="0" smtClean="0"/>
              <a:t>KARşILAşTIRMASI</a:t>
            </a:r>
            <a:endParaRPr lang="tr-TR" sz="2600" dirty="0"/>
          </a:p>
        </p:txBody>
      </p:sp>
      <p:sp>
        <p:nvSpPr>
          <p:cNvPr id="3" name="İçerik Yer Tutucusu 2"/>
          <p:cNvSpPr>
            <a:spLocks noGrp="1"/>
          </p:cNvSpPr>
          <p:nvPr>
            <p:ph idx="1"/>
          </p:nvPr>
        </p:nvSpPr>
        <p:spPr/>
        <p:txBody>
          <a:bodyPr>
            <a:normAutofit/>
          </a:bodyPr>
          <a:lstStyle/>
          <a:p>
            <a:r>
              <a:rPr lang="tr-TR" sz="2000" dirty="0"/>
              <a:t>G</a:t>
            </a:r>
            <a:r>
              <a:rPr lang="tr-TR" sz="2000" dirty="0" smtClean="0"/>
              <a:t>ünümüzde </a:t>
            </a:r>
            <a:r>
              <a:rPr lang="tr-TR" sz="2000" dirty="0"/>
              <a:t>yaygın olarak kullanılan ilişkisel veri tabanı sistemi MySQL ile ilişkisel olmayan (NoSQL) veri tabanı sistemi olarak öne çıkan MongoDB karşılaştırılmıştır.</a:t>
            </a:r>
          </a:p>
          <a:p>
            <a:r>
              <a:rPr lang="tr-TR" sz="2000" dirty="0"/>
              <a:t>MySQL ve MongoDB veri tabanı sistemlerinin performans ve yatay ölçeklenebilirlik özellikleri incelenerek karşılaştırma yapılmıştır.</a:t>
            </a:r>
          </a:p>
          <a:p>
            <a:pPr marL="0" indent="0">
              <a:buNone/>
            </a:pPr>
            <a:r>
              <a:rPr lang="tr-TR" sz="2000" dirty="0"/>
              <a:t>Bunlar; </a:t>
            </a:r>
          </a:p>
          <a:p>
            <a:pPr>
              <a:buFont typeface="Wingdings" panose="05000000000000000000" pitchFamily="2" charset="2"/>
              <a:buChar char="ü"/>
            </a:pPr>
            <a:r>
              <a:rPr lang="tr-TR" sz="2000" dirty="0" smtClean="0"/>
              <a:t>Veri </a:t>
            </a:r>
            <a:r>
              <a:rPr lang="tr-TR" sz="2000" dirty="0"/>
              <a:t>tabanı sunucu sistemleri özellikleri belirlenmesi, </a:t>
            </a:r>
            <a:endParaRPr lang="tr-TR" sz="2000" dirty="0" smtClean="0"/>
          </a:p>
          <a:p>
            <a:pPr>
              <a:buFont typeface="Wingdings" panose="05000000000000000000" pitchFamily="2" charset="2"/>
              <a:buChar char="ü"/>
            </a:pPr>
            <a:r>
              <a:rPr lang="tr-TR" sz="2000" dirty="0" smtClean="0"/>
              <a:t>Veri </a:t>
            </a:r>
            <a:r>
              <a:rPr lang="tr-TR" sz="2000" dirty="0"/>
              <a:t>tabanı şemaları oluşturulması</a:t>
            </a:r>
            <a:r>
              <a:rPr lang="tr-TR" sz="2000" dirty="0" smtClean="0"/>
              <a:t>,</a:t>
            </a:r>
          </a:p>
          <a:p>
            <a:pPr>
              <a:buFont typeface="Wingdings" panose="05000000000000000000" pitchFamily="2" charset="2"/>
              <a:buChar char="ü"/>
            </a:pPr>
            <a:r>
              <a:rPr lang="tr-TR" sz="2000" dirty="0" smtClean="0"/>
              <a:t>Sorguların </a:t>
            </a:r>
            <a:r>
              <a:rPr lang="tr-TR" sz="2000" dirty="0"/>
              <a:t>belirlenmesi, </a:t>
            </a:r>
            <a:endParaRPr lang="tr-TR" sz="2000" dirty="0" smtClean="0"/>
          </a:p>
          <a:p>
            <a:pPr>
              <a:buFont typeface="Wingdings" panose="05000000000000000000" pitchFamily="2" charset="2"/>
              <a:buChar char="ü"/>
            </a:pPr>
            <a:r>
              <a:rPr lang="tr-TR" sz="2000" dirty="0" smtClean="0"/>
              <a:t>Veri </a:t>
            </a:r>
            <a:r>
              <a:rPr lang="tr-TR" sz="2000" dirty="0"/>
              <a:t>tabanı ayarlarının yapılması, </a:t>
            </a:r>
            <a:endParaRPr lang="tr-TR" sz="2000" dirty="0" smtClean="0"/>
          </a:p>
          <a:p>
            <a:pPr>
              <a:buFont typeface="Wingdings" panose="05000000000000000000" pitchFamily="2" charset="2"/>
              <a:buChar char="ü"/>
            </a:pPr>
            <a:r>
              <a:rPr lang="tr-TR" sz="2000" dirty="0" smtClean="0"/>
              <a:t>Ölçümler </a:t>
            </a:r>
            <a:r>
              <a:rPr lang="tr-TR" sz="2000" dirty="0"/>
              <a:t>ve ölçüm metrikleri bilgileri, </a:t>
            </a:r>
            <a:endParaRPr lang="tr-TR" sz="2000" dirty="0" smtClean="0"/>
          </a:p>
          <a:p>
            <a:pPr>
              <a:buFont typeface="Wingdings" panose="05000000000000000000" pitchFamily="2" charset="2"/>
              <a:buChar char="ü"/>
            </a:pPr>
            <a:r>
              <a:rPr lang="tr-TR" sz="2000" dirty="0" smtClean="0"/>
              <a:t>Performans </a:t>
            </a:r>
            <a:r>
              <a:rPr lang="tr-TR" sz="2000" dirty="0"/>
              <a:t>analizi ve sonuçlarıdır.</a:t>
            </a:r>
          </a:p>
        </p:txBody>
      </p:sp>
    </p:spTree>
    <p:extLst>
      <p:ext uri="{BB962C8B-B14F-4D97-AF65-F5344CB8AC3E}">
        <p14:creationId xmlns:p14="http://schemas.microsoft.com/office/powerpoint/2010/main" val="3526492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82881" y="453225"/>
            <a:ext cx="10193572" cy="1477328"/>
          </a:xfrm>
          <a:prstGeom prst="rect">
            <a:avLst/>
          </a:prstGeom>
        </p:spPr>
        <p:txBody>
          <a:bodyPr wrap="square">
            <a:spAutoFit/>
          </a:bodyPr>
          <a:lstStyle/>
          <a:p>
            <a:r>
              <a:rPr lang="tr-TR" dirty="0"/>
              <a:t>Veri Tabanı Şeması: Projede iki adet veri tabanı şeması tasarlanmıştır. Biri MySQL </a:t>
            </a:r>
            <a:r>
              <a:rPr lang="tr-TR" dirty="0" smtClean="0"/>
              <a:t>diğeri </a:t>
            </a:r>
            <a:r>
              <a:rPr lang="tr-TR" dirty="0"/>
              <a:t>ise </a:t>
            </a:r>
            <a:r>
              <a:rPr lang="tr-TR" dirty="0" smtClean="0"/>
              <a:t>MongoDB </a:t>
            </a:r>
            <a:r>
              <a:rPr lang="tr-TR" dirty="0"/>
              <a:t>veri tabanıdır. Şemalar, kendi zevk ve tercihleri doğrultusunda diğer kullanıcılara şarkılar önermek için tasarlanmış farklı algoritmalar kullanan bir müzik uygulaması etrafında modellenmiştir. Tablolar arasında herhangi bir veri tekrarını ortadan kaldırmak için normalizasyon değerlendirmesi sağlanmıştır. </a:t>
            </a:r>
          </a:p>
        </p:txBody>
      </p:sp>
      <p:sp>
        <p:nvSpPr>
          <p:cNvPr id="4" name="Dikdörtgen 3"/>
          <p:cNvSpPr/>
          <p:nvPr/>
        </p:nvSpPr>
        <p:spPr>
          <a:xfrm>
            <a:off x="182881" y="1678025"/>
            <a:ext cx="10018642" cy="3416320"/>
          </a:xfrm>
          <a:prstGeom prst="rect">
            <a:avLst/>
          </a:prstGeom>
        </p:spPr>
        <p:txBody>
          <a:bodyPr wrap="square">
            <a:spAutoFit/>
          </a:bodyPr>
          <a:lstStyle/>
          <a:p>
            <a:r>
              <a:rPr lang="tr-TR" dirty="0"/>
              <a:t/>
            </a:r>
            <a:br>
              <a:rPr lang="tr-TR" dirty="0"/>
            </a:br>
            <a:r>
              <a:rPr lang="tr-TR" dirty="0"/>
              <a:t>Ölçümler için üç ana yöntem kullanılmıştır:</a:t>
            </a:r>
          </a:p>
          <a:p>
            <a:r>
              <a:rPr lang="tr-TR" b="1" dirty="0"/>
              <a:t>Clock() Fonksiyonu</a:t>
            </a:r>
            <a:r>
              <a:rPr lang="tr-TR" dirty="0"/>
              <a:t>: Belirli bir süre boyunca CPU üzerinde harcanan zamanı ölçmek için kullanılmıştır.</a:t>
            </a:r>
          </a:p>
          <a:p>
            <a:r>
              <a:rPr lang="tr-TR" b="1" dirty="0"/>
              <a:t>Gettimeofday() Fonksiyonu</a:t>
            </a:r>
            <a:r>
              <a:rPr lang="tr-TR" dirty="0"/>
              <a:t>: Milisaniye hassasiyetiyle zamanlamaları sağlamak için kullanılmıştır.</a:t>
            </a:r>
          </a:p>
          <a:p>
            <a:r>
              <a:rPr lang="tr-TR" b="1" dirty="0"/>
              <a:t>Slow Query Log (Yavaş Sorgu Kaydı)</a:t>
            </a:r>
            <a:r>
              <a:rPr lang="tr-TR" dirty="0"/>
              <a:t>: Her veri tabanı kendi yöntemini sunar. Belirlenmiş uzun süren sorguları kaydederek ve mikrosaniye doğruluğu için yapılandırılarak zamanı ölçmek için kullanılır.</a:t>
            </a:r>
          </a:p>
          <a:p>
            <a:r>
              <a:rPr lang="tr-TR" dirty="0"/>
              <a:t>Ölçüm metrikleri, bir veri tabanının performansını ölçmek için kullanılır. En önemli faktörlerden biri, bir görevin tamamlanması için gereken süredir ve bir veri tabanının bir işlemi tamamlaması için gereken zamandır.</a:t>
            </a:r>
          </a:p>
        </p:txBody>
      </p:sp>
      <p:pic>
        <p:nvPicPr>
          <p:cNvPr id="5" name="Resim 4"/>
          <p:cNvPicPr>
            <a:picLocks noChangeAspect="1"/>
          </p:cNvPicPr>
          <p:nvPr/>
        </p:nvPicPr>
        <p:blipFill>
          <a:blip r:embed="rId2">
            <a:extLst>
              <a:ext uri="{BEBA8EAE-BF5A-486C-A8C5-ECC9F3942E4B}">
                <a14:imgProps xmlns:a14="http://schemas.microsoft.com/office/drawing/2010/main">
                  <a14:imgLayer r:embed="rId3">
                    <a14:imgEffect>
                      <a14:sharpenSoften amount="96000"/>
                    </a14:imgEffect>
                  </a14:imgLayer>
                </a14:imgProps>
              </a:ext>
              <a:ext uri="{28A0092B-C50C-407E-A947-70E740481C1C}">
                <a14:useLocalDpi xmlns:a14="http://schemas.microsoft.com/office/drawing/2010/main" val="0"/>
              </a:ext>
            </a:extLst>
          </a:blip>
          <a:stretch>
            <a:fillRect/>
          </a:stretch>
        </p:blipFill>
        <p:spPr>
          <a:xfrm>
            <a:off x="749117" y="5234748"/>
            <a:ext cx="2949196" cy="586791"/>
          </a:xfrm>
          <a:prstGeom prst="rect">
            <a:avLst/>
          </a:prstGeom>
        </p:spPr>
      </p:pic>
      <p:pic>
        <p:nvPicPr>
          <p:cNvPr id="6" name="Resim 5"/>
          <p:cNvPicPr>
            <a:picLocks noChangeAspect="1"/>
          </p:cNvPicPr>
          <p:nvPr/>
        </p:nvPicPr>
        <p:blipFill>
          <a:blip r:embed="rId4">
            <a:extLst>
              <a:ext uri="{BEBA8EAE-BF5A-486C-A8C5-ECC9F3942E4B}">
                <a14:imgProps xmlns:a14="http://schemas.microsoft.com/office/drawing/2010/main">
                  <a14:imgLayer r:embed="rId5">
                    <a14:imgEffect>
                      <a14:sharpenSoften amount="96000"/>
                    </a14:imgEffect>
                  </a14:imgLayer>
                </a14:imgProps>
              </a:ext>
              <a:ext uri="{28A0092B-C50C-407E-A947-70E740481C1C}">
                <a14:useLocalDpi xmlns:a14="http://schemas.microsoft.com/office/drawing/2010/main" val="0"/>
              </a:ext>
            </a:extLst>
          </a:blip>
          <a:stretch>
            <a:fillRect/>
          </a:stretch>
        </p:blipFill>
        <p:spPr>
          <a:xfrm>
            <a:off x="5031391" y="5094344"/>
            <a:ext cx="2972058" cy="777307"/>
          </a:xfrm>
          <a:prstGeom prst="rect">
            <a:avLst/>
          </a:prstGeom>
        </p:spPr>
      </p:pic>
    </p:spTree>
    <p:extLst>
      <p:ext uri="{BB962C8B-B14F-4D97-AF65-F5344CB8AC3E}">
        <p14:creationId xmlns:p14="http://schemas.microsoft.com/office/powerpoint/2010/main" val="861303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3864" y="787634"/>
            <a:ext cx="4118775" cy="26036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710" y="824230"/>
            <a:ext cx="4063706" cy="25670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Dikdörtgen 5"/>
          <p:cNvSpPr/>
          <p:nvPr/>
        </p:nvSpPr>
        <p:spPr>
          <a:xfrm>
            <a:off x="532737" y="3716163"/>
            <a:ext cx="9565419" cy="1477328"/>
          </a:xfrm>
          <a:prstGeom prst="rect">
            <a:avLst/>
          </a:prstGeom>
        </p:spPr>
        <p:txBody>
          <a:bodyPr wrap="square">
            <a:spAutoFit/>
          </a:bodyPr>
          <a:lstStyle/>
          <a:p>
            <a:r>
              <a:rPr lang="tr-TR" dirty="0"/>
              <a:t>Veri Tabanı Sorguları: Bu çalışmada üç farklı veri tabanı sorgusu kullanılmıştır. Birinci sorgu için sadece “SELECT” deyimi içeren basit bir sorgu hazırlanmıştır. İkinci sorgu için daha karmaşık “INNER JOIN” deyimi içeren bir sorgu hazırlanmıştır. Üçüncü sorgu için ise “SELECT” ile birlikte iç içe “JOIN”, “INNER JOIN” ve “WHERE” deyimi içeren detaylı karmaşık bir sorgu hazırlanmıştır.</a:t>
            </a:r>
          </a:p>
        </p:txBody>
      </p:sp>
    </p:spTree>
    <p:extLst>
      <p:ext uri="{BB962C8B-B14F-4D97-AF65-F5344CB8AC3E}">
        <p14:creationId xmlns:p14="http://schemas.microsoft.com/office/powerpoint/2010/main" val="26408660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Zengin">
  <a:themeElements>
    <a:clrScheme name="Zengin">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Zengin">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Zengin">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1082</TotalTime>
  <Words>760</Words>
  <Application>Microsoft Office PowerPoint</Application>
  <PresentationFormat>Özel</PresentationFormat>
  <Paragraphs>67</Paragraphs>
  <Slides>10</Slides>
  <Notes>0</Notes>
  <HiddenSlides>0</HiddenSlides>
  <MMClips>0</MMClips>
  <ScaleCrop>false</ScaleCrop>
  <HeadingPairs>
    <vt:vector size="4" baseType="variant">
      <vt:variant>
        <vt:lpstr>Tema</vt:lpstr>
      </vt:variant>
      <vt:variant>
        <vt:i4>1</vt:i4>
      </vt:variant>
      <vt:variant>
        <vt:lpstr>Slayt Başlıkları</vt:lpstr>
      </vt:variant>
      <vt:variant>
        <vt:i4>10</vt:i4>
      </vt:variant>
    </vt:vector>
  </HeadingPairs>
  <TitlesOfParts>
    <vt:vector size="11" baseType="lpstr">
      <vt:lpstr>Zengin</vt:lpstr>
      <vt:lpstr>İlişkisel ve İlişkisel Olmayan (NoSQL) Veri Tabanı Sistemleri Mimari Performansının Yönetim Bilişim Sistemleri Kapsamında İncelenmesi</vt:lpstr>
      <vt:lpstr>1.Giriş</vt:lpstr>
      <vt:lpstr>2. Bilişim sistemleri ve yönetimi </vt:lpstr>
      <vt:lpstr>PowerPoint Sunusu</vt:lpstr>
      <vt:lpstr>4.Veri tabanı tasarımı</vt:lpstr>
      <vt:lpstr>5.İlişkisel ve ilişkisel olmaayan veri tabanı sistemleri</vt:lpstr>
      <vt:lpstr>6. VERiTABANI Mimarilerinin PERFORMANS KARşILAşTIRMASI</vt:lpstr>
      <vt:lpstr>PowerPoint Sunusu</vt:lpstr>
      <vt:lpstr>PowerPoint Sunusu</vt:lpstr>
      <vt:lpstr>7. SONUÇ VE DEĞERLENDiRME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samet eroglu</dc:creator>
  <cp:lastModifiedBy>HP</cp:lastModifiedBy>
  <cp:revision>17</cp:revision>
  <dcterms:created xsi:type="dcterms:W3CDTF">2024-01-08T21:24:43Z</dcterms:created>
  <dcterms:modified xsi:type="dcterms:W3CDTF">2024-03-19T14:42:10Z</dcterms:modified>
</cp:coreProperties>
</file>