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8" r:id="rId6"/>
    <p:sldId id="266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35886" y="2282889"/>
            <a:ext cx="2986382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컴퓨터공학 설계 및 실험</a:t>
            </a:r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53239" y="2951946"/>
            <a:ext cx="44855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기말 프로젝트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</a:p>
          <a:p>
            <a:pPr algn="ctr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-waterfall project-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1" name="모서리가 둥근 직사각형 93">
            <a:extLst>
              <a:ext uri="{FF2B5EF4-FFF2-40B4-BE49-F238E27FC236}">
                <a16:creationId xmlns:a16="http://schemas.microsoft.com/office/drawing/2014/main" id="{B5C44CD1-DD9D-48A3-97EC-ECE692FD8D2C}"/>
              </a:ext>
            </a:extLst>
          </p:cNvPr>
          <p:cNvSpPr/>
          <p:nvPr/>
        </p:nvSpPr>
        <p:spPr>
          <a:xfrm>
            <a:off x="4712245" y="4240388"/>
            <a:ext cx="2767509" cy="38686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컴퓨터공학 </a:t>
            </a:r>
            <a:r>
              <a:rPr lang="en-US" altLang="ko-KR" sz="1200" b="1" dirty="0">
                <a:solidFill>
                  <a:prstClr val="white"/>
                </a:solidFill>
              </a:rPr>
              <a:t>20172141 </a:t>
            </a:r>
            <a:r>
              <a:rPr lang="ko-KR" altLang="en-US" sz="1200" b="1" dirty="0">
                <a:solidFill>
                  <a:prstClr val="white"/>
                </a:solidFill>
              </a:rPr>
              <a:t>김미소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8" y="545643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공의 반사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83602C-8C41-4CB4-B0B8-5F6F2F287C75}"/>
              </a:ext>
            </a:extLst>
          </p:cNvPr>
          <p:cNvGrpSpPr/>
          <p:nvPr/>
        </p:nvGrpSpPr>
        <p:grpSpPr>
          <a:xfrm>
            <a:off x="964503" y="1689653"/>
            <a:ext cx="3732757" cy="4471774"/>
            <a:chOff x="1528175" y="1728592"/>
            <a:chExt cx="3732757" cy="44717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CA84386-BF1E-4E21-8795-5E2FC941C47F}"/>
                </a:ext>
              </a:extLst>
            </p:cNvPr>
            <p:cNvSpPr/>
            <p:nvPr/>
          </p:nvSpPr>
          <p:spPr>
            <a:xfrm>
              <a:off x="1528175" y="1728592"/>
              <a:ext cx="3732757" cy="4471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AAD0C91-C652-4D88-AD8A-B26EF4B20299}"/>
                </a:ext>
              </a:extLst>
            </p:cNvPr>
            <p:cNvSpPr/>
            <p:nvPr/>
          </p:nvSpPr>
          <p:spPr>
            <a:xfrm>
              <a:off x="3908120" y="344530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15DE435-4F15-4B34-A460-344755A92BFA}"/>
                </a:ext>
              </a:extLst>
            </p:cNvPr>
            <p:cNvCxnSpPr/>
            <p:nvPr/>
          </p:nvCxnSpPr>
          <p:spPr>
            <a:xfrm flipV="1">
              <a:off x="4460381" y="3126054"/>
              <a:ext cx="700342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0F79E10-9FC5-432D-9A2B-507CF7B9D1D7}"/>
                </a:ext>
              </a:extLst>
            </p:cNvPr>
            <p:cNvCxnSpPr/>
            <p:nvPr/>
          </p:nvCxnSpPr>
          <p:spPr>
            <a:xfrm flipH="1" flipV="1">
              <a:off x="4460381" y="2589436"/>
              <a:ext cx="700342" cy="46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2F0522-C39B-4C6C-8A76-25770F6BBC47}"/>
              </a:ext>
            </a:extLst>
          </p:cNvPr>
          <p:cNvSpPr txBox="1"/>
          <p:nvPr/>
        </p:nvSpPr>
        <p:spPr>
          <a:xfrm>
            <a:off x="5234488" y="2270259"/>
            <a:ext cx="5718232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벽에 부딪혔을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Vx, </a:t>
            </a:r>
            <a:r>
              <a:rPr lang="en-US" altLang="ko-KR" dirty="0" err="1"/>
              <a:t>vy</a:t>
            </a:r>
            <a:r>
              <a:rPr lang="ko-KR" altLang="en-US" dirty="0"/>
              <a:t>의 부호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막대로 공을 튕길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막대의 직선의 방정식을 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</a:t>
            </a:r>
            <a:r>
              <a:rPr lang="ko-KR" altLang="en-US" dirty="0"/>
              <a:t>좌표 비교를 통하여 공이 튕겨져 나가야 하는지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vx</a:t>
            </a:r>
            <a:r>
              <a:rPr lang="en-US" altLang="ko-KR" dirty="0"/>
              <a:t>, </a:t>
            </a:r>
            <a:r>
              <a:rPr lang="en-US" altLang="ko-KR" dirty="0" err="1"/>
              <a:t>vy</a:t>
            </a:r>
            <a:r>
              <a:rPr lang="ko-KR" altLang="en-US" dirty="0"/>
              <a:t>의 부호를 바꾸고 속도 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26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721" y="545643"/>
            <a:ext cx="3116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798" y="1474518"/>
            <a:ext cx="1005839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Waterfall </a:t>
            </a:r>
            <a:r>
              <a:rPr lang="ko-KR" altLang="en-US" sz="2000" dirty="0"/>
              <a:t>프로젝트를 응용하여 </a:t>
            </a:r>
            <a:r>
              <a:rPr lang="en-US" altLang="ko-KR" sz="2000" dirty="0"/>
              <a:t>Pinball </a:t>
            </a:r>
            <a:r>
              <a:rPr lang="ko-KR" altLang="en-US" sz="2000" dirty="0"/>
              <a:t>게임을 </a:t>
            </a:r>
            <a:r>
              <a:rPr lang="en-US" altLang="ko-KR" sz="2000" dirty="0" err="1"/>
              <a:t>OpenFrameWorks</a:t>
            </a:r>
            <a:r>
              <a:rPr lang="ko-KR" altLang="en-US" sz="2000" dirty="0"/>
              <a:t>를 이용하여 제작한다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테크홀릭 모바일 사이트, 윈도 인기 게임, 핀볼이 사라진 이유">
            <a:extLst>
              <a:ext uri="{FF2B5EF4-FFF2-40B4-BE49-F238E27FC236}">
                <a16:creationId xmlns:a16="http://schemas.microsoft.com/office/drawing/2014/main" id="{F044BF6E-9167-4DAA-BD14-1AE78982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22" y="2270259"/>
            <a:ext cx="7018751" cy="38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105" y="545643"/>
            <a:ext cx="4201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801" y="2736388"/>
            <a:ext cx="10058398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코드 구현 </a:t>
            </a:r>
            <a:r>
              <a:rPr lang="en-US" altLang="ko-KR" sz="2000" dirty="0"/>
              <a:t>: Visual Studio 2017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err="1"/>
              <a:t>OpenFrameWorks</a:t>
            </a:r>
            <a:r>
              <a:rPr lang="en-US" altLang="ko-KR" sz="2000" dirty="0"/>
              <a:t> </a:t>
            </a:r>
            <a:r>
              <a:rPr lang="ko-KR" altLang="en-US" sz="2000" dirty="0"/>
              <a:t>버전 </a:t>
            </a:r>
            <a:r>
              <a:rPr lang="en-US" altLang="ko-KR" sz="2000" dirty="0"/>
              <a:t>0.11.0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Windows SDK </a:t>
            </a:r>
            <a:r>
              <a:rPr lang="ko-KR" altLang="en-US" sz="2000" dirty="0"/>
              <a:t>버전 </a:t>
            </a:r>
            <a:r>
              <a:rPr lang="en-US" altLang="ko-KR" sz="2000" dirty="0"/>
              <a:t>: 10.0.17763.0</a:t>
            </a:r>
            <a:endParaRPr lang="ko-KR" altLang="en-US" sz="2000" dirty="0"/>
          </a:p>
        </p:txBody>
      </p:sp>
      <p:pic>
        <p:nvPicPr>
          <p:cNvPr id="2050" name="Picture 2" descr="openframeworks - 홈 | Facebook">
            <a:extLst>
              <a:ext uri="{FF2B5EF4-FFF2-40B4-BE49-F238E27FC236}">
                <a16:creationId xmlns:a16="http://schemas.microsoft.com/office/drawing/2014/main" id="{1513CBC9-C488-4261-B3F6-A0BCF2A2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82" y="2373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IDE, Code Editor, Azure DevOps, &amp; App Center ...">
            <a:extLst>
              <a:ext uri="{FF2B5EF4-FFF2-40B4-BE49-F238E27FC236}">
                <a16:creationId xmlns:a16="http://schemas.microsoft.com/office/drawing/2014/main" id="{3EC77952-0917-4F03-A519-B824BDEC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696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7525" y="545643"/>
            <a:ext cx="5036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전체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흐름도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3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FlowChart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9C0D8A-AC29-414F-8B8C-9725E5F69C63}"/>
              </a:ext>
            </a:extLst>
          </p:cNvPr>
          <p:cNvSpPr/>
          <p:nvPr/>
        </p:nvSpPr>
        <p:spPr>
          <a:xfrm>
            <a:off x="2041743" y="1608647"/>
            <a:ext cx="1716066" cy="526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443195-6481-42C9-A62A-83A54D3DE532}"/>
              </a:ext>
            </a:extLst>
          </p:cNvPr>
          <p:cNvSpPr/>
          <p:nvPr/>
        </p:nvSpPr>
        <p:spPr>
          <a:xfrm>
            <a:off x="2041743" y="2685885"/>
            <a:ext cx="1716066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‘l’</a:t>
            </a:r>
            <a:r>
              <a:rPr lang="ko-KR" altLang="en-US" sz="1100" dirty="0"/>
              <a:t> 키를 눌러 파일 로드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load_flag</a:t>
            </a:r>
            <a:r>
              <a:rPr lang="en-US" altLang="ko-KR" sz="1100" dirty="0"/>
              <a:t> = 1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10958-863C-4DD6-BE69-4FC650329D5C}"/>
              </a:ext>
            </a:extLst>
          </p:cNvPr>
          <p:cNvSpPr/>
          <p:nvPr/>
        </p:nvSpPr>
        <p:spPr>
          <a:xfrm>
            <a:off x="1878905" y="3780543"/>
            <a:ext cx="2041742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Input.txt</a:t>
            </a:r>
            <a:r>
              <a:rPr lang="ko-KR" altLang="en-US" sz="1100" dirty="0"/>
              <a:t> 속 오브젝트 정보를 읽어 </a:t>
            </a:r>
            <a:r>
              <a:rPr lang="en-US" altLang="ko-KR" sz="1100" dirty="0" err="1"/>
              <a:t>objlist</a:t>
            </a:r>
            <a:r>
              <a:rPr lang="ko-KR" altLang="en-US" sz="1100" dirty="0"/>
              <a:t>에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272CA-D831-4A6D-948D-F851A7B5C07C}"/>
              </a:ext>
            </a:extLst>
          </p:cNvPr>
          <p:cNvSpPr/>
          <p:nvPr/>
        </p:nvSpPr>
        <p:spPr>
          <a:xfrm>
            <a:off x="1878905" y="4875201"/>
            <a:ext cx="2041742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‘d’</a:t>
            </a:r>
            <a:r>
              <a:rPr lang="ko-KR" altLang="en-US" sz="1100" dirty="0"/>
              <a:t> 키를 눌러 </a:t>
            </a:r>
            <a:r>
              <a:rPr lang="en-US" altLang="ko-KR" sz="1100" dirty="0"/>
              <a:t>draw </a:t>
            </a:r>
            <a:r>
              <a:rPr lang="ko-KR" altLang="en-US" sz="1100" dirty="0"/>
              <a:t>실행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draw_flag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C96188-52CA-4814-BE60-A8B6D753EB63}"/>
              </a:ext>
            </a:extLst>
          </p:cNvPr>
          <p:cNvSpPr/>
          <p:nvPr/>
        </p:nvSpPr>
        <p:spPr>
          <a:xfrm>
            <a:off x="4860100" y="1613426"/>
            <a:ext cx="2041742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‘s’</a:t>
            </a:r>
            <a:r>
              <a:rPr lang="ko-KR" altLang="en-US" sz="1100" dirty="0"/>
              <a:t> 키를 눌러 게임 플레이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s_pressed</a:t>
            </a:r>
            <a:r>
              <a:rPr lang="en-US" altLang="ko-KR" sz="1100" dirty="0"/>
              <a:t> =1</a:t>
            </a:r>
            <a:endParaRPr lang="ko-KR" altLang="en-US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ECF0BF-1E2D-4747-B7D9-69D5257D4521}"/>
              </a:ext>
            </a:extLst>
          </p:cNvPr>
          <p:cNvSpPr/>
          <p:nvPr/>
        </p:nvSpPr>
        <p:spPr>
          <a:xfrm>
            <a:off x="8390536" y="5418031"/>
            <a:ext cx="1716066" cy="526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종료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6849F2-9F09-4DF7-B186-A7040C258642}"/>
              </a:ext>
            </a:extLst>
          </p:cNvPr>
          <p:cNvSpPr/>
          <p:nvPr/>
        </p:nvSpPr>
        <p:spPr>
          <a:xfrm>
            <a:off x="8227698" y="4106437"/>
            <a:ext cx="2041742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메모리 할당 해제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6C785DD9-34E9-43B3-AF6F-64E65B767197}"/>
              </a:ext>
            </a:extLst>
          </p:cNvPr>
          <p:cNvSpPr/>
          <p:nvPr/>
        </p:nvSpPr>
        <p:spPr>
          <a:xfrm>
            <a:off x="4680560" y="3988815"/>
            <a:ext cx="2400821" cy="7689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오버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FED570-F750-43CB-A885-D3F28FA833AC}"/>
              </a:ext>
            </a:extLst>
          </p:cNvPr>
          <p:cNvSpPr/>
          <p:nvPr/>
        </p:nvSpPr>
        <p:spPr>
          <a:xfrm>
            <a:off x="4860100" y="5401287"/>
            <a:ext cx="2041742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die_flag</a:t>
            </a:r>
            <a:r>
              <a:rPr lang="en-US" altLang="ko-KR" sz="1100" dirty="0"/>
              <a:t> = 1</a:t>
            </a:r>
          </a:p>
          <a:p>
            <a:pPr algn="ctr"/>
            <a:r>
              <a:rPr lang="ko-KR" altLang="en-US" sz="1100" dirty="0"/>
              <a:t>랭킹 등록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33CB70CB-AF25-48F6-BF9D-62E9DC2B6891}"/>
              </a:ext>
            </a:extLst>
          </p:cNvPr>
          <p:cNvSpPr/>
          <p:nvPr/>
        </p:nvSpPr>
        <p:spPr>
          <a:xfrm>
            <a:off x="8054224" y="2539273"/>
            <a:ext cx="2400821" cy="7689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‘q’</a:t>
            </a:r>
            <a:r>
              <a:rPr lang="ko-KR" altLang="en-US" sz="1200" dirty="0"/>
              <a:t>를 눌렀는가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6535BCB-3AE5-4246-9D42-D2867D1634A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899776" y="2134733"/>
            <a:ext cx="0" cy="55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69D032-2E59-4756-884F-A5D16B4F278E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899776" y="3337239"/>
            <a:ext cx="0" cy="44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11885C-52DB-4801-98F9-FF7A7AB9A65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899776" y="4431897"/>
            <a:ext cx="0" cy="44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B280A9-5DAD-4038-94D4-23B0C6AE3E88}"/>
              </a:ext>
            </a:extLst>
          </p:cNvPr>
          <p:cNvCxnSpPr>
            <a:stCxn id="12" idx="2"/>
          </p:cNvCxnSpPr>
          <p:nvPr/>
        </p:nvCxnSpPr>
        <p:spPr>
          <a:xfrm rot="5400000" flipH="1" flipV="1">
            <a:off x="1796552" y="3042326"/>
            <a:ext cx="3587452" cy="1381005"/>
          </a:xfrm>
          <a:prstGeom prst="bentConnector3">
            <a:avLst>
              <a:gd name="adj1" fmla="val -63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9397B9-3845-4298-90F4-D53B28B217F3}"/>
              </a:ext>
            </a:extLst>
          </p:cNvPr>
          <p:cNvCxnSpPr>
            <a:endCxn id="13" idx="1"/>
          </p:cNvCxnSpPr>
          <p:nvPr/>
        </p:nvCxnSpPr>
        <p:spPr>
          <a:xfrm>
            <a:off x="4280781" y="1939103"/>
            <a:ext cx="57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56B19B-5F58-40CC-A574-6753137DC1BD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5880971" y="4757791"/>
            <a:ext cx="0" cy="6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9C8464-9855-4C5F-B485-374D0ED721E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901842" y="4373303"/>
            <a:ext cx="758858" cy="13536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C422B2-F616-4F95-8DC2-24C83690DE3A}"/>
              </a:ext>
            </a:extLst>
          </p:cNvPr>
          <p:cNvCxnSpPr>
            <a:cxnSpLocks/>
          </p:cNvCxnSpPr>
          <p:nvPr/>
        </p:nvCxnSpPr>
        <p:spPr>
          <a:xfrm>
            <a:off x="7660700" y="4373303"/>
            <a:ext cx="566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4FF599-3742-4D10-939F-C6734D97326A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9248569" y="4757791"/>
            <a:ext cx="0" cy="6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56B6F4-4ABD-4C56-AD62-131866016190}"/>
              </a:ext>
            </a:extLst>
          </p:cNvPr>
          <p:cNvSpPr txBox="1"/>
          <p:nvPr/>
        </p:nvSpPr>
        <p:spPr>
          <a:xfrm>
            <a:off x="7541725" y="235460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2333C7-B971-447D-B962-84EDA88E7DB6}"/>
              </a:ext>
            </a:extLst>
          </p:cNvPr>
          <p:cNvSpPr txBox="1"/>
          <p:nvPr/>
        </p:nvSpPr>
        <p:spPr>
          <a:xfrm>
            <a:off x="9618622" y="2223842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C08AE0-4057-4B74-BCD7-B55D4851F72C}"/>
              </a:ext>
            </a:extLst>
          </p:cNvPr>
          <p:cNvSpPr txBox="1"/>
          <p:nvPr/>
        </p:nvSpPr>
        <p:spPr>
          <a:xfrm>
            <a:off x="6902982" y="36631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40B8563-7619-4070-BFA0-2D0DD3B44522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 flipH="1">
            <a:off x="9248569" y="3308249"/>
            <a:ext cx="6066" cy="79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D2D9D8E-522C-4C5C-B893-CA4A4869F771}"/>
              </a:ext>
            </a:extLst>
          </p:cNvPr>
          <p:cNvCxnSpPr>
            <a:stCxn id="21" idx="1"/>
          </p:cNvCxnSpPr>
          <p:nvPr/>
        </p:nvCxnSpPr>
        <p:spPr>
          <a:xfrm rot="10800000">
            <a:off x="7412276" y="1939103"/>
            <a:ext cx="641948" cy="9846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074EEF-8562-455A-BAA5-B6EBF3285689}"/>
              </a:ext>
            </a:extLst>
          </p:cNvPr>
          <p:cNvCxnSpPr>
            <a:endCxn id="13" idx="3"/>
          </p:cNvCxnSpPr>
          <p:nvPr/>
        </p:nvCxnSpPr>
        <p:spPr>
          <a:xfrm flipH="1">
            <a:off x="6901842" y="1935026"/>
            <a:ext cx="510434" cy="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11929CA-90F6-4684-877D-D6F2D502AA9D}"/>
              </a:ext>
            </a:extLst>
          </p:cNvPr>
          <p:cNvCxnSpPr>
            <a:endCxn id="21" idx="0"/>
          </p:cNvCxnSpPr>
          <p:nvPr/>
        </p:nvCxnSpPr>
        <p:spPr>
          <a:xfrm>
            <a:off x="6901842" y="1752399"/>
            <a:ext cx="2352793" cy="786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C2F1C02-12E0-4DC4-9469-C96850F63CFF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5880971" y="2264780"/>
            <a:ext cx="0" cy="17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0FCD978-0B17-46B9-89B2-8FDCB4B84661}"/>
              </a:ext>
            </a:extLst>
          </p:cNvPr>
          <p:cNvCxnSpPr>
            <a:cxnSpLocks/>
          </p:cNvCxnSpPr>
          <p:nvPr/>
        </p:nvCxnSpPr>
        <p:spPr>
          <a:xfrm flipV="1">
            <a:off x="7093907" y="2869185"/>
            <a:ext cx="330895" cy="1504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7D159E-D73F-40BF-8804-78DCBD58679D}"/>
              </a:ext>
            </a:extLst>
          </p:cNvPr>
          <p:cNvSpPr txBox="1"/>
          <p:nvPr/>
        </p:nvSpPr>
        <p:spPr>
          <a:xfrm>
            <a:off x="5911966" y="4793289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6770" y="545643"/>
            <a:ext cx="3278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핵심 변수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612094" y="1430387"/>
            <a:ext cx="61231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struct</a:t>
            </a:r>
            <a:r>
              <a:rPr lang="en-US" altLang="ko-KR" dirty="0"/>
              <a:t> Ball {	// </a:t>
            </a:r>
            <a:r>
              <a:rPr lang="ko-KR" altLang="en-US" dirty="0"/>
              <a:t>공에 대한 정보를 담을 구조체</a:t>
            </a:r>
            <a:endParaRPr lang="en-US" altLang="ko-KR" dirty="0"/>
          </a:p>
          <a:p>
            <a:r>
              <a:rPr lang="en-US" altLang="ko-KR" dirty="0"/>
              <a:t>float x;</a:t>
            </a:r>
          </a:p>
          <a:p>
            <a:r>
              <a:rPr lang="en-US" altLang="ko-KR" dirty="0"/>
              <a:t>float y;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vx</a:t>
            </a:r>
            <a:r>
              <a:rPr lang="en-US" altLang="ko-KR" dirty="0"/>
              <a:t>;		  // </a:t>
            </a:r>
            <a:r>
              <a:rPr lang="ko-KR" altLang="en-US" dirty="0"/>
              <a:t>얼마나 움직일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vy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struct</a:t>
            </a:r>
            <a:r>
              <a:rPr lang="en-US" altLang="ko-KR" dirty="0"/>
              <a:t> Bar {	// </a:t>
            </a:r>
            <a:r>
              <a:rPr lang="ko-KR" altLang="en-US" dirty="0"/>
              <a:t>막대에 대한 정보를 담을 구조체</a:t>
            </a:r>
            <a:endParaRPr lang="en-US" altLang="ko-KR" dirty="0"/>
          </a:p>
          <a:p>
            <a:r>
              <a:rPr lang="en-US" altLang="ko-KR" dirty="0"/>
              <a:t>int START_X;</a:t>
            </a:r>
          </a:p>
          <a:p>
            <a:r>
              <a:rPr lang="en-US" altLang="ko-KR" dirty="0"/>
              <a:t>int START_Y;</a:t>
            </a:r>
          </a:p>
          <a:p>
            <a:r>
              <a:rPr lang="en-US" altLang="ko-KR" dirty="0"/>
              <a:t>int END_X;</a:t>
            </a:r>
          </a:p>
          <a:p>
            <a:r>
              <a:rPr lang="en-US" altLang="ko-KR" dirty="0"/>
              <a:t>int END_Y;</a:t>
            </a:r>
          </a:p>
          <a:p>
            <a:r>
              <a:rPr lang="en-US" altLang="ko-KR" dirty="0"/>
              <a:t>float slope = 0;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chemeClr val="accent5"/>
                </a:solidFill>
              </a:rPr>
              <a:t>struct</a:t>
            </a:r>
            <a:r>
              <a:rPr lang="en-US" altLang="ko-KR" dirty="0"/>
              <a:t> obj {	 // </a:t>
            </a:r>
            <a:r>
              <a:rPr lang="ko-KR" altLang="en-US" dirty="0"/>
              <a:t>오브젝트에 대한 정보를 담을 구조체</a:t>
            </a:r>
            <a:endParaRPr lang="en-US" altLang="ko-KR" dirty="0"/>
          </a:p>
          <a:p>
            <a:r>
              <a:rPr lang="en-US" altLang="ko-KR" dirty="0"/>
              <a:t>int x, y;</a:t>
            </a:r>
          </a:p>
          <a:p>
            <a:r>
              <a:rPr lang="en-US" altLang="ko-KR" dirty="0"/>
              <a:t>};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1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6770" y="545643"/>
            <a:ext cx="3278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핵심 변수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801" y="1961074"/>
            <a:ext cx="100583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1) int </a:t>
            </a:r>
            <a:r>
              <a:rPr lang="en-US" altLang="ko-KR" dirty="0" err="1"/>
              <a:t>draw_flag</a:t>
            </a:r>
            <a:r>
              <a:rPr lang="en-US" altLang="ko-KR" dirty="0"/>
              <a:t> : draw</a:t>
            </a:r>
            <a:r>
              <a:rPr lang="ko-KR" altLang="ko-KR" dirty="0"/>
              <a:t>함수를 실행할 수 있게 해준다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en-US" altLang="ko-KR" dirty="0"/>
              <a:t>2) int </a:t>
            </a:r>
            <a:r>
              <a:rPr lang="en-US" altLang="ko-KR" dirty="0" err="1"/>
              <a:t>load_flag</a:t>
            </a:r>
            <a:r>
              <a:rPr lang="en-US" altLang="ko-KR" dirty="0"/>
              <a:t> : </a:t>
            </a:r>
            <a:r>
              <a:rPr lang="ko-KR" altLang="en-US" dirty="0"/>
              <a:t>파일이 정상적으로 로드 되었는지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 int </a:t>
            </a:r>
            <a:r>
              <a:rPr lang="en-US" altLang="ko-KR" dirty="0" err="1"/>
              <a:t>s_pressed</a:t>
            </a:r>
            <a:r>
              <a:rPr lang="en-US" altLang="ko-KR" dirty="0"/>
              <a:t> : ‘s’ </a:t>
            </a:r>
            <a:r>
              <a:rPr lang="ko-KR" altLang="ko-KR" dirty="0"/>
              <a:t>키를 눌렀을 때 활성화된다</a:t>
            </a:r>
            <a:r>
              <a:rPr lang="en-US" altLang="ko-KR" dirty="0"/>
              <a:t>. </a:t>
            </a:r>
            <a:r>
              <a:rPr lang="ko-KR" altLang="ko-KR" dirty="0"/>
              <a:t>공을 그리는데 사용된다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en-US" altLang="ko-KR" dirty="0"/>
              <a:t>4) int </a:t>
            </a:r>
            <a:r>
              <a:rPr lang="en-US" altLang="ko-KR" dirty="0" err="1"/>
              <a:t>left_pressed</a:t>
            </a:r>
            <a:r>
              <a:rPr lang="en-US" altLang="ko-KR" dirty="0"/>
              <a:t> : ‘z’ </a:t>
            </a:r>
            <a:r>
              <a:rPr lang="ko-KR" altLang="ko-KR" dirty="0"/>
              <a:t>키를 눌렀을 때 활성화된다</a:t>
            </a:r>
            <a:r>
              <a:rPr lang="en-US" altLang="ko-KR" dirty="0"/>
              <a:t>. </a:t>
            </a:r>
            <a:r>
              <a:rPr lang="ko-KR" altLang="ko-KR" dirty="0"/>
              <a:t>왼쪽 막대를 위로 올리는 데에 사용되는 플래그이다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en-US" altLang="ko-KR" dirty="0"/>
              <a:t>5) int </a:t>
            </a:r>
            <a:r>
              <a:rPr lang="en-US" altLang="ko-KR" dirty="0" err="1"/>
              <a:t>right_pressed</a:t>
            </a:r>
            <a:r>
              <a:rPr lang="en-US" altLang="ko-KR" dirty="0"/>
              <a:t> : ‘/’ </a:t>
            </a:r>
            <a:r>
              <a:rPr lang="ko-KR" altLang="ko-KR" dirty="0"/>
              <a:t>키를 눌렀을 때 활성화된다</a:t>
            </a:r>
            <a:r>
              <a:rPr lang="en-US" altLang="ko-KR" dirty="0"/>
              <a:t>. </a:t>
            </a:r>
            <a:r>
              <a:rPr lang="ko-KR" altLang="ko-KR" dirty="0"/>
              <a:t>오른쪽 막대를 위로 올리는 데에 사용되는 플래그이다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en-US" altLang="ko-KR" dirty="0"/>
              <a:t>6) int </a:t>
            </a:r>
            <a:r>
              <a:rPr lang="en-US" altLang="ko-KR" dirty="0" err="1"/>
              <a:t>die_flag</a:t>
            </a:r>
            <a:r>
              <a:rPr lang="en-US" altLang="ko-KR" dirty="0"/>
              <a:t> : </a:t>
            </a:r>
            <a:r>
              <a:rPr lang="ko-KR" altLang="ko-KR" dirty="0"/>
              <a:t>게임이 오버되었을 때 활성화된다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6" y="545643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801" y="1482403"/>
            <a:ext cx="10058398" cy="488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processOpenFileSelection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input </a:t>
            </a:r>
            <a:r>
              <a:rPr lang="ko-KR" altLang="ko-KR" sz="1600" dirty="0"/>
              <a:t>파일을 읽어오는 함수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/>
              <a:t>ofBuffer</a:t>
            </a:r>
            <a:r>
              <a:rPr lang="en-US" altLang="ko-KR" sz="1600" dirty="0"/>
              <a:t> </a:t>
            </a:r>
            <a:r>
              <a:rPr lang="ko-KR" altLang="ko-KR" sz="1600" dirty="0"/>
              <a:t>함수로 파일을 줄 단위로 받아오며 띄어쓰기를 단위로 </a:t>
            </a:r>
            <a:r>
              <a:rPr lang="en-US" altLang="ko-KR" sz="1600" dirty="0"/>
              <a:t>word</a:t>
            </a:r>
            <a:r>
              <a:rPr lang="ko-KR" altLang="ko-KR" sz="1600" dirty="0"/>
              <a:t>를 받아온다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/>
              <a:t>words.size</a:t>
            </a:r>
            <a:r>
              <a:rPr lang="en-US" altLang="ko-KR" sz="1600" dirty="0"/>
              <a:t>() == 1 : </a:t>
            </a:r>
            <a:r>
              <a:rPr lang="ko-KR" altLang="ko-KR" sz="1600" dirty="0"/>
              <a:t>오브젝트의 개수를 </a:t>
            </a:r>
            <a:r>
              <a:rPr lang="en-US" altLang="ko-KR" sz="1600" dirty="0" err="1"/>
              <a:t>num_of_obj</a:t>
            </a:r>
            <a:r>
              <a:rPr lang="en-US" altLang="ko-KR" sz="1600" dirty="0"/>
              <a:t> </a:t>
            </a:r>
            <a:r>
              <a:rPr lang="ko-KR" altLang="ko-KR" sz="1600" dirty="0"/>
              <a:t>변수에</a:t>
            </a:r>
            <a:r>
              <a:rPr lang="en-US" altLang="ko-KR" sz="1600" dirty="0"/>
              <a:t> </a:t>
            </a:r>
            <a:r>
              <a:rPr lang="ko-KR" altLang="ko-KR" sz="1600" dirty="0"/>
              <a:t>저장하고 </a:t>
            </a:r>
            <a:r>
              <a:rPr lang="en-US" altLang="ko-KR" sz="1600" dirty="0" err="1"/>
              <a:t>num_of_obj</a:t>
            </a:r>
            <a:r>
              <a:rPr lang="ko-KR" altLang="ko-KR" sz="1600" dirty="0"/>
              <a:t>만큼 구조체 배열 </a:t>
            </a:r>
            <a:r>
              <a:rPr lang="en-US" altLang="ko-KR" sz="1600" dirty="0" err="1"/>
              <a:t>objlist</a:t>
            </a:r>
            <a:r>
              <a:rPr lang="ko-KR" altLang="ko-KR" sz="1600" dirty="0"/>
              <a:t>를 할당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/>
              <a:t>words.size</a:t>
            </a:r>
            <a:r>
              <a:rPr lang="en-US" altLang="ko-KR" sz="1600" dirty="0"/>
              <a:t>() &gt;=</a:t>
            </a:r>
            <a:r>
              <a:rPr lang="ko-KR" altLang="ko-KR" sz="1600" dirty="0"/>
              <a:t> </a:t>
            </a:r>
            <a:r>
              <a:rPr lang="en-US" altLang="ko-KR" sz="1600" dirty="0"/>
              <a:t>2 : x, y </a:t>
            </a:r>
            <a:r>
              <a:rPr lang="ko-KR" altLang="ko-KR" sz="1600" dirty="0"/>
              <a:t>위치에 대한 정보를 </a:t>
            </a:r>
            <a:r>
              <a:rPr lang="en-US" altLang="ko-KR" sz="1600" dirty="0" err="1"/>
              <a:t>objlist</a:t>
            </a:r>
            <a:r>
              <a:rPr lang="en-US" altLang="ko-KR" sz="1600" dirty="0"/>
              <a:t> </a:t>
            </a:r>
            <a:r>
              <a:rPr lang="ko-KR" altLang="ko-KR" sz="1600" dirty="0"/>
              <a:t>배열의 멤버에 최종적으로 저장</a:t>
            </a:r>
            <a:endParaRPr lang="ko-KR" altLang="ko-KR" dirty="0"/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getReflection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공이 막대에 닿았는지 확인하고 닿았다면 반사될 방향과 속도를 조절하는 함수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왼쪽 오른쪽 막대의 </a:t>
            </a:r>
            <a:r>
              <a:rPr lang="en-US" altLang="ko-KR" sz="1600" dirty="0"/>
              <a:t>pressed </a:t>
            </a:r>
            <a:r>
              <a:rPr lang="ko-KR" altLang="ko-KR" sz="1600" dirty="0"/>
              <a:t>정보를 활용하여 </a:t>
            </a:r>
            <a:r>
              <a:rPr lang="en-US" altLang="ko-KR" sz="1600" dirty="0" err="1"/>
              <a:t>left_pressed</a:t>
            </a:r>
            <a:r>
              <a:rPr lang="ko-KR" altLang="ko-KR" sz="1600" dirty="0"/>
              <a:t>나 </a:t>
            </a:r>
            <a:r>
              <a:rPr lang="en-US" altLang="ko-KR" sz="1600" dirty="0" err="1"/>
              <a:t>right_pressed</a:t>
            </a:r>
            <a:r>
              <a:rPr lang="ko-KR" altLang="ko-KR" sz="1600" dirty="0"/>
              <a:t>가 활성화되었을 때에는 반대 방향으로 속도를 증가시켜서 공을 튕긴다</a:t>
            </a:r>
            <a:r>
              <a:rPr lang="en-US" altLang="ko-KR" sz="1600" dirty="0"/>
              <a:t>. pressed</a:t>
            </a:r>
            <a:r>
              <a:rPr lang="ko-KR" altLang="ko-KR" sz="1600" dirty="0"/>
              <a:t>가 활성화되지 않았을 때는 반대 방향으로 속도를 </a:t>
            </a:r>
            <a:r>
              <a:rPr lang="en-US" altLang="ko-KR" sz="1600" dirty="0"/>
              <a:t>20% </a:t>
            </a:r>
            <a:r>
              <a:rPr lang="ko-KR" altLang="ko-KR" sz="1600" dirty="0"/>
              <a:t>늦춰서 공을 튕긴다</a:t>
            </a:r>
            <a:r>
              <a:rPr lang="en-US" altLang="ko-KR" sz="1600" dirty="0"/>
              <a:t>.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6" y="545643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801" y="1427585"/>
            <a:ext cx="10058398" cy="475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3)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ReadRank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rank.txt</a:t>
            </a:r>
            <a:r>
              <a:rPr lang="ko-KR" altLang="ko-KR" sz="1600" dirty="0"/>
              <a:t>를 오픈</a:t>
            </a:r>
            <a:r>
              <a:rPr lang="ko-KR" altLang="en-US" sz="1600" dirty="0"/>
              <a:t>하여 랭크 리스트를 만드는 함수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만약 파일이 없어서 파일 포인터가 </a:t>
            </a:r>
            <a:r>
              <a:rPr lang="en-US" altLang="ko-KR" sz="1600" dirty="0"/>
              <a:t>NULL</a:t>
            </a:r>
            <a:r>
              <a:rPr lang="ko-KR" altLang="ko-KR" sz="1600" dirty="0"/>
              <a:t>인 경우에는 </a:t>
            </a:r>
            <a:r>
              <a:rPr lang="en-US" altLang="ko-KR" sz="1600" dirty="0"/>
              <a:t>rank.txt </a:t>
            </a:r>
            <a:r>
              <a:rPr lang="ko-KR" altLang="ko-KR" sz="1600" dirty="0"/>
              <a:t>파일을 만들어서 랭크 개수 </a:t>
            </a:r>
            <a:r>
              <a:rPr lang="en-US" altLang="ko-KR" sz="1600" dirty="0"/>
              <a:t>0</a:t>
            </a:r>
            <a:r>
              <a:rPr lang="ko-KR" altLang="ko-KR" sz="1600" dirty="0"/>
              <a:t>을 파일 출력한 후 닫고 다시 </a:t>
            </a:r>
            <a:r>
              <a:rPr lang="en-US" altLang="ko-KR" sz="1600" dirty="0"/>
              <a:t>‘r’</a:t>
            </a:r>
            <a:r>
              <a:rPr lang="ko-KR" altLang="ko-KR" sz="1600" dirty="0"/>
              <a:t>모드로 오픈한다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파일 포인터가 </a:t>
            </a:r>
            <a:r>
              <a:rPr lang="en-US" altLang="ko-KR" sz="1600" dirty="0"/>
              <a:t>NULL</a:t>
            </a:r>
            <a:r>
              <a:rPr lang="ko-KR" altLang="ko-KR" sz="1600" dirty="0"/>
              <a:t>이 아닌 경우에는 랭크 개수 </a:t>
            </a:r>
            <a:r>
              <a:rPr lang="en-US" altLang="ko-KR" sz="1600" dirty="0" err="1"/>
              <a:t>ranknum</a:t>
            </a:r>
            <a:r>
              <a:rPr lang="ko-KR" altLang="ko-KR" sz="1600" dirty="0"/>
              <a:t>을 </a:t>
            </a:r>
            <a:r>
              <a:rPr lang="ko-KR" altLang="ko-KR" sz="1600" dirty="0" err="1"/>
              <a:t>읽어들인</a:t>
            </a:r>
            <a:r>
              <a:rPr lang="ko-KR" altLang="ko-KR" sz="1600" dirty="0"/>
              <a:t> 후 랭크 개수만큼 </a:t>
            </a:r>
            <a:r>
              <a:rPr lang="en-US" altLang="ko-KR" sz="1600" dirty="0" err="1"/>
              <a:t>newnode</a:t>
            </a:r>
            <a:r>
              <a:rPr lang="ko-KR" altLang="ko-KR" sz="1600" dirty="0"/>
              <a:t>를 할당하고 정보를 저장한다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MakeRank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랭크를 추가하는 함수이다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플레이어의</a:t>
            </a:r>
            <a:r>
              <a:rPr lang="ko-KR" altLang="ko-KR" sz="1600" dirty="0"/>
              <a:t> 이름을 입력</a:t>
            </a:r>
            <a:r>
              <a:rPr lang="en-US" altLang="ko-KR" sz="1600" dirty="0"/>
              <a:t> </a:t>
            </a:r>
            <a:r>
              <a:rPr lang="ko-KR" altLang="en-US" sz="1600" dirty="0"/>
              <a:t>받고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newnode</a:t>
            </a:r>
            <a:r>
              <a:rPr lang="ko-KR" altLang="en-US" sz="1600" dirty="0"/>
              <a:t>에 이름과 점수를 저장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 err="1"/>
              <a:t>newnode</a:t>
            </a:r>
            <a:r>
              <a:rPr lang="en-US" altLang="ko-KR" sz="1600" dirty="0"/>
              <a:t>-&gt;score</a:t>
            </a:r>
            <a:r>
              <a:rPr lang="ko-KR" altLang="ko-KR" sz="1600" dirty="0"/>
              <a:t>와 랭크 리스트 노드들의 </a:t>
            </a:r>
            <a:r>
              <a:rPr lang="en-US" altLang="ko-KR" sz="1600" dirty="0"/>
              <a:t>score</a:t>
            </a:r>
            <a:r>
              <a:rPr lang="ko-KR" altLang="ko-KR" sz="1600" dirty="0"/>
              <a:t>의 대소비교를 통해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newnode</a:t>
            </a:r>
            <a:r>
              <a:rPr lang="ko-KR" altLang="ko-KR" sz="1600" dirty="0"/>
              <a:t>가 삽입되어야 할 위치를 찾아 노드를 연결한다</a:t>
            </a:r>
            <a:r>
              <a:rPr lang="en-US" altLang="ko-KR" sz="1600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9782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6" y="545643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5956A-D7CD-4AD4-9B00-7BEEC6F9B53D}"/>
              </a:ext>
            </a:extLst>
          </p:cNvPr>
          <p:cNvSpPr/>
          <p:nvPr/>
        </p:nvSpPr>
        <p:spPr>
          <a:xfrm>
            <a:off x="1066801" y="1427585"/>
            <a:ext cx="10058398" cy="340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WriteRank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랭크 리스트를 파일 출력하는 함수이다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파일 포인터를 통해 </a:t>
            </a:r>
            <a:r>
              <a:rPr lang="en-US" altLang="ko-KR" sz="1600" dirty="0"/>
              <a:t>rank.txt</a:t>
            </a:r>
            <a:r>
              <a:rPr lang="ko-KR" altLang="ko-KR" sz="1600" dirty="0"/>
              <a:t>파일을 </a:t>
            </a:r>
            <a:r>
              <a:rPr lang="en-US" altLang="ko-KR" sz="1600" dirty="0"/>
              <a:t>‘w’</a:t>
            </a:r>
            <a:r>
              <a:rPr lang="ko-KR" altLang="ko-KR" sz="1600" dirty="0"/>
              <a:t>모드로 오픈</a:t>
            </a:r>
            <a:r>
              <a:rPr lang="en-US" altLang="ko-KR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랭크 리스트에 기록된</a:t>
            </a:r>
            <a:r>
              <a:rPr lang="ko-KR" altLang="ko-KR" sz="1600" dirty="0"/>
              <a:t> 이름과 점수를 </a:t>
            </a:r>
            <a:r>
              <a:rPr lang="ko-KR" altLang="en-US" sz="1600" dirty="0"/>
              <a:t>파일 </a:t>
            </a:r>
            <a:r>
              <a:rPr lang="ko-KR" altLang="ko-KR" sz="1600" dirty="0"/>
              <a:t>출력한다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6)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freeMemory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dirty="0"/>
              <a:t>동적 할당한 메모리를 해제하는 함수이다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4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610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김미소</cp:lastModifiedBy>
  <cp:revision>10</cp:revision>
  <dcterms:created xsi:type="dcterms:W3CDTF">2020-01-17T04:26:26Z</dcterms:created>
  <dcterms:modified xsi:type="dcterms:W3CDTF">2020-06-28T02:52:26Z</dcterms:modified>
</cp:coreProperties>
</file>