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1" r:id="rId4"/>
    <p:sldId id="277" r:id="rId5"/>
    <p:sldId id="276" r:id="rId6"/>
    <p:sldId id="279" r:id="rId7"/>
    <p:sldId id="275" r:id="rId8"/>
    <p:sldId id="283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3"/>
    <a:srgbClr val="161A37"/>
    <a:srgbClr val="F9AB1D"/>
    <a:srgbClr val="413000"/>
    <a:srgbClr val="F9AC1E"/>
    <a:srgbClr val="E6E6E6"/>
    <a:srgbClr val="2F5BA3"/>
    <a:srgbClr val="FFF49B"/>
    <a:srgbClr val="E9B5D0"/>
    <a:srgbClr val="595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3438" autoAdjust="0"/>
  </p:normalViewPr>
  <p:slideViewPr>
    <p:cSldViewPr snapToGrid="0">
      <p:cViewPr varScale="1">
        <p:scale>
          <a:sx n="50" d="100"/>
          <a:sy n="50" d="100"/>
        </p:scale>
        <p:origin x="339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EAB4-9153-46AD-BAFA-D2960EDBF0A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4BEF-4C97-4746-AE23-58BFB56F8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9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5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shortlog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커밋을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작성자별로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그룹화하고 각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커밋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첫번째 줄을 표시하여 누가 어떤 작업을 했는지 쉽게 확인할 수 있도록 하는 기능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repack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현재 있지 않은 모든 개체를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안으로 결합하는데 사용되는 명령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팩을 보다 효율적인 단일 팩으로 재구성하는데도 사용 가능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grep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파일의 내용을 검색해주는 명령어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검색어가 들어있는 파일을 찾을 수 있음</a:t>
            </a:r>
            <a:endParaRPr lang="ko-KR" altLang="en-US" b="0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419"/>
            <a:ext cx="7772400" cy="792163"/>
          </a:xfrm>
        </p:spPr>
        <p:txBody>
          <a:bodyPr anchor="b">
            <a:normAutofit/>
          </a:bodyPr>
          <a:lstStyle>
            <a:lvl1pPr algn="ctr"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8417" y="2522538"/>
            <a:ext cx="3227165" cy="433965"/>
          </a:xfr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sz="24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9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15418" y="199024"/>
            <a:ext cx="184731" cy="490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2585" b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75147" y="241982"/>
            <a:ext cx="8168054" cy="523875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spcBef>
                <a:spcPts val="171"/>
              </a:spcBef>
              <a:buNone/>
              <a:tabLst>
                <a:tab pos="60873" algn="l"/>
                <a:tab pos="97396" algn="l"/>
              </a:tabLst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38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66" y="101757"/>
            <a:ext cx="7924634" cy="519373"/>
          </a:xfrm>
          <a:noFill/>
        </p:spPr>
        <p:txBody>
          <a:bodyPr wrap="square" rtlCol="0">
            <a:spAutoFit/>
          </a:bodyPr>
          <a:lstStyle>
            <a:lvl1pPr algn="l">
              <a:defRPr lang="en-US" sz="3000" b="1" kern="1200" spc="-1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63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9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1C92-7E38-43A5-AB84-9DB4E9BA64B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57698" y="2911718"/>
            <a:ext cx="1359668" cy="535531"/>
          </a:xfrm>
        </p:spPr>
        <p:txBody>
          <a:bodyPr/>
          <a:lstStyle/>
          <a:p>
            <a:r>
              <a:rPr lang="en-US" altLang="ko-KR" sz="3200" spc="-100" dirty="0" smtClean="0">
                <a:solidFill>
                  <a:srgbClr val="F0513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</a:t>
            </a:r>
            <a:r>
              <a:rPr lang="en-US" altLang="ko-KR" sz="3200" spc="-1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it</a:t>
            </a:r>
            <a:r>
              <a:rPr lang="en-US" altLang="ko-KR" sz="3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+ </a:t>
            </a:r>
            <a:r>
              <a:rPr lang="el-GR" altLang="ko-KR" sz="3200" dirty="0"/>
              <a:t>α</a:t>
            </a:r>
            <a:endParaRPr lang="ko-KR" altLang="en-US" sz="3200" spc="-1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20" t="2611" r="9324" b="15119"/>
          <a:stretch/>
        </p:blipFill>
        <p:spPr>
          <a:xfrm>
            <a:off x="3525059" y="860936"/>
            <a:ext cx="2100747" cy="1961581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29572" r="73682" b="32073"/>
          <a:stretch/>
        </p:blipFill>
        <p:spPr>
          <a:xfrm>
            <a:off x="3558934" y="2911718"/>
            <a:ext cx="498764" cy="4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2085" y="1066800"/>
            <a:ext cx="193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051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0992" y="2052548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? GitHub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4041" y="20031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051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992" y="2662148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SVN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4041" y="26127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051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0992" y="3260725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새로운 서비스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4041" y="32223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051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9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Git? GitHub?</a:t>
            </a:r>
            <a:endParaRPr lang="ko-KR" altLang="en-US" spc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322" y="140417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051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endParaRPr lang="ko-KR" altLang="en-US" sz="2800" dirty="0">
              <a:solidFill>
                <a:srgbClr val="F051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322" y="1927396"/>
            <a:ext cx="600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소스 버전 관리 시스템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(VCS: Version Control System)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로컬에서 버전 관리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 개발 및 소스 코드 관리에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22" y="3112336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F051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endParaRPr lang="ko-KR" altLang="en-US" sz="2800" dirty="0">
              <a:solidFill>
                <a:srgbClr val="F051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322" y="3635556"/>
            <a:ext cx="8262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Repository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 웹 기반 호스팅 서비스</a:t>
            </a: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서버를 사용해서 로컬에서 버전 관리한 소스코드를 업로드하여 공유 가능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버전 제어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액세스 제어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 코드 관리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버그 추적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요청 및 작업 관리를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322" y="5292596"/>
            <a:ext cx="756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 버전 관리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dirty="0" smtClean="0"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</a:p>
          <a:p>
            <a:r>
              <a:rPr lang="en-US" altLang="ko-KR" dirty="0" err="1" smtClean="0"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 버전 관리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 코드 공유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버전 제어 등등이 가능한 </a:t>
            </a:r>
            <a:r>
              <a:rPr lang="ko-KR" altLang="en-US" dirty="0"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</a:t>
            </a:r>
            <a:r>
              <a:rPr lang="ko-KR" altLang="en-US" dirty="0" smtClean="0"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</a:t>
            </a:r>
            <a:endParaRPr lang="ko-KR" altLang="en-US" dirty="0">
              <a:solidFill>
                <a:srgbClr val="F051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pc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r>
              <a:rPr lang="en-US" altLang="ko-KR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SVN</a:t>
            </a:r>
            <a:endParaRPr lang="ko-KR" altLang="en-US" spc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015" y="603940"/>
            <a:ext cx="42313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spc="-150" dirty="0" smtClean="0">
                <a:solidFill>
                  <a:srgbClr val="161A37">
                    <a:alpha val="28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SVN</a:t>
            </a:r>
            <a:endParaRPr lang="ko-KR" altLang="en-US" sz="13800" b="1" spc="-150" dirty="0">
              <a:solidFill>
                <a:srgbClr val="161A37">
                  <a:alpha val="28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015" y="3171451"/>
            <a:ext cx="37923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 smtClean="0">
                <a:solidFill>
                  <a:srgbClr val="161A37">
                    <a:alpha val="28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endParaRPr lang="ko-KR" altLang="en-US" sz="13800" b="1" dirty="0">
              <a:solidFill>
                <a:srgbClr val="161A37">
                  <a:alpha val="28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955" y="1001626"/>
            <a:ext cx="7390361" cy="216982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 </a:t>
            </a:r>
            <a:r>
              <a:rPr lang="ko-KR" altLang="en-US" dirty="0" err="1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집중식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관리 방식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SVN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Repository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접근 가능한 모든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달라 붙어서 소스코드를 관리하기 때문에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SVN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 문제가 생기면 처음부터 다시 시작해야 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개발자가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자신만의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version history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가질 수 없음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커밋시</a:t>
            </a: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개발자에게 바로 영향을 주기 때문에 충돌 가능성이 매우 높음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1957" y="1001627"/>
            <a:ext cx="7390361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 </a:t>
            </a:r>
            <a:r>
              <a:rPr lang="ko-KR" altLang="en-US" dirty="0" err="1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집중식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관리 방식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SVN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Repository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접근 가능한 모든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달라 붙어서 소스코드를 관리하기 때문에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SVN 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 문제가 생기면 처음부터 다시 시작해야 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개발자가 </a:t>
            </a:r>
            <a:r>
              <a:rPr lang="ko-KR" altLang="en-US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자신만의 </a:t>
            </a:r>
            <a:r>
              <a:rPr lang="en-US" altLang="ko-KR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version history </a:t>
            </a:r>
            <a:r>
              <a:rPr lang="ko-KR" altLang="en-US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가질 수 없음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커밋시</a:t>
            </a:r>
            <a:r>
              <a:rPr lang="ko-KR" altLang="en-US" dirty="0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개발자에게 바로 영향을 주기 때문에 충돌 가능성이 매우 높음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1955" y="3569137"/>
            <a:ext cx="739036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소스코드 관리 방식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Repository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존재하기 때문에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Repository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커밋하여 쌓아두고 한번에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자신만의 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 history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가질 수 있고</a:t>
            </a:r>
            <a:r>
              <a:rPr lang="en-US" altLang="ko-KR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저장소와 서버 저장소를 독립적으로 관리 </a:t>
            </a: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dirty="0" smtClean="0">
              <a:ln w="63500">
                <a:solidFill>
                  <a:schemeClr val="bg1"/>
                </a:solidFill>
              </a:ln>
              <a:solidFill>
                <a:srgbClr val="F051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커밋한 </a:t>
            </a:r>
            <a:r>
              <a:rPr lang="ko-KR" altLang="en-US" dirty="0">
                <a:ln w="63500">
                  <a:solidFill>
                    <a:schemeClr val="bg1"/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내용이 바로 서버에 영향을 미치지 않으므로 오류나 충돌 발생 가능성이 줄어든다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956" y="3569137"/>
            <a:ext cx="739036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소스코드 관리 방식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Repository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존재하기 때문에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Repository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커밋하여 쌓아두고 한번에 </a:t>
            </a:r>
            <a:r>
              <a:rPr lang="en-US" altLang="ko-KR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</a:t>
            </a:r>
            <a:r>
              <a:rPr lang="ko-KR" altLang="en-US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자신만의 </a:t>
            </a:r>
            <a:r>
              <a:rPr lang="en-US" altLang="ko-KR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 history</a:t>
            </a:r>
            <a:r>
              <a:rPr lang="ko-KR" altLang="en-US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가질 수 있고</a:t>
            </a:r>
            <a:r>
              <a:rPr lang="en-US" altLang="ko-KR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저장소와 서버 저장소를 독립적으로 관리 </a:t>
            </a:r>
            <a:r>
              <a:rPr lang="ko-KR" altLang="en-US" dirty="0" smtClean="0">
                <a:ln w="0">
                  <a:noFill/>
                </a:ln>
                <a:solidFill>
                  <a:srgbClr val="F051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dirty="0" smtClean="0">
              <a:ln w="0">
                <a:noFill/>
              </a:ln>
              <a:solidFill>
                <a:srgbClr val="F051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커밋한 </a:t>
            </a:r>
            <a:r>
              <a:rPr lang="ko-KR" altLang="en-US" dirty="0">
                <a:ln w="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내용이 바로 서버에 영향을 미치지 않으므로 오류나 충돌 발생 가능성이 줄어든다</a:t>
            </a:r>
          </a:p>
        </p:txBody>
      </p:sp>
    </p:spTree>
    <p:extLst>
      <p:ext uri="{BB962C8B-B14F-4D97-AF65-F5344CB8AC3E}">
        <p14:creationId xmlns:p14="http://schemas.microsoft.com/office/powerpoint/2010/main" val="1181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pc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r>
              <a:rPr lang="en-US" altLang="ko-KR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SVN</a:t>
            </a:r>
            <a:endParaRPr lang="ko-KR" altLang="en-US" spc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469" y="987225"/>
            <a:ext cx="5033544" cy="2678319"/>
            <a:chOff x="744469" y="987225"/>
            <a:chExt cx="5033544" cy="2678319"/>
          </a:xfrm>
        </p:grpSpPr>
        <p:sp>
          <p:nvSpPr>
            <p:cNvPr id="8" name="순서도: 처리 7"/>
            <p:cNvSpPr/>
            <p:nvPr/>
          </p:nvSpPr>
          <p:spPr>
            <a:xfrm>
              <a:off x="855453" y="1885347"/>
              <a:ext cx="1662277" cy="873412"/>
            </a:xfrm>
            <a:prstGeom prst="flowChartProcess">
              <a:avLst/>
            </a:prstGeom>
            <a:noFill/>
            <a:ln w="28575">
              <a:solidFill>
                <a:srgbClr val="161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SVN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Repository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721890" y="1738490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721890" y="1827174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721890" y="2608496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2721890" y="2526063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68220" y="1581511"/>
              <a:ext cx="596270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50934" y="1984215"/>
              <a:ext cx="822154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commit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8220" y="2741931"/>
              <a:ext cx="596270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0934" y="2336311"/>
              <a:ext cx="822154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commit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469" y="1042855"/>
              <a:ext cx="11801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solidFill>
                    <a:srgbClr val="F05133"/>
                  </a:solidFill>
                  <a:latin typeface="+mj-ea"/>
                  <a:ea typeface="+mj-ea"/>
                </a:rPr>
                <a:t>SVN</a:t>
              </a:r>
              <a:endParaRPr lang="ko-KR" altLang="en-US" sz="4000" spc="-150" dirty="0">
                <a:solidFill>
                  <a:srgbClr val="F05133"/>
                </a:solidFill>
                <a:latin typeface="+mj-ea"/>
                <a:ea typeface="+mj-ea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407332" y="987225"/>
              <a:ext cx="1370681" cy="1341045"/>
              <a:chOff x="6293654" y="1265700"/>
              <a:chExt cx="1632941" cy="1443979"/>
            </a:xfrm>
          </p:grpSpPr>
          <p:pic>
            <p:nvPicPr>
              <p:cNvPr id="2050" name="Picture 2" descr="https://cdn-icons-png.flaticon.com/512/7984/798443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654" y="1265700"/>
                <a:ext cx="1430682" cy="1430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순서도: 처리 52"/>
              <p:cNvSpPr/>
              <p:nvPr/>
            </p:nvSpPr>
            <p:spPr>
              <a:xfrm>
                <a:off x="6663841" y="2027057"/>
                <a:ext cx="1262754" cy="682622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endPara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407332" y="2324499"/>
              <a:ext cx="1370681" cy="1341045"/>
              <a:chOff x="6293654" y="1265700"/>
              <a:chExt cx="1632941" cy="1443979"/>
            </a:xfrm>
          </p:grpSpPr>
          <p:pic>
            <p:nvPicPr>
              <p:cNvPr id="54" name="Picture 2" descr="https://cdn-icons-png.flaticon.com/512/7984/798443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654" y="1265700"/>
                <a:ext cx="1430682" cy="1430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순서도: 처리 54"/>
              <p:cNvSpPr/>
              <p:nvPr/>
            </p:nvSpPr>
            <p:spPr>
              <a:xfrm>
                <a:off x="6663841" y="2027057"/>
                <a:ext cx="1262754" cy="682622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endPara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65387" y="3795071"/>
            <a:ext cx="7910177" cy="2563196"/>
            <a:chOff x="765387" y="3795071"/>
            <a:chExt cx="7910177" cy="2563196"/>
          </a:xfrm>
        </p:grpSpPr>
        <p:sp>
          <p:nvSpPr>
            <p:cNvPr id="33" name="순서도: 처리 32"/>
            <p:cNvSpPr/>
            <p:nvPr/>
          </p:nvSpPr>
          <p:spPr>
            <a:xfrm>
              <a:off x="855453" y="4672268"/>
              <a:ext cx="1662277" cy="873412"/>
            </a:xfrm>
            <a:prstGeom prst="flowChartProcess">
              <a:avLst/>
            </a:prstGeom>
            <a:noFill/>
            <a:ln w="28575">
              <a:solidFill>
                <a:srgbClr val="161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Git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Repository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4366794" y="4290223"/>
              <a:ext cx="1662283" cy="682623"/>
            </a:xfrm>
            <a:prstGeom prst="flowChartProcess">
              <a:avLst/>
            </a:prstGeom>
            <a:noFill/>
            <a:ln w="28575">
              <a:solidFill>
                <a:srgbClr val="161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Repository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2721890" y="4525411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2721890" y="4605614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408842" y="4706683"/>
              <a:ext cx="596270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19908" y="4469301"/>
              <a:ext cx="488934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pull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08842" y="5211932"/>
              <a:ext cx="596270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19908" y="5496038"/>
              <a:ext cx="492139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Pull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721890" y="5387183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2721890" y="5304749"/>
              <a:ext cx="1439112" cy="367232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순서도: 처리 45"/>
            <p:cNvSpPr/>
            <p:nvPr/>
          </p:nvSpPr>
          <p:spPr>
            <a:xfrm>
              <a:off x="4366794" y="5368913"/>
              <a:ext cx="1662283" cy="682623"/>
            </a:xfrm>
            <a:prstGeom prst="flowChartProcess">
              <a:avLst/>
            </a:prstGeom>
            <a:noFill/>
            <a:ln w="28575">
              <a:solidFill>
                <a:srgbClr val="161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Repository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 flipV="1">
              <a:off x="6178612" y="4626280"/>
              <a:ext cx="899445" cy="1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 flipV="1">
              <a:off x="6178612" y="5710223"/>
              <a:ext cx="899445" cy="1"/>
            </a:xfrm>
            <a:prstGeom prst="straightConnector1">
              <a:avLst/>
            </a:prstGeom>
            <a:ln w="12700">
              <a:solidFill>
                <a:srgbClr val="F0513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55903" y="4308614"/>
              <a:ext cx="822154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commit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55903" y="5373785"/>
              <a:ext cx="822154" cy="31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commit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5387" y="3899065"/>
              <a:ext cx="9797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05133"/>
                  </a:solidFill>
                  <a:latin typeface="+mj-ea"/>
                  <a:ea typeface="+mj-ea"/>
                </a:rPr>
                <a:t>GIT</a:t>
              </a:r>
              <a:endParaRPr lang="ko-KR" altLang="en-US" sz="4000" dirty="0">
                <a:solidFill>
                  <a:srgbClr val="F05133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7304883" y="3795071"/>
              <a:ext cx="1370681" cy="1341045"/>
              <a:chOff x="6293654" y="1265700"/>
              <a:chExt cx="1632941" cy="1443979"/>
            </a:xfrm>
          </p:grpSpPr>
          <p:pic>
            <p:nvPicPr>
              <p:cNvPr id="39" name="Picture 2" descr="https://cdn-icons-png.flaticon.com/512/7984/798443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654" y="1265700"/>
                <a:ext cx="1430682" cy="1430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순서도: 처리 46"/>
              <p:cNvSpPr/>
              <p:nvPr/>
            </p:nvSpPr>
            <p:spPr>
              <a:xfrm>
                <a:off x="6663841" y="2027057"/>
                <a:ext cx="1262754" cy="682622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endPara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304883" y="5017222"/>
              <a:ext cx="1370681" cy="1341045"/>
              <a:chOff x="6293654" y="1265700"/>
              <a:chExt cx="1632941" cy="1443979"/>
            </a:xfrm>
          </p:grpSpPr>
          <p:pic>
            <p:nvPicPr>
              <p:cNvPr id="57" name="Picture 2" descr="https://cdn-icons-png.flaticon.com/512/7984/798443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654" y="1265700"/>
                <a:ext cx="1430682" cy="1430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순서도: 처리 64"/>
              <p:cNvSpPr/>
              <p:nvPr/>
            </p:nvSpPr>
            <p:spPr>
              <a:xfrm>
                <a:off x="6663841" y="2027057"/>
                <a:ext cx="1262754" cy="682622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endParaRPr lang="ko-KR" altLang="en-US" sz="2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171643" y="1826472"/>
            <a:ext cx="1828372" cy="18283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84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4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96510" y="1826472"/>
            <a:ext cx="1828372" cy="1828366"/>
          </a:xfrm>
          <a:prstGeom prst="ellipse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846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수행방법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21377" y="1826472"/>
            <a:ext cx="1828372" cy="1828366"/>
          </a:xfrm>
          <a:prstGeom prst="ellipse">
            <a:avLst/>
          </a:prstGeom>
          <a:solidFill>
            <a:srgbClr val="F0513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84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branch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2021377" y="916085"/>
            <a:ext cx="4623264" cy="51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/>
            <a:r>
              <a:rPr lang="en-US" altLang="ko-KR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Git,</a:t>
            </a:r>
            <a:r>
              <a:rPr lang="ko-KR" altLang="en-US" spc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시작 전 </a:t>
            </a:r>
            <a:r>
              <a:rPr lang="ko-KR" altLang="en-US" spc="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필수상식</a:t>
            </a:r>
            <a:endParaRPr lang="ko-KR" altLang="en-US" spc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https://cdn-icons-png.flaticon.com/512/732/7324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24" y="764769"/>
            <a:ext cx="678191" cy="67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14" y="3040389"/>
            <a:ext cx="1228898" cy="12288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6306" y="4559873"/>
            <a:ext cx="8095555" cy="1298176"/>
          </a:xfrm>
          <a:prstGeom prst="rect">
            <a:avLst/>
          </a:prstGeom>
          <a:solidFill>
            <a:srgbClr val="F05133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독립적으로 </a:t>
            </a:r>
            <a:r>
              <a:rPr lang="ko-KR" altLang="en-US" dirty="0">
                <a:solidFill>
                  <a:schemeClr val="bg1"/>
                </a:solidFill>
              </a:rPr>
              <a:t>어떤 작업을 진행하기 위한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각각의 </a:t>
            </a:r>
            <a:r>
              <a:rPr lang="ko-KR" altLang="en-US" dirty="0" err="1" smtClean="0">
                <a:solidFill>
                  <a:schemeClr val="bg1"/>
                </a:solidFill>
              </a:rPr>
              <a:t>브랜치는</a:t>
            </a:r>
            <a:r>
              <a:rPr lang="ko-KR" altLang="en-US" dirty="0" smtClean="0">
                <a:solidFill>
                  <a:schemeClr val="bg1"/>
                </a:solidFill>
              </a:rPr>
              <a:t> 다른 </a:t>
            </a:r>
            <a:r>
              <a:rPr lang="ko-KR" altLang="en-US" dirty="0" err="1" smtClean="0">
                <a:solidFill>
                  <a:schemeClr val="bg1"/>
                </a:solidFill>
              </a:rPr>
              <a:t>브랜치의</a:t>
            </a:r>
            <a:r>
              <a:rPr lang="ko-KR" altLang="en-US" dirty="0" smtClean="0">
                <a:solidFill>
                  <a:schemeClr val="bg1"/>
                </a:solidFill>
              </a:rPr>
              <a:t> 영향을 받지 않기 때문에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여러 작업을 동시에 진행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ko-KR" altLang="en-US" dirty="0" err="1" smtClean="0">
                <a:solidFill>
                  <a:schemeClr val="bg1"/>
                </a:solidFill>
              </a:rPr>
              <a:t>브랜치와</a:t>
            </a:r>
            <a:r>
              <a:rPr lang="ko-KR" altLang="en-US" dirty="0" smtClean="0">
                <a:solidFill>
                  <a:schemeClr val="bg1"/>
                </a:solidFill>
              </a:rPr>
              <a:t> 병합</a:t>
            </a:r>
            <a:r>
              <a:rPr lang="en-US" altLang="ko-KR" dirty="0" smtClean="0">
                <a:solidFill>
                  <a:schemeClr val="bg1"/>
                </a:solidFill>
              </a:rPr>
              <a:t>(merge)</a:t>
            </a:r>
            <a:r>
              <a:rPr lang="ko-KR" altLang="en-US" dirty="0" smtClean="0">
                <a:solidFill>
                  <a:schemeClr val="bg1"/>
                </a:solidFill>
              </a:rPr>
              <a:t>하여 작업한 내용을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브랜치로</a:t>
            </a:r>
            <a:r>
              <a:rPr lang="ko-KR" altLang="en-US" dirty="0" smtClean="0">
                <a:solidFill>
                  <a:schemeClr val="bg1"/>
                </a:solidFill>
              </a:rPr>
              <a:t> 모을 수 있음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Branch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pic>
        <p:nvPicPr>
          <p:cNvPr id="3074" name="Picture 2" descr="https://lh6.googleusercontent.com/dOr6oXKFO6b6uXBJjeAu4IgnKxRZgBJN0NRUft42yAW2sM5T5qGCWClcJ4fjtHpamjK2DOyg6eCQ6V8VKKVZRSFz40oCgVHE4MFd7fUBfVFnYNDCe2MDoY3isXCE6XSt-cc11Ao9VngeBOjT1ErEbu6iKCZF9hAThYxbiq1wUyP55kjC1BcntYvpYy-y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32" y="968708"/>
            <a:ext cx="5788302" cy="475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0164" y="5813041"/>
            <a:ext cx="659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브랜치로</a:t>
            </a:r>
            <a:r>
              <a:rPr lang="ko-KR" altLang="en-US" dirty="0" smtClean="0"/>
              <a:t> 작업의 기록을 중간 중간에 남기게 되므로 문제가 발생했을 경우 원인이 되는 작업을 찾아내거나 그에 따른 대책을 세우기 쉬워집니다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Git</a:t>
            </a:r>
            <a:r>
              <a:rPr lang="ko-KR" altLang="en-US" dirty="0" smtClean="0">
                <a:latin typeface="+mj-ea"/>
                <a:ea typeface="+mj-ea"/>
              </a:rPr>
              <a:t>의 새로운 기능</a:t>
            </a:r>
            <a:r>
              <a:rPr lang="en-US" altLang="ko-KR" dirty="0" smtClean="0"/>
              <a:t>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0" b="17425"/>
          <a:stretch/>
        </p:blipFill>
        <p:spPr>
          <a:xfrm>
            <a:off x="0" y="621129"/>
            <a:ext cx="9144000" cy="62380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683" y="2106798"/>
            <a:ext cx="79246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git shortlog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 가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format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지정이 가능해지면서 훨씬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유연해짐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git repack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 에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--expire-to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및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--cruft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옵션으로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repo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에서 제거된 개체의 외부 복사본 생성 가능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git grep --cached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 속도를 거의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70%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향상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푸시할 때 레퍼런스 체크를 향상시켜서 푸시 처리 속도 향상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보안 취약점 개선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72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3817" y="1895902"/>
            <a:ext cx="311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4800" b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hank you</a:t>
            </a:r>
            <a:endParaRPr lang="ko-KR" altLang="en-US" sz="4800" b="1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6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나눔스퀘어 ExtraBold"/>
        <a:cs typeface=""/>
      </a:majorFont>
      <a:minorFont>
        <a:latin typeface="Calibri"/>
        <a:ea typeface="나눔스퀘어OTF_ac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3117</TotalTime>
  <Words>443</Words>
  <Application>Microsoft Office PowerPoint</Application>
  <PresentationFormat>화면 슬라이드 쇼(4:3)</PresentationFormat>
  <Paragraphs>92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나눔바른고딕</vt:lpstr>
      <vt:lpstr>나눔스퀘어 Bold</vt:lpstr>
      <vt:lpstr>나눔스퀘어 ExtraBold</vt:lpstr>
      <vt:lpstr>나눔스퀘어OTF_ac Bold</vt:lpstr>
      <vt:lpstr>나눔스퀘어OTF_ac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Git? GitHub?</vt:lpstr>
      <vt:lpstr>Git vs SVN</vt:lpstr>
      <vt:lpstr>Git vs SVN</vt:lpstr>
      <vt:lpstr>PowerPoint 프레젠테이션</vt:lpstr>
      <vt:lpstr>Branch ?</vt:lpstr>
      <vt:lpstr>Git의 새로운 기능 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Jihoon</dc:creator>
  <cp:lastModifiedBy>iteyes</cp:lastModifiedBy>
  <cp:revision>42</cp:revision>
  <dcterms:created xsi:type="dcterms:W3CDTF">2016-06-17T02:07:08Z</dcterms:created>
  <dcterms:modified xsi:type="dcterms:W3CDTF">2023-01-12T04:54:54Z</dcterms:modified>
</cp:coreProperties>
</file>