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67" r:id="rId3"/>
    <p:sldId id="269" r:id="rId4"/>
    <p:sldId id="271" r:id="rId5"/>
    <p:sldId id="268" r:id="rId6"/>
    <p:sldId id="272" r:id="rId7"/>
    <p:sldId id="266" r:id="rId8"/>
  </p:sldIdLst>
  <p:sldSz cx="9144000" cy="6858000" type="screen4x3"/>
  <p:notesSz cx="9940925" cy="68087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5579" userDrawn="1">
          <p15:clr>
            <a:srgbClr val="A4A3A4"/>
          </p15:clr>
        </p15:guide>
        <p15:guide id="4" orient="horz" pos="459" userDrawn="1">
          <p15:clr>
            <a:srgbClr val="A4A3A4"/>
          </p15:clr>
        </p15:guide>
        <p15:guide id="5" pos="181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663" userDrawn="1">
          <p15:clr>
            <a:srgbClr val="A4A3A4"/>
          </p15:clr>
        </p15:guide>
        <p15:guide id="8" orient="horz" pos="1389" userDrawn="1">
          <p15:clr>
            <a:srgbClr val="A4A3A4"/>
          </p15:clr>
        </p15:guide>
        <p15:guide id="9" orient="horz" pos="2750" userDrawn="1">
          <p15:clr>
            <a:srgbClr val="A4A3A4"/>
          </p15:clr>
        </p15:guide>
        <p15:guide id="10" orient="horz" pos="1275" userDrawn="1">
          <p15:clr>
            <a:srgbClr val="A4A3A4"/>
          </p15:clr>
        </p15:guide>
        <p15:guide id="11" orient="horz" pos="23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AE3F3"/>
    <a:srgbClr val="E2F0D9"/>
    <a:srgbClr val="FBE5D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7" autoAdjust="0"/>
  </p:normalViewPr>
  <p:slideViewPr>
    <p:cSldViewPr snapToGrid="0">
      <p:cViewPr>
        <p:scale>
          <a:sx n="100" d="100"/>
          <a:sy n="100" d="100"/>
        </p:scale>
        <p:origin x="1086" y="-42"/>
      </p:cViewPr>
      <p:guideLst>
        <p:guide orient="horz" pos="1071"/>
        <p:guide pos="2857"/>
        <p:guide pos="5579"/>
        <p:guide orient="horz" pos="459"/>
        <p:guide pos="181"/>
        <p:guide orient="horz" pos="1480"/>
        <p:guide orient="horz" pos="663"/>
        <p:guide orient="horz" pos="1389"/>
        <p:guide orient="horz" pos="2750"/>
        <p:guide orient="horz" pos="1275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960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8739" cy="341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869" y="0"/>
            <a:ext cx="4308737" cy="341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0F16E-C86F-4814-A59B-99B20B79FEF3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67370"/>
            <a:ext cx="4308739" cy="3414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869" y="6467370"/>
            <a:ext cx="4308737" cy="3414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4D954-A256-4E36-BD32-DD8DC9EB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0892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D2634-C0B6-405C-B632-7219E6B0C6D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093" y="3276730"/>
            <a:ext cx="7952739" cy="26809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67168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0892" y="6467168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BB2A4-0A4A-4FE2-B720-C5D36998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BB2A4-0A4A-4FE2-B720-C5D3699833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8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4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5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38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3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0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BB2A4-0A4A-4FE2-B720-C5D3699833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3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8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2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커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차은경\110621_표현가이드_표지\ppt배경_블랙화이트\PPT_W_저용량.jp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D:\2017\07_브랜드 슬로건 디자인 Dev\슬로건 확정안 Basic 자료\KT Brand Slogan (PNG)\KT Brand Slogan_Vertical_Posit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1" y="100940"/>
            <a:ext cx="1054019" cy="3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59" y="6261904"/>
            <a:ext cx="975060" cy="46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/>
          <p:cNvSpPr>
            <a:spLocks noGrp="1"/>
          </p:cNvSpPr>
          <p:nvPr userDrawn="1">
            <p:ph type="ctrTitle"/>
          </p:nvPr>
        </p:nvSpPr>
        <p:spPr>
          <a:xfrm>
            <a:off x="539750" y="2454275"/>
            <a:ext cx="6408738" cy="471488"/>
          </a:xfrm>
          <a:prstGeom prst="rect">
            <a:avLst/>
          </a:prstGeom>
          <a:ln/>
        </p:spPr>
        <p:txBody>
          <a:bodyPr/>
          <a:lstStyle>
            <a:lvl1pPr>
              <a:defRPr sz="2400"/>
            </a:lvl1pPr>
          </a:lstStyle>
          <a:p>
            <a:r>
              <a:rPr dirty="0" smtClean="0"/>
              <a:t>제목</a:t>
            </a:r>
            <a:r>
              <a:rPr lang="en-US" altLang="ko-KR" dirty="0" smtClean="0"/>
              <a:t>[</a:t>
            </a:r>
            <a:r>
              <a:rPr dirty="0" smtClean="0"/>
              <a:t>맑은 고딕 </a:t>
            </a:r>
            <a:r>
              <a:rPr lang="en-US" altLang="ko-KR" dirty="0" smtClean="0"/>
              <a:t>bold, 24pt]</a:t>
            </a:r>
            <a:endParaRPr dirty="0" smtClean="0"/>
          </a:p>
        </p:txBody>
      </p:sp>
      <p:sp>
        <p:nvSpPr>
          <p:cNvPr id="10" name="부제목 2"/>
          <p:cNvSpPr>
            <a:spLocks noGrp="1"/>
          </p:cNvSpPr>
          <p:nvPr userDrawn="1">
            <p:ph type="subTitle" idx="1"/>
          </p:nvPr>
        </p:nvSpPr>
        <p:spPr>
          <a:xfrm>
            <a:off x="539750" y="2971800"/>
            <a:ext cx="6400800" cy="312738"/>
          </a:xfrm>
          <a:prstGeom prst="rect">
            <a:avLst/>
          </a:prstGeom>
          <a:ln/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r>
              <a:rPr dirty="0" err="1" smtClean="0"/>
              <a:t>소제목</a:t>
            </a:r>
            <a:r>
              <a:rPr lang="en-US" altLang="ko-KR" dirty="0" smtClean="0"/>
              <a:t>[</a:t>
            </a:r>
            <a:r>
              <a:rPr dirty="0" err="1" smtClean="0"/>
              <a:t>맑은</a:t>
            </a:r>
            <a:r>
              <a:rPr dirty="0" smtClean="0"/>
              <a:t> </a:t>
            </a:r>
            <a:r>
              <a:rPr dirty="0" err="1" smtClean="0"/>
              <a:t>고딕</a:t>
            </a:r>
            <a:r>
              <a:rPr dirty="0" smtClean="0"/>
              <a:t> </a:t>
            </a:r>
            <a:r>
              <a:rPr lang="en-US" altLang="ko-KR" dirty="0" smtClean="0"/>
              <a:t>bold, 16pt]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45859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 userDrawn="1"/>
        </p:nvGrpSpPr>
        <p:grpSpPr bwMode="auto">
          <a:xfrm>
            <a:off x="2771775" y="2997200"/>
            <a:ext cx="3649663" cy="792163"/>
            <a:chOff x="6139161" y="5813284"/>
            <a:chExt cx="2575659" cy="559082"/>
          </a:xfrm>
        </p:grpSpPr>
        <p:pic>
          <p:nvPicPr>
            <p:cNvPr id="3" name="Picture 2" descr="D:\2017\07_브랜드 슬로건 디자인 Dev\슬로건 조합 1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069"/>
            <a:stretch>
              <a:fillRect/>
            </a:stretch>
          </p:blipFill>
          <p:spPr bwMode="auto">
            <a:xfrm>
              <a:off x="6139161" y="5862638"/>
              <a:ext cx="1462066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8815" y="5813284"/>
              <a:ext cx="1166005" cy="55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807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 _ 타이틀 + 서브 타이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8670055" y="6447287"/>
            <a:ext cx="122726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10000"/>
              </a:lnSpc>
              <a:defRPr/>
            </a:pPr>
            <a:fld id="{A76E8C0D-A23B-48BD-AE71-4FB942F985DB}" type="slidenum">
              <a:rPr lang="en-US" altLang="ko-KR" sz="900" spc="-56">
                <a:solidFill>
                  <a:srgbClr val="FFFFFF">
                    <a:lumMod val="75000"/>
                  </a:srgbClr>
                </a:solidFill>
                <a:latin typeface="맑은 고딕"/>
                <a:ea typeface="맑은 고딕"/>
                <a:cs typeface="굴림" pitchFamily="50" charset="-127"/>
              </a:rPr>
              <a:pPr algn="r">
                <a:lnSpc>
                  <a:spcPct val="110000"/>
                </a:lnSpc>
                <a:defRPr/>
              </a:pPr>
              <a:t>‹#›</a:t>
            </a:fld>
            <a:endParaRPr lang="ko-KR" altLang="ko-KR" sz="900" spc="-56" dirty="0">
              <a:solidFill>
                <a:srgbClr val="FFFFFF">
                  <a:lumMod val="75000"/>
                </a:srgbClr>
              </a:solidFill>
              <a:latin typeface="맑은 고딕"/>
              <a:ea typeface="맑은 고딕"/>
              <a:cs typeface="굴림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8670055" y="6447287"/>
            <a:ext cx="122726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10000"/>
              </a:lnSpc>
              <a:defRPr/>
            </a:pPr>
            <a:fld id="{425E1071-A847-4ED3-A4BE-AC9AD5D2D63C}" type="slidenum">
              <a:rPr lang="en-US" altLang="ko-KR" sz="900" spc="-56">
                <a:solidFill>
                  <a:srgbClr val="FFFFFF">
                    <a:lumMod val="75000"/>
                  </a:srgbClr>
                </a:solidFill>
                <a:latin typeface="맑은 고딕"/>
                <a:ea typeface="맑은 고딕"/>
                <a:cs typeface="굴림" pitchFamily="50" charset="-127"/>
              </a:rPr>
              <a:pPr algn="r">
                <a:lnSpc>
                  <a:spcPct val="110000"/>
                </a:lnSpc>
                <a:defRPr/>
              </a:pPr>
              <a:t>‹#›</a:t>
            </a:fld>
            <a:endParaRPr lang="ko-KR" altLang="ko-KR" sz="900" spc="-56" dirty="0">
              <a:solidFill>
                <a:srgbClr val="FFFFFF">
                  <a:lumMod val="75000"/>
                </a:srgbClr>
              </a:solidFill>
              <a:latin typeface="맑은 고딕"/>
              <a:ea typeface="맑은 고딕"/>
              <a:cs typeface="굴림" pitchFamily="50" charset="-127"/>
            </a:endParaRPr>
          </a:p>
        </p:txBody>
      </p:sp>
      <p:sp>
        <p:nvSpPr>
          <p:cNvPr id="9" name="텍스트 개체 틀 38"/>
          <p:cNvSpPr>
            <a:spLocks noGrp="1"/>
          </p:cNvSpPr>
          <p:nvPr>
            <p:ph type="body" idx="1"/>
          </p:nvPr>
        </p:nvSpPr>
        <p:spPr>
          <a:xfrm>
            <a:off x="716808" y="1095104"/>
            <a:ext cx="7698237" cy="2616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848754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700" b="1" kern="1200" spc="-56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2" name="제목 개체 틀 37"/>
          <p:cNvSpPr>
            <a:spLocks noGrp="1"/>
          </p:cNvSpPr>
          <p:nvPr>
            <p:ph type="title"/>
          </p:nvPr>
        </p:nvSpPr>
        <p:spPr>
          <a:xfrm>
            <a:off x="716803" y="621262"/>
            <a:ext cx="7694413" cy="36933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400" b="1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50806" y="-336481"/>
            <a:ext cx="432767" cy="235449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700" b="1" spc="-56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55609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3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9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5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71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4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9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90DD-FE1A-4BA4-9A3D-5B87CDF22F20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3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348538" y="4007868"/>
            <a:ext cx="151197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"/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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0000"/>
              </a:spcBef>
              <a:buFont typeface="맑은 고딕" pitchFamily="50" charset="-127"/>
              <a:buChar char="-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720725" algn="l"/>
              </a:tabLst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2021.03</a:t>
            </a:r>
          </a:p>
        </p:txBody>
      </p:sp>
      <p:sp>
        <p:nvSpPr>
          <p:cNvPr id="20483" name="제목 1"/>
          <p:cNvSpPr>
            <a:spLocks noGrp="1"/>
          </p:cNvSpPr>
          <p:nvPr>
            <p:ph type="ctrTitle"/>
          </p:nvPr>
        </p:nvSpPr>
        <p:spPr>
          <a:xfrm>
            <a:off x="316115" y="2985508"/>
            <a:ext cx="8544393" cy="47148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smtClean="0">
                <a:latin typeface="+mn-ea"/>
                <a:ea typeface="+mn-ea"/>
              </a:rPr>
              <a:t>Secure coding</a:t>
            </a:r>
            <a:endParaRPr sz="2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61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/>
          </p:cNvSpPr>
          <p:nvPr/>
        </p:nvSpPr>
        <p:spPr>
          <a:xfrm>
            <a:off x="307336" y="277028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/>
              <a:t>1</a:t>
            </a:r>
            <a:r>
              <a:rPr lang="en-US" altLang="ko-KR" sz="1900" dirty="0" smtClean="0"/>
              <a:t>. Secure coding</a:t>
            </a:r>
            <a:endParaRPr lang="ko-KR" altLang="en-US" sz="1900" dirty="0"/>
          </a:p>
        </p:txBody>
      </p:sp>
      <p:sp>
        <p:nvSpPr>
          <p:cNvPr id="3" name="TextBox 2"/>
          <p:cNvSpPr txBox="1"/>
          <p:nvPr/>
        </p:nvSpPr>
        <p:spPr>
          <a:xfrm>
            <a:off x="307336" y="1273628"/>
            <a:ext cx="3565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ㅇ</a:t>
            </a:r>
            <a:r>
              <a:rPr lang="ko-KR" altLang="en-US" sz="1400" b="1" dirty="0" smtClean="0"/>
              <a:t> </a:t>
            </a:r>
            <a:r>
              <a:rPr lang="ko-KR" altLang="en-US" sz="1400" dirty="0">
                <a:latin typeface="+mn-ea"/>
              </a:rPr>
              <a:t>소스 보안 취약점 진단</a:t>
            </a:r>
            <a:r>
              <a:rPr lang="en-US" altLang="ko-KR" sz="1400" baseline="30000" dirty="0">
                <a:latin typeface="+mn-ea"/>
              </a:rPr>
              <a:t>(Sparrow)</a:t>
            </a:r>
            <a:r>
              <a:rPr lang="ko-KR" altLang="en-US" sz="1400" dirty="0">
                <a:latin typeface="+mn-ea"/>
              </a:rPr>
              <a:t> 추진 </a:t>
            </a:r>
            <a:r>
              <a:rPr lang="ko-KR" altLang="en-US" sz="1400" dirty="0" smtClean="0">
                <a:latin typeface="+mn-ea"/>
              </a:rPr>
              <a:t>계획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15479"/>
              </p:ext>
            </p:extLst>
          </p:nvPr>
        </p:nvGraphicFramePr>
        <p:xfrm>
          <a:off x="577622" y="1706135"/>
          <a:ext cx="7704140" cy="1657724"/>
        </p:xfrm>
        <a:graphic>
          <a:graphicData uri="http://schemas.openxmlformats.org/drawingml/2006/table">
            <a:tbl>
              <a:tblPr/>
              <a:tblGrid>
                <a:gridCol w="1716567"/>
                <a:gridCol w="356724"/>
                <a:gridCol w="356724"/>
                <a:gridCol w="356724"/>
                <a:gridCol w="356724"/>
                <a:gridCol w="356724"/>
                <a:gridCol w="356724"/>
                <a:gridCol w="356724"/>
                <a:gridCol w="356724"/>
                <a:gridCol w="356724"/>
                <a:gridCol w="356724"/>
                <a:gridCol w="356724"/>
                <a:gridCol w="356724"/>
                <a:gridCol w="1706885"/>
              </a:tblGrid>
              <a:tr h="159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① 형상 관리 서버 연동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② 형상 관리 서버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Commit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-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미진단 시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Commit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제어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③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오탐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개선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18000" marB="1800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- </a:t>
                      </a:r>
                      <a:r>
                        <a:rPr lang="ko-KR" altLang="en-US" sz="8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분기 </a:t>
                      </a:r>
                      <a:r>
                        <a:rPr lang="en-US" altLang="ko-KR" sz="8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 오탐 개선 활동 수행</a:t>
                      </a:r>
                      <a:endParaRPr lang="en-US" altLang="ko-KR" sz="800" b="0" i="0" u="none" strike="noStrike" spc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④ 예외 승인 검증 활동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-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 예외 승인 검증 활동 수행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꺾인 연결선 96"/>
          <p:cNvCxnSpPr/>
          <p:nvPr/>
        </p:nvCxnSpPr>
        <p:spPr>
          <a:xfrm>
            <a:off x="2335465" y="2101835"/>
            <a:ext cx="1390171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5465" y="1976339"/>
            <a:ext cx="139017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형상 관리 서버 연동</a:t>
            </a:r>
            <a:endParaRPr lang="ko-KR" altLang="en-US" sz="800" b="1" dirty="0">
              <a:latin typeface="+mn-ea"/>
            </a:endParaRPr>
          </a:p>
        </p:txBody>
      </p:sp>
      <p:cxnSp>
        <p:nvCxnSpPr>
          <p:cNvPr id="9" name="꺾인 연결선 96"/>
          <p:cNvCxnSpPr/>
          <p:nvPr/>
        </p:nvCxnSpPr>
        <p:spPr>
          <a:xfrm>
            <a:off x="5506811" y="2466290"/>
            <a:ext cx="106997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6811" y="2340794"/>
            <a:ext cx="1069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Commit </a:t>
            </a:r>
            <a:r>
              <a:rPr lang="ko-KR" altLang="en-US" sz="800" b="1" smtClean="0">
                <a:latin typeface="+mn-ea"/>
              </a:rPr>
              <a:t>제어</a:t>
            </a:r>
            <a:endParaRPr lang="ko-KR" altLang="en-US" sz="800" b="1" dirty="0">
              <a:latin typeface="+mn-ea"/>
            </a:endParaRPr>
          </a:p>
        </p:txBody>
      </p:sp>
      <p:cxnSp>
        <p:nvCxnSpPr>
          <p:cNvPr id="11" name="꺾인 연결선 96"/>
          <p:cNvCxnSpPr/>
          <p:nvPr/>
        </p:nvCxnSpPr>
        <p:spPr>
          <a:xfrm>
            <a:off x="3366861" y="2805578"/>
            <a:ext cx="35877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6861" y="2680082"/>
            <a:ext cx="3587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수집</a:t>
            </a:r>
            <a:endParaRPr lang="en-US" altLang="ko-KR" sz="800" b="1" dirty="0" smtClean="0">
              <a:latin typeface="+mn-ea"/>
            </a:endParaRPr>
          </a:p>
          <a:p>
            <a:pPr algn="ctr"/>
            <a:r>
              <a:rPr lang="ko-KR" altLang="en-US" sz="800" b="1" dirty="0" smtClean="0">
                <a:latin typeface="+mn-ea"/>
              </a:rPr>
              <a:t>개선</a:t>
            </a:r>
            <a:endParaRPr lang="ko-KR" altLang="en-US" sz="800" b="1" dirty="0">
              <a:latin typeface="+mn-ea"/>
            </a:endParaRPr>
          </a:p>
        </p:txBody>
      </p:sp>
      <p:cxnSp>
        <p:nvCxnSpPr>
          <p:cNvPr id="13" name="꺾인 연결선 96"/>
          <p:cNvCxnSpPr/>
          <p:nvPr/>
        </p:nvCxnSpPr>
        <p:spPr>
          <a:xfrm>
            <a:off x="4436836" y="2805578"/>
            <a:ext cx="35877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36836" y="2680082"/>
            <a:ext cx="3587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수집</a:t>
            </a:r>
            <a:endParaRPr lang="en-US" altLang="ko-KR" sz="800" b="1" dirty="0" smtClean="0">
              <a:latin typeface="+mn-ea"/>
            </a:endParaRPr>
          </a:p>
          <a:p>
            <a:pPr algn="ctr"/>
            <a:r>
              <a:rPr lang="ko-KR" altLang="en-US" sz="800" b="1" dirty="0" smtClean="0">
                <a:latin typeface="+mn-ea"/>
              </a:rPr>
              <a:t>개선</a:t>
            </a:r>
            <a:endParaRPr lang="ko-KR" altLang="en-US" sz="800" b="1" dirty="0">
              <a:latin typeface="+mn-ea"/>
            </a:endParaRPr>
          </a:p>
        </p:txBody>
      </p:sp>
      <p:cxnSp>
        <p:nvCxnSpPr>
          <p:cNvPr id="15" name="꺾인 연결선 96"/>
          <p:cNvCxnSpPr/>
          <p:nvPr/>
        </p:nvCxnSpPr>
        <p:spPr>
          <a:xfrm>
            <a:off x="5506811" y="2805578"/>
            <a:ext cx="35877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06811" y="2680082"/>
            <a:ext cx="3587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수집</a:t>
            </a:r>
            <a:endParaRPr lang="en-US" altLang="ko-KR" sz="800" b="1" dirty="0" smtClean="0">
              <a:latin typeface="+mn-ea"/>
            </a:endParaRPr>
          </a:p>
          <a:p>
            <a:pPr algn="ctr"/>
            <a:r>
              <a:rPr lang="ko-KR" altLang="en-US" sz="800" b="1" dirty="0" smtClean="0">
                <a:latin typeface="+mn-ea"/>
              </a:rPr>
              <a:t>개선</a:t>
            </a:r>
            <a:endParaRPr lang="ko-KR" altLang="en-US" sz="800" b="1" dirty="0">
              <a:latin typeface="+mn-ea"/>
            </a:endParaRPr>
          </a:p>
        </p:txBody>
      </p:sp>
      <p:cxnSp>
        <p:nvCxnSpPr>
          <p:cNvPr id="17" name="꺾인 연결선 96"/>
          <p:cNvCxnSpPr/>
          <p:nvPr/>
        </p:nvCxnSpPr>
        <p:spPr>
          <a:xfrm>
            <a:off x="5865586" y="3243728"/>
            <a:ext cx="7112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5586" y="3118232"/>
            <a:ext cx="7112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검증 활동</a:t>
            </a:r>
            <a:endParaRPr lang="ko-KR" altLang="en-US" sz="800" b="1" dirty="0">
              <a:latin typeface="+mn-ea"/>
            </a:endParaRPr>
          </a:p>
        </p:txBody>
      </p:sp>
      <p:cxnSp>
        <p:nvCxnSpPr>
          <p:cNvPr id="19" name="직선 연결선 13">
            <a:extLst>
              <a:ext uri="{FF2B5EF4-FFF2-40B4-BE49-F238E27FC236}">
                <a16:creationId xmlns="" xmlns:a16="http://schemas.microsoft.com/office/drawing/2014/main" id="{351C59BB-3EA9-4541-8437-FC1F65F4BE08}"/>
              </a:ext>
            </a:extLst>
          </p:cNvPr>
          <p:cNvCxnSpPr>
            <a:cxnSpLocks/>
          </p:cNvCxnSpPr>
          <p:nvPr/>
        </p:nvCxnSpPr>
        <p:spPr>
          <a:xfrm flipV="1">
            <a:off x="826206" y="5271382"/>
            <a:ext cx="7206972" cy="1265"/>
          </a:xfrm>
          <a:prstGeom prst="line">
            <a:avLst/>
          </a:prstGeom>
          <a:noFill/>
          <a:ln w="12700" cap="flat" cmpd="sng" algn="ctr">
            <a:solidFill>
              <a:srgbClr val="BEBEBE"/>
            </a:solidFill>
            <a:prstDash val="solid"/>
          </a:ln>
          <a:effectLst/>
        </p:spPr>
      </p:cxnSp>
      <p:cxnSp>
        <p:nvCxnSpPr>
          <p:cNvPr id="20" name="직선 연결선 13">
            <a:extLst>
              <a:ext uri="{FF2B5EF4-FFF2-40B4-BE49-F238E27FC236}">
                <a16:creationId xmlns="" xmlns:a16="http://schemas.microsoft.com/office/drawing/2014/main" id="{351C59BB-3EA9-4541-8437-FC1F65F4BE08}"/>
              </a:ext>
            </a:extLst>
          </p:cNvPr>
          <p:cNvCxnSpPr>
            <a:cxnSpLocks/>
          </p:cNvCxnSpPr>
          <p:nvPr/>
        </p:nvCxnSpPr>
        <p:spPr>
          <a:xfrm flipV="1">
            <a:off x="4436836" y="3643920"/>
            <a:ext cx="0" cy="2860644"/>
          </a:xfrm>
          <a:prstGeom prst="line">
            <a:avLst/>
          </a:prstGeom>
          <a:noFill/>
          <a:ln w="12700" cap="flat" cmpd="sng" algn="ctr">
            <a:solidFill>
              <a:srgbClr val="BEBEBE"/>
            </a:solidFill>
            <a:prstDash val="solid"/>
          </a:ln>
          <a:effectLst/>
        </p:spPr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C341F0F-00D5-7449-A7D9-099456A433C5}"/>
              </a:ext>
            </a:extLst>
          </p:cNvPr>
          <p:cNvSpPr/>
          <p:nvPr/>
        </p:nvSpPr>
        <p:spPr>
          <a:xfrm>
            <a:off x="826207" y="3489355"/>
            <a:ext cx="3610630" cy="172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ko-KR" altLang="en-US" sz="1300" b="1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① 형상 관리 서버 연동</a:t>
            </a:r>
            <a:r>
              <a:rPr kumimoji="1" lang="en-US" altLang="ko-KR" sz="1300" b="1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(~04.30)</a:t>
            </a:r>
          </a:p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- </a:t>
            </a:r>
            <a:r>
              <a:rPr kumimoji="1" lang="ko-KR" altLang="en-US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연동 현황</a:t>
            </a:r>
            <a:endParaRPr kumimoji="1" lang="en-US" altLang="ko-KR" sz="1100" spc="-1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endParaRPr kumimoji="1" lang="en-US" altLang="ko-KR" sz="1100" spc="-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endParaRPr kumimoji="1" lang="en-US" altLang="ko-KR" sz="1100" spc="-1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endParaRPr kumimoji="1" lang="en-US" altLang="ko-KR" sz="1100" spc="-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endParaRPr kumimoji="1" lang="en-US" altLang="ko-KR" sz="1100" spc="-1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* </a:t>
            </a:r>
            <a:r>
              <a:rPr kumimoji="1" lang="ko-KR" altLang="en-US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요청 사항 </a:t>
            </a: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: </a:t>
            </a:r>
            <a:r>
              <a:rPr kumimoji="1" lang="ko-KR" altLang="en-US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완료 목표 일자와 형상관리서버 </a:t>
            </a: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Repository</a:t>
            </a:r>
            <a:b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                </a:t>
            </a:r>
            <a:r>
              <a:rPr kumimoji="1" lang="ko-KR" altLang="en-US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정보를 보안포탈</a:t>
            </a:r>
            <a:r>
              <a:rPr kumimoji="1" lang="en-US" altLang="ko-KR" sz="1100" spc="-100" baseline="30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(security.ktds.co.kr)</a:t>
            </a:r>
            <a:r>
              <a:rPr kumimoji="1" lang="ko-KR" altLang="en-US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 등록</a:t>
            </a: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(~3.12)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191018"/>
              </p:ext>
            </p:extLst>
          </p:nvPr>
        </p:nvGraphicFramePr>
        <p:xfrm>
          <a:off x="1120764" y="3948250"/>
          <a:ext cx="2604871" cy="865800"/>
        </p:xfrm>
        <a:graphic>
          <a:graphicData uri="http://schemas.openxmlformats.org/drawingml/2006/table">
            <a:tbl>
              <a:tblPr/>
              <a:tblGrid>
                <a:gridCol w="1080868"/>
                <a:gridCol w="508001"/>
                <a:gridCol w="508001"/>
                <a:gridCol w="508001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본부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대상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설치율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327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258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78.9%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137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79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57.7%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58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63.7%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Total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r>
                        <a:rPr lang="en-US" altLang="ko-KR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555</a:t>
                      </a:r>
                      <a:endParaRPr lang="en-US" altLang="ko-KR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r>
                        <a:rPr lang="en-US" altLang="ko-KR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395</a:t>
                      </a:r>
                      <a:endParaRPr lang="en-US" altLang="ko-KR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71.2%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C341F0F-00D5-7449-A7D9-099456A433C5}"/>
              </a:ext>
            </a:extLst>
          </p:cNvPr>
          <p:cNvSpPr/>
          <p:nvPr/>
        </p:nvSpPr>
        <p:spPr>
          <a:xfrm>
            <a:off x="4616223" y="3489355"/>
            <a:ext cx="3610630" cy="172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ko-KR" altLang="en-US" sz="1300" b="1" spc="-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②</a:t>
            </a:r>
            <a:r>
              <a:rPr kumimoji="1" lang="ko-KR" altLang="en-US" sz="1300" b="1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형상 관리 서버 </a:t>
            </a:r>
            <a:r>
              <a:rPr kumimoji="1" lang="en-US" altLang="ko-KR" sz="1300" b="1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Commit </a:t>
            </a:r>
            <a:r>
              <a:rPr kumimoji="1" lang="ko-KR" altLang="en-US" sz="1300" b="1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제어</a:t>
            </a:r>
            <a:r>
              <a:rPr kumimoji="1" lang="en-US" altLang="ko-KR" sz="1300" b="1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(10.01~)</a:t>
            </a:r>
          </a:p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- 10</a:t>
            </a:r>
            <a:r>
              <a:rPr kumimoji="1" lang="ko-KR" altLang="en-US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월부터 </a:t>
            </a: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Sparrow </a:t>
            </a:r>
            <a:r>
              <a:rPr kumimoji="1" lang="ko-KR" altLang="en-US" sz="1100" spc="-1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미진단</a:t>
            </a:r>
            <a:r>
              <a:rPr kumimoji="1" lang="ko-KR" altLang="en-US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시 형상관리 서버 </a:t>
            </a: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Commit </a:t>
            </a:r>
            <a:r>
              <a:rPr kumimoji="1" lang="ko-KR" altLang="en-US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불가</a:t>
            </a:r>
            <a:endParaRPr kumimoji="1" lang="en-US" altLang="ko-KR" sz="1100" spc="-1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- </a:t>
            </a:r>
            <a:r>
              <a:rPr kumimoji="1" lang="ko-KR" altLang="en-US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예외처리와 관계없이 진단 수행 여부만 확인</a:t>
            </a:r>
            <a:endParaRPr kumimoji="1" lang="en-US" altLang="ko-KR" sz="1100" spc="-1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- </a:t>
            </a:r>
            <a:r>
              <a:rPr kumimoji="1" lang="ko-KR" altLang="en-US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최초 진단 시 전체 파일 검사 수행으로 인해 진단 시간이</a:t>
            </a:r>
            <a:r>
              <a:rPr kumimoji="1" lang="en-US" altLang="ko-KR" sz="1100" spc="-100" dirty="0">
                <a:solidFill>
                  <a:prstClr val="black">
                    <a:lumMod val="85000"/>
                    <a:lumOff val="15000"/>
                  </a:prstClr>
                </a:solidFill>
              </a:rPr>
              <a:t/>
            </a:r>
            <a:br>
              <a:rPr kumimoji="1" lang="en-US" altLang="ko-KR" sz="1100" spc="-100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  </a:t>
            </a:r>
            <a:r>
              <a:rPr kumimoji="1" lang="ko-KR" altLang="en-US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많이 소요되니 사전에 미리 진단 필요</a:t>
            </a:r>
            <a:endParaRPr kumimoji="1" lang="en-US" altLang="ko-KR" sz="1100" spc="-1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C341F0F-00D5-7449-A7D9-099456A433C5}"/>
              </a:ext>
            </a:extLst>
          </p:cNvPr>
          <p:cNvSpPr/>
          <p:nvPr/>
        </p:nvSpPr>
        <p:spPr>
          <a:xfrm>
            <a:off x="826207" y="5341718"/>
            <a:ext cx="3610630" cy="1162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ko-KR" altLang="en-US" sz="1300" b="1" spc="-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③</a:t>
            </a:r>
            <a:r>
              <a:rPr kumimoji="1" lang="ko-KR" altLang="en-US" sz="1300" b="1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kumimoji="1" lang="ko-KR" altLang="en-US" sz="1300" b="1" spc="-1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오탐</a:t>
            </a:r>
            <a:r>
              <a:rPr kumimoji="1" lang="ko-KR" altLang="en-US" sz="1300" b="1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개선</a:t>
            </a:r>
            <a:r>
              <a:rPr kumimoji="1" lang="en-US" altLang="ko-KR" sz="1300" b="1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</a:t>
            </a:r>
            <a:r>
              <a:rPr kumimoji="1" lang="ko-KR" altLang="en-US" sz="1300" b="1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분기별</a:t>
            </a:r>
            <a:r>
              <a:rPr kumimoji="1" lang="en-US" altLang="ko-KR" sz="1300" b="1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</a:p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- </a:t>
            </a:r>
            <a:r>
              <a:rPr kumimoji="1" lang="ko-KR" altLang="en-US" sz="1100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분기 별 오탐 수집 및 개선 수행</a:t>
            </a:r>
            <a:endParaRPr kumimoji="1" lang="en-US" altLang="ko-KR" sz="1100" spc="-1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spc="-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- </a:t>
            </a:r>
            <a:r>
              <a:rPr kumimoji="1" lang="ko-KR" altLang="en-US" sz="1100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자가 예외 승인 건 중 보안정책팀 의사결정</a:t>
            </a:r>
            <a:r>
              <a:rPr kumimoji="1" lang="en-US" altLang="ko-KR" sz="1100" spc="-100" dirty="0">
                <a:solidFill>
                  <a:prstClr val="black">
                    <a:lumMod val="85000"/>
                    <a:lumOff val="15000"/>
                  </a:prstClr>
                </a:solidFill>
              </a:rPr>
              <a:t/>
            </a:r>
            <a:br>
              <a:rPr kumimoji="1" lang="en-US" altLang="ko-KR" sz="1100" spc="-100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  (</a:t>
            </a:r>
            <a:r>
              <a:rPr kumimoji="1" lang="ko-KR" altLang="en-US" sz="1100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제외 처리 내용 중 </a:t>
            </a: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“</a:t>
            </a:r>
            <a:r>
              <a:rPr kumimoji="1" lang="ko-KR" altLang="en-US" sz="1100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오탐</a:t>
            </a: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“ </a:t>
            </a:r>
            <a:r>
              <a:rPr kumimoji="1" lang="ko-KR" altLang="en-US" sz="1100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내용 기재 요청</a:t>
            </a: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</a:p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spc="-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- </a:t>
            </a:r>
            <a:r>
              <a:rPr kumimoji="1" lang="ko-KR" altLang="en-US" sz="1100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관련 요구사항은 보안포탈</a:t>
            </a:r>
            <a:r>
              <a:rPr kumimoji="1" lang="en-US" altLang="ko-KR" sz="1100" spc="-100" baseline="30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(security.ktds.co.kr)</a:t>
            </a: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kumimoji="1" lang="ko-KR" altLang="en-US" sz="1100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내</a:t>
            </a: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Q&amp;A</a:t>
            </a:r>
            <a:r>
              <a:rPr kumimoji="1" lang="ko-KR" altLang="en-US" sz="1100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게시판 이용</a:t>
            </a:r>
            <a:endParaRPr kumimoji="1" lang="en-US" altLang="ko-KR" sz="1100" b="1" spc="-1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9C341F0F-00D5-7449-A7D9-099456A433C5}"/>
              </a:ext>
            </a:extLst>
          </p:cNvPr>
          <p:cNvSpPr/>
          <p:nvPr/>
        </p:nvSpPr>
        <p:spPr>
          <a:xfrm>
            <a:off x="4616222" y="5341718"/>
            <a:ext cx="3665539" cy="1087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ko-KR" altLang="en-US" sz="1300" b="1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④ 예외 승인 검증 활동</a:t>
            </a:r>
            <a:r>
              <a:rPr kumimoji="1" lang="en-US" altLang="ko-KR" sz="1300" b="1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(11.01~12.31)</a:t>
            </a:r>
          </a:p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- “</a:t>
            </a:r>
            <a:r>
              <a:rPr kumimoji="1" lang="ko-KR" altLang="en-US" sz="1100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매우위험</a:t>
            </a: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” </a:t>
            </a:r>
            <a:r>
              <a:rPr kumimoji="1" lang="ko-KR" altLang="en-US" sz="1100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취약점 예외 처리 중 사유 분석</a:t>
            </a:r>
            <a:endParaRPr kumimoji="1" lang="en-US" altLang="ko-KR" sz="1100" spc="-1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spc="-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- </a:t>
            </a:r>
            <a:r>
              <a:rPr kumimoji="1" lang="ko-KR" altLang="en-US" sz="1100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필수 조치 취약점의 경우 팀 정보보호담당자에게</a:t>
            </a:r>
            <a:r>
              <a:rPr kumimoji="1" lang="en-US" altLang="ko-KR" sz="1100" spc="-100" dirty="0">
                <a:solidFill>
                  <a:prstClr val="black">
                    <a:lumMod val="85000"/>
                    <a:lumOff val="15000"/>
                  </a:prstClr>
                </a:solidFill>
              </a:rPr>
              <a:t/>
            </a:r>
            <a:br>
              <a:rPr kumimoji="1" lang="en-US" altLang="ko-KR" sz="1100" spc="-100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  </a:t>
            </a:r>
            <a:r>
              <a:rPr kumimoji="1" lang="ko-KR" altLang="en-US" sz="1100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별도 공지 예정</a:t>
            </a:r>
            <a:endParaRPr kumimoji="1" lang="en-US" altLang="ko-KR" sz="1100" spc="-1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 latinLnBrk="0">
              <a:spcBef>
                <a:spcPts val="200"/>
              </a:spcBef>
              <a:spcAft>
                <a:spcPts val="20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spc="-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kumimoji="1" lang="en-US" altLang="ko-KR" sz="11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</a:t>
            </a:r>
            <a:r>
              <a:rPr kumimoji="1" lang="en-US" altLang="ko-KR" sz="9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* Sparrow </a:t>
            </a:r>
            <a:r>
              <a:rPr kumimoji="1" lang="ko-KR" altLang="en-US" sz="900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자가점검 내 예외 처리는 팀</a:t>
            </a:r>
            <a:r>
              <a:rPr kumimoji="1" lang="en-US" altLang="ko-KR" sz="9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/</a:t>
            </a:r>
            <a:r>
              <a:rPr kumimoji="1" lang="ko-KR" altLang="en-US" sz="900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시스템 담당자</a:t>
            </a:r>
            <a:r>
              <a:rPr kumimoji="1" lang="en-US" altLang="ko-KR" sz="9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(PM/PL)</a:t>
            </a:r>
            <a:r>
              <a:rPr kumimoji="1" lang="ko-KR" altLang="en-US" sz="900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가 승인하는 것을 </a:t>
            </a:r>
            <a:r>
              <a:rPr kumimoji="1" lang="en-US" altLang="ko-KR" sz="9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/>
            </a:r>
            <a:br>
              <a:rPr kumimoji="1" lang="en-US" altLang="ko-KR" sz="9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kumimoji="1" lang="en-US" altLang="ko-KR" sz="9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    </a:t>
            </a:r>
            <a:r>
              <a:rPr kumimoji="1" lang="ko-KR" altLang="en-US" sz="900" spc="-1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권장합니다</a:t>
            </a:r>
            <a:r>
              <a:rPr kumimoji="1" lang="en-US" altLang="ko-KR" sz="900" spc="-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kumimoji="1" lang="en-US" altLang="ko-KR" sz="1100" spc="-1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611" y="4553765"/>
            <a:ext cx="2540653" cy="6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1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/>
          </p:cNvSpPr>
          <p:nvPr/>
        </p:nvSpPr>
        <p:spPr>
          <a:xfrm>
            <a:off x="307336" y="277028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/>
              <a:t>1</a:t>
            </a:r>
            <a:r>
              <a:rPr lang="en-US" altLang="ko-KR" sz="1900" dirty="0" smtClean="0"/>
              <a:t>. Secure coding</a:t>
            </a:r>
            <a:endParaRPr lang="ko-KR" altLang="en-US" sz="1900" dirty="0"/>
          </a:p>
        </p:txBody>
      </p:sp>
      <p:sp>
        <p:nvSpPr>
          <p:cNvPr id="3" name="TextBox 2"/>
          <p:cNvSpPr txBox="1"/>
          <p:nvPr/>
        </p:nvSpPr>
        <p:spPr>
          <a:xfrm>
            <a:off x="307336" y="1273628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ㅇ</a:t>
            </a:r>
            <a:r>
              <a:rPr lang="ko-KR" altLang="en-US" sz="1400" b="1" dirty="0" smtClean="0"/>
              <a:t> 진단 </a:t>
            </a:r>
            <a:r>
              <a:rPr lang="en-US" altLang="ko-KR" sz="1400" b="1" dirty="0" smtClean="0"/>
              <a:t>Rule</a:t>
            </a:r>
            <a:endParaRPr lang="ko-KR" altLang="en-US" sz="1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98713" y="1581405"/>
          <a:ext cx="789214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6"/>
                <a:gridCol w="3472542"/>
                <a:gridCol w="366848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취약점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보안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Path Manipulation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시스템 중요파일</a:t>
                      </a:r>
                      <a:r>
                        <a:rPr lang="en-US" altLang="ko-KR" sz="1200" dirty="0" smtClean="0"/>
                        <a:t>(password, </a:t>
                      </a:r>
                      <a:r>
                        <a:rPr lang="ko-KR" altLang="en-US" sz="1200" dirty="0" smtClean="0"/>
                        <a:t>소스코드 등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에 접근하여 시스템 침탈 가능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SQL</a:t>
                      </a:r>
                      <a:r>
                        <a:rPr lang="en-US" altLang="ko-KR" sz="1200" baseline="0" dirty="0" smtClean="0"/>
                        <a:t> Injection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공격하여 비인가 정보</a:t>
                      </a:r>
                      <a:r>
                        <a:rPr lang="ko-KR" altLang="en-US" sz="1200" baseline="0" dirty="0" smtClean="0"/>
                        <a:t> 획득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데이터 변조 가능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Cross-Site Scripting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페이지 가로채기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바이러스 설치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백도어</a:t>
                      </a:r>
                      <a:r>
                        <a:rPr lang="ko-KR" altLang="en-US" sz="1200" dirty="0" smtClean="0"/>
                        <a:t> 등의 스크립트 공격 가능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HTTP Response Splitting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Trust Boundary Violation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프로그램 내부 데이터 조작 공격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Unchecked Return Value : Missing Check against 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시스템 간접정보 획득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프로그램 </a:t>
                      </a:r>
                      <a:r>
                        <a:rPr lang="ko-KR" altLang="en-US" sz="1200" baseline="0" dirty="0" err="1" smtClean="0"/>
                        <a:t>오동작</a:t>
                      </a:r>
                      <a:r>
                        <a:rPr lang="ko-KR" altLang="en-US" sz="1200" baseline="0" dirty="0" smtClean="0"/>
                        <a:t> 가능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J2EE Misconfiguration : Missing Error Handling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시스템 간접정보 획득 가능성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품질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Poor Style : Redundant Initialization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 변수 값은 할당되어 있지만 사용하지 않으므로 불필요한 저장 공간을 차지합니다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Poor Style : Value Never Read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Redundant Null</a:t>
                      </a:r>
                      <a:r>
                        <a:rPr lang="en-US" altLang="ko-KR" sz="1200" baseline="0" dirty="0" smtClean="0"/>
                        <a:t> Check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프로그램이 </a:t>
                      </a:r>
                      <a:r>
                        <a:rPr lang="en-US" altLang="ko-KR" sz="1200" dirty="0" smtClean="0"/>
                        <a:t>null </a:t>
                      </a:r>
                      <a:r>
                        <a:rPr lang="ko-KR" altLang="en-US" sz="1200" dirty="0" smtClean="0"/>
                        <a:t>포인터를 역 참조할 가능성이 있기 때문에 </a:t>
                      </a:r>
                      <a:r>
                        <a:rPr lang="en-US" altLang="ko-KR" sz="1200" dirty="0" smtClean="0"/>
                        <a:t>null </a:t>
                      </a:r>
                      <a:r>
                        <a:rPr lang="ko-KR" altLang="en-US" sz="1200" dirty="0" smtClean="0"/>
                        <a:t>포인터 예외가 발생합니다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Unreleased Resource : Database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프로그램이 시스템 리소스를 해제하지 못할 수도 있습니다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Unreleased Resource : Stream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Dead Code : Expression is Always True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 식은 항상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가 됩니다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Dead Code : Unused Field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 필드는 사용되지 않습니다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1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/>
          </p:cNvSpPr>
          <p:nvPr/>
        </p:nvSpPr>
        <p:spPr>
          <a:xfrm>
            <a:off x="307336" y="277028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/>
              <a:t>1</a:t>
            </a:r>
            <a:r>
              <a:rPr lang="en-US" altLang="ko-KR" sz="1900" dirty="0" smtClean="0"/>
              <a:t>. Secure coding</a:t>
            </a:r>
            <a:endParaRPr lang="ko-KR" altLang="en-US" sz="1900" dirty="0"/>
          </a:p>
        </p:txBody>
      </p:sp>
      <p:sp>
        <p:nvSpPr>
          <p:cNvPr id="3" name="TextBox 2"/>
          <p:cNvSpPr txBox="1"/>
          <p:nvPr/>
        </p:nvSpPr>
        <p:spPr>
          <a:xfrm>
            <a:off x="307336" y="1273628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ㅇ</a:t>
            </a:r>
            <a:r>
              <a:rPr lang="ko-KR" altLang="en-US" sz="1400" b="1" dirty="0" smtClean="0"/>
              <a:t> </a:t>
            </a:r>
            <a:r>
              <a:rPr lang="en-US" altLang="ko-KR" sz="1400" dirty="0">
                <a:latin typeface="+mn-ea"/>
              </a:rPr>
              <a:t>SW</a:t>
            </a:r>
            <a:r>
              <a:rPr lang="ko-KR" altLang="en-US" sz="1400" dirty="0">
                <a:latin typeface="+mn-ea"/>
              </a:rPr>
              <a:t>개발 보안프로세스</a:t>
            </a:r>
            <a:endParaRPr lang="ko-KR" altLang="en-US" sz="14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41672"/>
              </p:ext>
            </p:extLst>
          </p:nvPr>
        </p:nvGraphicFramePr>
        <p:xfrm>
          <a:off x="478974" y="1709056"/>
          <a:ext cx="7944300" cy="4601726"/>
        </p:xfrm>
        <a:graphic>
          <a:graphicData uri="http://schemas.openxmlformats.org/drawingml/2006/table">
            <a:tbl>
              <a:tblPr/>
              <a:tblGrid>
                <a:gridCol w="815535"/>
                <a:gridCol w="1425753"/>
                <a:gridCol w="1425753"/>
                <a:gridCol w="1425753"/>
                <a:gridCol w="1425753"/>
                <a:gridCol w="1425753"/>
              </a:tblGrid>
              <a:tr h="3365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프로세스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51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01. </a:t>
                      </a:r>
                      <a:r>
                        <a:rPr lang="ko-KR" alt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요청관리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0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02. AP </a:t>
                      </a:r>
                      <a:r>
                        <a:rPr lang="ko-KR" alt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변경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4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03. </a:t>
                      </a:r>
                      <a:r>
                        <a:rPr lang="ko-KR" alt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릴리즈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4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04. 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요청 종료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fontAlgn="ctr" latinLnBrk="1" hangingPunct="1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65162" y="2217033"/>
            <a:ext cx="1228371" cy="14447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SR</a:t>
            </a:r>
            <a:r>
              <a:rPr lang="ko-KR" altLang="en-US" sz="900" b="1" smtClean="0">
                <a:solidFill>
                  <a:schemeClr val="bg1"/>
                </a:solidFill>
              </a:rPr>
              <a:t>요청</a:t>
            </a:r>
            <a:endParaRPr lang="ko-KR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5162" y="2392130"/>
            <a:ext cx="1228371" cy="2965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서비스요청 등록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49346" y="2217033"/>
            <a:ext cx="1228371" cy="14447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SR</a:t>
            </a:r>
            <a:r>
              <a:rPr lang="ko-KR" altLang="en-US" sz="900" b="1" smtClean="0">
                <a:solidFill>
                  <a:schemeClr val="bg1"/>
                </a:solidFill>
              </a:rPr>
              <a:t>접수</a:t>
            </a:r>
            <a:endParaRPr lang="ko-KR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9346" y="2392130"/>
            <a:ext cx="1228371" cy="2965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개발 검토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smtClean="0">
                <a:solidFill>
                  <a:schemeClr val="tx1"/>
                </a:solidFill>
              </a:rPr>
              <a:t>요청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41919" y="2217033"/>
            <a:ext cx="1228371" cy="14447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SPEC</a:t>
            </a:r>
            <a:r>
              <a:rPr lang="ko-KR" altLang="en-US" sz="900" b="1" smtClean="0">
                <a:solidFill>
                  <a:schemeClr val="bg1"/>
                </a:solidFill>
              </a:rPr>
              <a:t>확인</a:t>
            </a:r>
            <a:endParaRPr lang="ko-KR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41919" y="2392130"/>
            <a:ext cx="1228371" cy="2965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solidFill>
                  <a:schemeClr val="tx1"/>
                </a:solidFill>
              </a:rPr>
              <a:t>SPEC</a:t>
            </a:r>
            <a:r>
              <a:rPr lang="ko-KR" altLang="en-US" sz="800" smtClean="0">
                <a:solidFill>
                  <a:schemeClr val="tx1"/>
                </a:solidFill>
              </a:rPr>
              <a:t>확인 및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smtClean="0">
                <a:solidFill>
                  <a:schemeClr val="tx1"/>
                </a:solidFill>
              </a:rPr>
              <a:t>사전영향도 분석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41919" y="3590029"/>
            <a:ext cx="1228371" cy="14447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spc="-150" dirty="0" smtClean="0">
                <a:solidFill>
                  <a:schemeClr val="bg1"/>
                </a:solidFill>
              </a:rPr>
              <a:t>AP</a:t>
            </a:r>
            <a:r>
              <a:rPr lang="ko-KR" altLang="en-US" sz="900" b="1" spc="-150" smtClean="0">
                <a:solidFill>
                  <a:schemeClr val="bg1"/>
                </a:solidFill>
              </a:rPr>
              <a:t>변경 계획 및 수행</a:t>
            </a:r>
            <a:endParaRPr lang="ko-KR" altLang="en-US" sz="900" b="1" spc="-150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41919" y="3765126"/>
            <a:ext cx="1228371" cy="2965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설계 및 개발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보안 코딩 준수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41919" y="4317833"/>
            <a:ext cx="1228371" cy="14447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테스트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341919" y="4492930"/>
            <a:ext cx="1228371" cy="2965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단위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smtClean="0">
                <a:solidFill>
                  <a:schemeClr val="tx1"/>
                </a:solidFill>
              </a:rPr>
              <a:t>통합 테스트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 smtClean="0">
                <a:solidFill>
                  <a:srgbClr val="FF0000"/>
                </a:solidFill>
              </a:rPr>
              <a:t>취약점진단</a:t>
            </a:r>
            <a:r>
              <a:rPr lang="en-US" altLang="ko-KR" sz="800" b="1" dirty="0">
                <a:solidFill>
                  <a:srgbClr val="FF0000"/>
                </a:solidFill>
              </a:rPr>
              <a:t> </a:t>
            </a:r>
            <a:r>
              <a:rPr lang="ko-KR" altLang="en-US" sz="800" b="1" smtClean="0">
                <a:solidFill>
                  <a:srgbClr val="FF0000"/>
                </a:solidFill>
              </a:rPr>
              <a:t>및 조치</a:t>
            </a:r>
            <a:endParaRPr lang="ko-KR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41919" y="4970165"/>
            <a:ext cx="1228371" cy="14447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</a:rPr>
              <a:t>릴리즈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41919" y="5152174"/>
            <a:ext cx="1228371" cy="36348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 smtClean="0">
                <a:solidFill>
                  <a:srgbClr val="FF0000"/>
                </a:solidFill>
              </a:rPr>
              <a:t>취약점진단 결과서</a:t>
            </a:r>
            <a:r>
              <a:rPr lang="en-US" altLang="ko-KR" sz="800" b="1" dirty="0" smtClean="0">
                <a:solidFill>
                  <a:srgbClr val="FF0000"/>
                </a:solidFill>
              </a:rPr>
              <a:t/>
            </a:r>
            <a:br>
              <a:rPr lang="en-US" altLang="ko-KR" sz="800" b="1" dirty="0" smtClean="0">
                <a:solidFill>
                  <a:srgbClr val="FF0000"/>
                </a:solidFill>
              </a:rPr>
            </a:br>
            <a:r>
              <a:rPr lang="ko-KR" altLang="en-US" sz="800" b="1" smtClean="0">
                <a:solidFill>
                  <a:srgbClr val="FF0000"/>
                </a:solidFill>
              </a:rPr>
              <a:t>첨부</a:t>
            </a:r>
            <a:endParaRPr lang="ko-KR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49346" y="5783897"/>
            <a:ext cx="1228371" cy="14447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취약점 점검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949346" y="5958994"/>
            <a:ext cx="1228371" cy="2965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 smtClean="0">
                <a:solidFill>
                  <a:srgbClr val="FF0000"/>
                </a:solidFill>
              </a:rPr>
              <a:t>취약점 진단 내역 및</a:t>
            </a:r>
            <a:r>
              <a:rPr lang="en-US" altLang="ko-KR" sz="800" b="1" dirty="0" smtClean="0">
                <a:solidFill>
                  <a:srgbClr val="FF0000"/>
                </a:solidFill>
              </a:rPr>
              <a:t/>
            </a:r>
            <a:br>
              <a:rPr lang="en-US" altLang="ko-KR" sz="800" b="1" dirty="0" smtClean="0">
                <a:solidFill>
                  <a:srgbClr val="FF0000"/>
                </a:solidFill>
              </a:rPr>
            </a:br>
            <a:r>
              <a:rPr lang="ko-KR" altLang="en-US" sz="800" b="1" smtClean="0">
                <a:solidFill>
                  <a:srgbClr val="FF0000"/>
                </a:solidFill>
              </a:rPr>
              <a:t>조치 내역 확인</a:t>
            </a:r>
            <a:endParaRPr lang="ko-KR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26103" y="4970165"/>
            <a:ext cx="1228371" cy="14447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</a:rPr>
              <a:t>릴리즈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적용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726103" y="5152174"/>
            <a:ext cx="1228371" cy="36348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개발 완료 확인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릴리즈</a:t>
            </a:r>
            <a:r>
              <a:rPr lang="ko-KR" altLang="en-US" sz="800" dirty="0" smtClean="0">
                <a:solidFill>
                  <a:schemeClr val="tx1"/>
                </a:solidFill>
              </a:rPr>
              <a:t> 요청 및 완료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 smtClean="0">
                <a:solidFill>
                  <a:srgbClr val="FF0000"/>
                </a:solidFill>
              </a:rPr>
              <a:t>취약점 조치내역 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093508" y="5783897"/>
            <a:ext cx="1228371" cy="14447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SW</a:t>
            </a:r>
            <a:r>
              <a:rPr lang="ko-KR" altLang="en-US" sz="900" b="1" smtClean="0">
                <a:solidFill>
                  <a:schemeClr val="bg1"/>
                </a:solidFill>
              </a:rPr>
              <a:t>배포 검증 수행</a:t>
            </a:r>
            <a:endParaRPr lang="ko-KR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93508" y="5958994"/>
            <a:ext cx="1228371" cy="2965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 smtClean="0">
                <a:solidFill>
                  <a:srgbClr val="FF0000"/>
                </a:solidFill>
              </a:rPr>
              <a:t>취약점 진단 내역 확인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45631" y="2890945"/>
            <a:ext cx="1228373" cy="14447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SPEC</a:t>
            </a:r>
            <a:r>
              <a:rPr lang="ko-KR" altLang="en-US" sz="900" b="1" smtClean="0">
                <a:solidFill>
                  <a:schemeClr val="bg1"/>
                </a:solidFill>
              </a:rPr>
              <a:t>회의</a:t>
            </a:r>
            <a:r>
              <a:rPr lang="en-US" altLang="ko-KR" sz="900" b="1" dirty="0" smtClean="0">
                <a:solidFill>
                  <a:schemeClr val="bg1"/>
                </a:solidFill>
              </a:rPr>
              <a:t>/</a:t>
            </a:r>
            <a:r>
              <a:rPr lang="ko-KR" altLang="en-US" sz="900" b="1" smtClean="0">
                <a:solidFill>
                  <a:schemeClr val="bg1"/>
                </a:solidFill>
              </a:rPr>
              <a:t>과제확정</a:t>
            </a:r>
            <a:endParaRPr lang="ko-KR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45631" y="3066042"/>
            <a:ext cx="1228373" cy="2965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solidFill>
                  <a:schemeClr val="tx1"/>
                </a:solidFill>
              </a:rPr>
              <a:t>SR </a:t>
            </a:r>
            <a:r>
              <a:rPr lang="ko-KR" altLang="en-US" sz="800" dirty="0" smtClean="0">
                <a:solidFill>
                  <a:schemeClr val="tx1"/>
                </a:solidFill>
              </a:rPr>
              <a:t>요청 상세 검토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solidFill>
                  <a:schemeClr val="tx1"/>
                </a:solidFill>
              </a:rPr>
              <a:t>SR </a:t>
            </a:r>
            <a:r>
              <a:rPr lang="ko-KR" altLang="en-US" sz="800" dirty="0" smtClean="0">
                <a:solidFill>
                  <a:schemeClr val="tx1"/>
                </a:solidFill>
              </a:rPr>
              <a:t>변경 대상 확정</a:t>
            </a:r>
          </a:p>
        </p:txBody>
      </p:sp>
      <p:cxnSp>
        <p:nvCxnSpPr>
          <p:cNvPr id="28" name="직선 화살표 연결선 27"/>
          <p:cNvCxnSpPr>
            <a:stCxn id="9" idx="3"/>
            <a:endCxn id="11" idx="1"/>
          </p:cNvCxnSpPr>
          <p:nvPr/>
        </p:nvCxnSpPr>
        <p:spPr>
          <a:xfrm>
            <a:off x="2793533" y="2540402"/>
            <a:ext cx="155813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1" idx="3"/>
            <a:endCxn id="13" idx="1"/>
          </p:cNvCxnSpPr>
          <p:nvPr/>
        </p:nvCxnSpPr>
        <p:spPr>
          <a:xfrm>
            <a:off x="4177717" y="2540402"/>
            <a:ext cx="16420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54"/>
          <p:cNvCxnSpPr>
            <a:stCxn id="13" idx="2"/>
            <a:endCxn id="26" idx="0"/>
          </p:cNvCxnSpPr>
          <p:nvPr/>
        </p:nvCxnSpPr>
        <p:spPr>
          <a:xfrm rot="5400000">
            <a:off x="4506827" y="2441666"/>
            <a:ext cx="202271" cy="6962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54"/>
          <p:cNvCxnSpPr>
            <a:stCxn id="27" idx="2"/>
            <a:endCxn id="14" idx="0"/>
          </p:cNvCxnSpPr>
          <p:nvPr/>
        </p:nvCxnSpPr>
        <p:spPr>
          <a:xfrm rot="16200000" flipH="1">
            <a:off x="4494240" y="3128163"/>
            <a:ext cx="227443" cy="6962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5" idx="2"/>
            <a:endCxn id="16" idx="0"/>
          </p:cNvCxnSpPr>
          <p:nvPr/>
        </p:nvCxnSpPr>
        <p:spPr>
          <a:xfrm>
            <a:off x="4956105" y="4061670"/>
            <a:ext cx="0" cy="25616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7" idx="2"/>
            <a:endCxn id="18" idx="0"/>
          </p:cNvCxnSpPr>
          <p:nvPr/>
        </p:nvCxnSpPr>
        <p:spPr>
          <a:xfrm>
            <a:off x="4956105" y="4789474"/>
            <a:ext cx="0" cy="1806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3"/>
            <a:endCxn id="23" idx="1"/>
          </p:cNvCxnSpPr>
          <p:nvPr/>
        </p:nvCxnSpPr>
        <p:spPr>
          <a:xfrm>
            <a:off x="5570290" y="5333917"/>
            <a:ext cx="155813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74"/>
          <p:cNvCxnSpPr>
            <a:stCxn id="23" idx="3"/>
            <a:endCxn id="24" idx="0"/>
          </p:cNvCxnSpPr>
          <p:nvPr/>
        </p:nvCxnSpPr>
        <p:spPr>
          <a:xfrm>
            <a:off x="6954474" y="5333917"/>
            <a:ext cx="753220" cy="44998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74"/>
          <p:cNvCxnSpPr>
            <a:stCxn id="23" idx="2"/>
            <a:endCxn id="19" idx="2"/>
          </p:cNvCxnSpPr>
          <p:nvPr/>
        </p:nvCxnSpPr>
        <p:spPr>
          <a:xfrm rot="5400000">
            <a:off x="5648197" y="4823568"/>
            <a:ext cx="12700" cy="1384184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74"/>
          <p:cNvCxnSpPr>
            <a:stCxn id="19" idx="1"/>
            <a:endCxn id="20" idx="0"/>
          </p:cNvCxnSpPr>
          <p:nvPr/>
        </p:nvCxnSpPr>
        <p:spPr>
          <a:xfrm rot="10800000" flipV="1">
            <a:off x="3563533" y="5333917"/>
            <a:ext cx="778387" cy="44998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05884" y="5761505"/>
            <a:ext cx="1074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취약점진단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재요청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0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/>
          </p:cNvSpPr>
          <p:nvPr/>
        </p:nvSpPr>
        <p:spPr>
          <a:xfrm>
            <a:off x="307336" y="277028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/>
              <a:t>1</a:t>
            </a:r>
            <a:r>
              <a:rPr lang="en-US" altLang="ko-KR" sz="1900" dirty="0" smtClean="0"/>
              <a:t>. Secure coding</a:t>
            </a:r>
            <a:endParaRPr lang="ko-KR" altLang="en-US" sz="1900" dirty="0"/>
          </a:p>
        </p:txBody>
      </p:sp>
      <p:sp>
        <p:nvSpPr>
          <p:cNvPr id="3" name="TextBox 2"/>
          <p:cNvSpPr txBox="1"/>
          <p:nvPr/>
        </p:nvSpPr>
        <p:spPr>
          <a:xfrm>
            <a:off x="307336" y="1273628"/>
            <a:ext cx="8047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ㅇ</a:t>
            </a:r>
            <a:r>
              <a:rPr lang="ko-KR" altLang="en-US" sz="1400" b="1" dirty="0" smtClean="0"/>
              <a:t> 점검 주체 </a:t>
            </a:r>
            <a:r>
              <a:rPr lang="en-US" altLang="ko-KR" sz="1400" b="1" dirty="0" smtClean="0"/>
              <a:t>: KT DS </a:t>
            </a:r>
            <a:r>
              <a:rPr lang="ko-KR" altLang="en-US" sz="1400" b="1" dirty="0" smtClean="0"/>
              <a:t>정보보안센터 </a:t>
            </a:r>
            <a:r>
              <a:rPr lang="ko-KR" altLang="en-US" sz="1400" b="1" dirty="0" err="1" smtClean="0"/>
              <a:t>보안정책팀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ㅇ</a:t>
            </a:r>
            <a:r>
              <a:rPr lang="ko-KR" altLang="en-US" sz="1400" b="1" dirty="0" smtClean="0"/>
              <a:t> 담   당   자 </a:t>
            </a:r>
            <a:r>
              <a:rPr lang="en-US" altLang="ko-KR" sz="1400" b="1" dirty="0"/>
              <a:t>: </a:t>
            </a:r>
            <a:r>
              <a:rPr lang="ko-KR" altLang="en-US" sz="1400" b="1" dirty="0" smtClean="0"/>
              <a:t>신동원 차장</a:t>
            </a:r>
            <a:r>
              <a:rPr lang="en-US" altLang="ko-KR" sz="1400" b="1" dirty="0" smtClean="0"/>
              <a:t>( 010-3869-5553 )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ㅇ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점검 시기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서비스 오픈</a:t>
            </a:r>
            <a:r>
              <a:rPr lang="en-US" altLang="ko-KR" sz="1400" b="1" dirty="0" smtClean="0"/>
              <a:t>, SR/</a:t>
            </a:r>
            <a:r>
              <a:rPr lang="ko-KR" altLang="en-US" sz="1400" b="1" dirty="0" err="1" smtClean="0"/>
              <a:t>릴리즈</a:t>
            </a:r>
            <a:r>
              <a:rPr lang="ko-KR" altLang="en-US" sz="1400" b="1" dirty="0" smtClean="0"/>
              <a:t> 등 보안검토 필요한 경우 수시 점검 진행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ㅇ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점검 도구 </a:t>
            </a:r>
            <a:r>
              <a:rPr lang="en-US" altLang="ko-KR" sz="1400" b="1" dirty="0" smtClean="0"/>
              <a:t>: Sparrow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ㅇ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소스 </a:t>
            </a:r>
            <a:r>
              <a:rPr lang="ko-KR" altLang="en-US" sz="1400" b="1" dirty="0" smtClean="0"/>
              <a:t>진단결과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ㅇ</a:t>
            </a:r>
            <a:r>
              <a:rPr lang="ko-KR" altLang="en-US" sz="1400" b="1" dirty="0" smtClean="0"/>
              <a:t> 인증 내역 </a:t>
            </a:r>
            <a:r>
              <a:rPr lang="en-US" altLang="ko-KR" sz="1400" b="1" dirty="0" smtClean="0"/>
              <a:t>:  CC</a:t>
            </a:r>
            <a:r>
              <a:rPr lang="ko-KR" altLang="en-US" sz="1400" b="1" dirty="0" smtClean="0"/>
              <a:t>인증</a:t>
            </a:r>
            <a:r>
              <a:rPr lang="en-US" altLang="ko-KR" sz="1400" b="1" dirty="0" smtClean="0"/>
              <a:t> / GS</a:t>
            </a:r>
            <a:r>
              <a:rPr lang="ko-KR" altLang="en-US" sz="1400" b="1" dirty="0" smtClean="0"/>
              <a:t>인증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전자정부 표준프레임워크 호환성 인증 </a:t>
            </a:r>
            <a:r>
              <a:rPr lang="en-US" altLang="ko-KR" sz="1400" b="1" dirty="0" smtClean="0"/>
              <a:t>/ CWE</a:t>
            </a:r>
            <a:r>
              <a:rPr lang="ko-KR" altLang="en-US" sz="1400" b="1" dirty="0" smtClean="0"/>
              <a:t>인증</a:t>
            </a:r>
            <a:endParaRPr lang="ko-KR" altLang="en-US" sz="14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07336" y="3443065"/>
            <a:ext cx="8519620" cy="2371725"/>
            <a:chOff x="307336" y="3452590"/>
            <a:chExt cx="9371582" cy="237172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336" y="3466878"/>
              <a:ext cx="2352675" cy="234315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3268" y="3452590"/>
              <a:ext cx="2381250" cy="237172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5943" y="3466878"/>
              <a:ext cx="2400300" cy="23241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26243" y="3466878"/>
              <a:ext cx="2352675" cy="2200275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307336" y="3304953"/>
            <a:ext cx="8519620" cy="2581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5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/>
          </p:cNvSpPr>
          <p:nvPr/>
        </p:nvSpPr>
        <p:spPr>
          <a:xfrm>
            <a:off x="307336" y="277028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1900" dirty="0" smtClean="0"/>
              <a:t>별첨</a:t>
            </a:r>
            <a:r>
              <a:rPr lang="en-US" altLang="ko-KR" sz="1900" dirty="0" smtClean="0"/>
              <a:t>) </a:t>
            </a:r>
            <a:r>
              <a:rPr lang="ko-KR" altLang="en-US" sz="1900" dirty="0" smtClean="0"/>
              <a:t>조치 후 결과 화면</a:t>
            </a:r>
            <a:endParaRPr lang="ko-KR" altLang="en-US" sz="1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6" y="709300"/>
            <a:ext cx="8537561" cy="5845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08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7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31223</TotalTime>
  <Words>588</Words>
  <Application>Microsoft Office PowerPoint</Application>
  <PresentationFormat>화면 슬라이드 쇼(4:3)</PresentationFormat>
  <Paragraphs>164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맑은 고딕</vt:lpstr>
      <vt:lpstr>Arial</vt:lpstr>
      <vt:lpstr>Calibri</vt:lpstr>
      <vt:lpstr>Calibri Light</vt:lpstr>
      <vt:lpstr>Office 테마</vt:lpstr>
      <vt:lpstr>Secure coding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KTDS</dc:creator>
  <cp:lastModifiedBy>ktds</cp:lastModifiedBy>
  <cp:revision>671</cp:revision>
  <cp:lastPrinted>2020-06-15T10:03:23Z</cp:lastPrinted>
  <dcterms:created xsi:type="dcterms:W3CDTF">2020-04-23T10:35:44Z</dcterms:created>
  <dcterms:modified xsi:type="dcterms:W3CDTF">2021-05-25T13:58:01Z</dcterms:modified>
</cp:coreProperties>
</file>