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4" r:id="rId2"/>
    <p:sldId id="348" r:id="rId3"/>
    <p:sldId id="369" r:id="rId4"/>
    <p:sldId id="37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1C0C3-2A59-4BF9-AFE3-968C4AAE52DE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2021-01-29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D16AA-D6E7-46E9-9FC8-0178B628853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97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CBCE344-CA55-4ECD-A052-532436B4C211}" type="datetimeFigureOut">
              <a:rPr lang="ko-KR" altLang="en-US" smtClean="0"/>
              <a:pPr/>
              <a:t>2021-01-29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CFF340-1226-4953-B631-4DAD302BD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01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D91D-FFAA-4876-9CB6-24F04195D0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D91D-FFAA-4876-9CB6-24F04195D0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2106672"/>
            <a:ext cx="7848872" cy="916465"/>
          </a:xfrm>
          <a:prstGeom prst="rect">
            <a:avLst/>
          </a:prstGeom>
        </p:spPr>
        <p:txBody>
          <a:bodyPr/>
          <a:lstStyle>
            <a:lvl1pPr algn="l">
              <a:defRPr b="0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프로젝트 제목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419872" y="3213408"/>
            <a:ext cx="5040560" cy="3273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소속 </a:t>
            </a:r>
            <a:r>
              <a:rPr lang="en-US" altLang="ko-KR" dirty="0"/>
              <a:t>/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호칭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1700808"/>
            <a:ext cx="3024187" cy="2949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분류</a:t>
            </a:r>
          </a:p>
        </p:txBody>
      </p:sp>
      <p:pic>
        <p:nvPicPr>
          <p:cNvPr id="11" name="Picture 2" descr="E:\★2019\190306_내외부문서템플릿 통합작업\01_기획서작업\0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9" y="700956"/>
            <a:ext cx="413904" cy="4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611560" y="5625534"/>
            <a:ext cx="168796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©2019 </a:t>
            </a:r>
            <a:r>
              <a:rPr kumimoji="0" lang="en-US" altLang="ko-KR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Gabia</a:t>
            </a: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Inc. Ltd. All rights reserved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3212976"/>
            <a:ext cx="1368152" cy="3276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  <a:endParaRPr lang="en-US" altLang="ko-KR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979712" y="3213408"/>
            <a:ext cx="1368152" cy="32730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760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5051" y="173832"/>
            <a:ext cx="8773898" cy="461665"/>
          </a:xfr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defRPr sz="2215" b="0">
                <a:latin typeface="SpoqaHanSans-Bold" panose="020B0800000000000000" pitchFamily="50" charset="-127"/>
                <a:ea typeface="SpoqaHanSans-Bold" panose="020B0800000000000000" pitchFamily="50" charset="-127"/>
              </a:defRPr>
            </a:lvl1pPr>
          </a:lstStyle>
          <a:p>
            <a:r>
              <a:rPr lang="ko-KR" altLang="en-US" dirty="0"/>
              <a:t>타이틀 제목 입력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5051" y="764704"/>
            <a:ext cx="8773898" cy="34605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buNone/>
              <a:defRPr sz="1477">
                <a:latin typeface="SpoqaHanSans-Regular" panose="020B0500000000000000" pitchFamily="50" charset="-127"/>
                <a:ea typeface="SpoqaHanSans-Regular" panose="020B0500000000000000" pitchFamily="50" charset="-127"/>
              </a:defRPr>
            </a:lvl1pPr>
            <a:lvl2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2pPr>
            <a:lvl3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3pPr>
            <a:lvl4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4pPr>
            <a:lvl5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5pPr>
          </a:lstStyle>
          <a:p>
            <a:pPr lvl="0"/>
            <a:r>
              <a:rPr lang="ko-KR" altLang="en-US" dirty="0" err="1"/>
              <a:t>콘텐츠</a:t>
            </a:r>
            <a:r>
              <a:rPr lang="ko-KR" altLang="en-US" dirty="0"/>
              <a:t> 내용 입력</a:t>
            </a:r>
          </a:p>
        </p:txBody>
      </p:sp>
    </p:spTree>
    <p:extLst>
      <p:ext uri="{BB962C8B-B14F-4D97-AF65-F5344CB8AC3E}">
        <p14:creationId xmlns:p14="http://schemas.microsoft.com/office/powerpoint/2010/main" val="310842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월간보고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0" t="8719" r="23301" b="21899"/>
          <a:stretch/>
        </p:blipFill>
        <p:spPr bwMode="auto">
          <a:xfrm>
            <a:off x="2674110" y="1556792"/>
            <a:ext cx="646989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16686" y="1984634"/>
            <a:ext cx="7772400" cy="1938992"/>
          </a:xfrm>
        </p:spPr>
        <p:txBody>
          <a:bodyPr>
            <a:spAutoFit/>
          </a:bodyPr>
          <a:lstStyle>
            <a:lvl1pPr algn="l">
              <a:defRPr sz="5539" spc="-277">
                <a:solidFill>
                  <a:srgbClr val="0D4F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OO</a:t>
            </a:r>
            <a:r>
              <a:rPr lang="ko-KR" altLang="en-US" dirty="0"/>
              <a:t>사업부</a:t>
            </a:r>
            <a:br>
              <a:rPr lang="en-US" altLang="ko-KR" dirty="0"/>
            </a:br>
            <a:r>
              <a:rPr lang="en-US" altLang="ko-KR" dirty="0"/>
              <a:t>O</a:t>
            </a:r>
            <a:r>
              <a:rPr lang="ko-KR" altLang="en-US" dirty="0"/>
              <a:t>월 업무 보고</a:t>
            </a:r>
          </a:p>
        </p:txBody>
      </p:sp>
    </p:spTree>
    <p:extLst>
      <p:ext uri="{BB962C8B-B14F-4D97-AF65-F5344CB8AC3E}">
        <p14:creationId xmlns:p14="http://schemas.microsoft.com/office/powerpoint/2010/main" val="16480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2106672"/>
            <a:ext cx="7848872" cy="1538352"/>
          </a:xfrm>
          <a:prstGeom prst="rect">
            <a:avLst/>
          </a:prstGeom>
        </p:spPr>
        <p:txBody>
          <a:bodyPr/>
          <a:lstStyle>
            <a:lvl1pPr algn="l">
              <a:defRPr b="0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14" name="Text Box 8"/>
          <p:cNvSpPr txBox="1">
            <a:spLocks noChangeArrowheads="1"/>
          </p:cNvSpPr>
          <p:nvPr userDrawn="1"/>
        </p:nvSpPr>
        <p:spPr bwMode="auto">
          <a:xfrm>
            <a:off x="611560" y="5625534"/>
            <a:ext cx="168796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©2019 </a:t>
            </a:r>
            <a:r>
              <a:rPr kumimoji="0" lang="en-US" altLang="ko-KR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Gabia</a:t>
            </a: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Inc. Ltd. All rights reserved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1700808"/>
            <a:ext cx="3024187" cy="2949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분류</a:t>
            </a:r>
          </a:p>
        </p:txBody>
      </p:sp>
      <p:pic>
        <p:nvPicPr>
          <p:cNvPr id="10" name="Picture 2" descr="E:\★2019\190306_내외부문서템플릿 통합작업\01_기획서작업\0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9" y="700956"/>
            <a:ext cx="413904" cy="4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419872" y="3821771"/>
            <a:ext cx="5040560" cy="3273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소속 </a:t>
            </a:r>
            <a:r>
              <a:rPr lang="en-US" altLang="ko-KR" dirty="0"/>
              <a:t>/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호칭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11560" y="3821339"/>
            <a:ext cx="1368152" cy="3276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  <a:endParaRPr lang="en-US" altLang="ko-KR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979712" y="3821771"/>
            <a:ext cx="1368152" cy="32730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62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352165" y="2348880"/>
            <a:ext cx="359246" cy="2520280"/>
          </a:xfrm>
          <a:prstGeom prst="rect">
            <a:avLst/>
          </a:prstGeom>
          <a:solidFill>
            <a:schemeClr val="bg1"/>
          </a:solidFill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8624" y="2348880"/>
            <a:ext cx="6021728" cy="2520280"/>
          </a:xfrm>
          <a:prstGeom prst="rect">
            <a:avLst/>
          </a:prstGeom>
          <a:solidFill>
            <a:schemeClr val="bg1"/>
          </a:solidFill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 spc="-139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Section 01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02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03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04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05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1331640" y="1553363"/>
            <a:ext cx="5904656" cy="579493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목차 및 기타</a:t>
            </a:r>
            <a:endParaRPr lang="en-US" altLang="ko-KR" dirty="0"/>
          </a:p>
        </p:txBody>
      </p:sp>
      <p:pic>
        <p:nvPicPr>
          <p:cNvPr id="12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79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0" y="-1"/>
            <a:ext cx="13316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979712" y="2345451"/>
            <a:ext cx="2997392" cy="1371581"/>
          </a:xfrm>
          <a:prstGeom prst="rect">
            <a:avLst/>
          </a:prstGeom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 spc="-139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Section 01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02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03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</p:txBody>
      </p:sp>
      <p:sp>
        <p:nvSpPr>
          <p:cNvPr id="16" name="제목 1"/>
          <p:cNvSpPr>
            <a:spLocks noGrp="1"/>
          </p:cNvSpPr>
          <p:nvPr>
            <p:ph type="ctrTitle" hasCustomPrompt="1"/>
          </p:nvPr>
        </p:nvSpPr>
        <p:spPr>
          <a:xfrm>
            <a:off x="1475656" y="1553363"/>
            <a:ext cx="5760640" cy="579493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카테고리 제목</a:t>
            </a:r>
            <a:endParaRPr lang="en-US" altLang="ko-KR" dirty="0"/>
          </a:p>
        </p:txBody>
      </p:sp>
      <p:sp>
        <p:nvSpPr>
          <p:cNvPr id="23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2348880"/>
            <a:ext cx="489881" cy="1371581"/>
          </a:xfrm>
          <a:prstGeom prst="rect">
            <a:avLst/>
          </a:prstGeom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1-1</a:t>
            </a:r>
          </a:p>
          <a:p>
            <a:pPr lvl="0"/>
            <a:r>
              <a:rPr lang="en-US" altLang="ko-KR" dirty="0"/>
              <a:t>1-2</a:t>
            </a:r>
          </a:p>
          <a:p>
            <a:pPr lvl="0"/>
            <a:r>
              <a:rPr lang="en-US" altLang="ko-KR" dirty="0"/>
              <a:t>1-3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1557338"/>
            <a:ext cx="792286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No.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37704" y="158501"/>
            <a:ext cx="8550758" cy="458758"/>
          </a:xfrm>
          <a:prstGeom prst="rect">
            <a:avLst/>
          </a:prstGeom>
        </p:spPr>
        <p:txBody>
          <a:bodyPr lIns="84660" tIns="42329" rIns="84660" bIns="42329"/>
          <a:lstStyle>
            <a:lvl1pPr marL="0" indent="0" algn="l">
              <a:buNone/>
              <a:defRPr sz="2000" b="0">
                <a:solidFill>
                  <a:srgbClr val="0065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23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6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3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6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9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63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8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페이지명</a:t>
            </a:r>
          </a:p>
        </p:txBody>
      </p:sp>
      <p:pic>
        <p:nvPicPr>
          <p:cNvPr id="6" name="Picture 3" descr="E:\★2019\190306_내외부문서템플릿 통합작업\01_기획서작업\0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92" y="260648"/>
            <a:ext cx="194760" cy="1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17"/>
          <p:cNvSpPr>
            <a:spLocks noGrp="1"/>
          </p:cNvSpPr>
          <p:nvPr>
            <p:ph sz="quarter" idx="11"/>
          </p:nvPr>
        </p:nvSpPr>
        <p:spPr>
          <a:xfrm>
            <a:off x="373063" y="764704"/>
            <a:ext cx="8520112" cy="5544616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000"/>
            </a:lvl2pPr>
            <a:lvl3pPr marL="914400" indent="0">
              <a:buFont typeface="+mj-lt"/>
              <a:buNone/>
              <a:defRPr sz="1000"/>
            </a:lvl3pPr>
            <a:lvl4pPr marL="1371600" indent="0">
              <a:buFont typeface="Arial" panose="020B0604020202020204" pitchFamily="34" charset="0"/>
              <a:buNone/>
              <a:defRPr sz="100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67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78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 userDrawn="1"/>
        </p:nvCxnSpPr>
        <p:spPr>
          <a:xfrm>
            <a:off x="6389669" y="542053"/>
            <a:ext cx="0" cy="6315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6452540" y="699569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530392" y="908720"/>
            <a:ext cx="2497373" cy="561662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7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3014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72180" y="729264"/>
            <a:ext cx="9000000" cy="5760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72180" y="980728"/>
            <a:ext cx="900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 userDrawn="1"/>
        </p:nvGrpSpPr>
        <p:grpSpPr>
          <a:xfrm rot="2700000">
            <a:off x="8851527" y="785217"/>
            <a:ext cx="135632" cy="144016"/>
            <a:chOff x="8535615" y="836712"/>
            <a:chExt cx="135632" cy="144016"/>
          </a:xfrm>
        </p:grpSpPr>
        <p:cxnSp>
          <p:nvCxnSpPr>
            <p:cNvPr id="13" name="직선 연결선 12"/>
            <p:cNvCxnSpPr/>
            <p:nvPr userDrawn="1"/>
          </p:nvCxnSpPr>
          <p:spPr>
            <a:xfrm>
              <a:off x="8604448" y="836712"/>
              <a:ext cx="0" cy="14401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8535615" y="908720"/>
              <a:ext cx="13563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 userDrawn="1"/>
        </p:nvCxnSpPr>
        <p:spPr>
          <a:xfrm>
            <a:off x="8388424" y="857225"/>
            <a:ext cx="13563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 userDrawn="1"/>
        </p:nvSpPr>
        <p:spPr>
          <a:xfrm>
            <a:off x="8652556" y="809271"/>
            <a:ext cx="95908" cy="9590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Button"/>
          <p:cNvSpPr>
            <a:spLocks/>
          </p:cNvSpPr>
          <p:nvPr userDrawn="1"/>
        </p:nvSpPr>
        <p:spPr bwMode="auto">
          <a:xfrm>
            <a:off x="888284" y="4213720"/>
            <a:ext cx="793808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자세히 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제목 1"/>
          <p:cNvSpPr>
            <a:spLocks noGrp="1"/>
          </p:cNvSpPr>
          <p:nvPr>
            <p:ph type="ctrTitle" hasCustomPrompt="1"/>
          </p:nvPr>
        </p:nvSpPr>
        <p:spPr>
          <a:xfrm>
            <a:off x="683568" y="1916832"/>
            <a:ext cx="7344816" cy="1152128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메인카피를</a:t>
            </a:r>
            <a:br>
              <a:rPr lang="en-US" altLang="ko-KR" dirty="0"/>
            </a:br>
            <a:r>
              <a:rPr lang="ko-KR" altLang="en-US" dirty="0"/>
              <a:t>입력하세요</a:t>
            </a:r>
            <a:endParaRPr lang="en-US" altLang="ko-KR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7" hasCustomPrompt="1"/>
          </p:nvPr>
        </p:nvSpPr>
        <p:spPr>
          <a:xfrm>
            <a:off x="690563" y="3141662"/>
            <a:ext cx="7337425" cy="791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-15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ko-KR" altLang="en-US" dirty="0"/>
              <a:t>서브카피를</a:t>
            </a:r>
            <a:endParaRPr lang="en-US" altLang="ko-KR" dirty="0"/>
          </a:p>
          <a:p>
            <a:pPr lvl="0"/>
            <a:r>
              <a:rPr lang="ko-KR" altLang="en-US" dirty="0"/>
              <a:t>입력하세요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8" hasCustomPrompt="1"/>
          </p:nvPr>
        </p:nvSpPr>
        <p:spPr>
          <a:xfrm>
            <a:off x="691188" y="4725144"/>
            <a:ext cx="7409204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spc="-15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이벤트 </a:t>
            </a:r>
            <a:r>
              <a:rPr lang="ko-KR" altLang="en-US" dirty="0" err="1"/>
              <a:t>컨셉</a:t>
            </a:r>
            <a:r>
              <a:rPr lang="en-US" altLang="ko-KR" dirty="0"/>
              <a:t> / </a:t>
            </a:r>
            <a:r>
              <a:rPr lang="ko-KR" altLang="en-US" dirty="0"/>
              <a:t>이미지 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8568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48233" y="836712"/>
            <a:ext cx="4824536" cy="57606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5106022" y="836712"/>
            <a:ext cx="2573086" cy="39604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7812360" y="836712"/>
            <a:ext cx="1206135" cy="2808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354293" y="6597351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</a:p>
        </p:txBody>
      </p:sp>
      <p:sp>
        <p:nvSpPr>
          <p:cNvPr id="30" name="직사각형 29"/>
          <p:cNvSpPr/>
          <p:nvPr userDrawn="1"/>
        </p:nvSpPr>
        <p:spPr>
          <a:xfrm>
            <a:off x="7060632" y="4869160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Tablet</a:t>
            </a:r>
          </a:p>
        </p:txBody>
      </p:sp>
      <p:sp>
        <p:nvSpPr>
          <p:cNvPr id="35" name="직사각형 34"/>
          <p:cNvSpPr/>
          <p:nvPr userDrawn="1"/>
        </p:nvSpPr>
        <p:spPr>
          <a:xfrm>
            <a:off x="8415427" y="3717011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73533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2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1" r:id="rId3"/>
    <p:sldLayoutId id="2147483660" r:id="rId4"/>
    <p:sldLayoutId id="2147483673" r:id="rId5"/>
    <p:sldLayoutId id="2147483675" r:id="rId6"/>
    <p:sldLayoutId id="2147483671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 안정성</a:t>
            </a:r>
            <a: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3692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공공클라우드</a:t>
            </a: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보안관제</a:t>
            </a:r>
            <a:b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백업 및 복구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1" y="1157778"/>
            <a:ext cx="1206485" cy="4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7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"/>
          <a:stretch/>
        </p:blipFill>
        <p:spPr>
          <a:xfrm>
            <a:off x="0" y="263770"/>
            <a:ext cx="9154922" cy="6330462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3130694"/>
            <a:ext cx="9144000" cy="596589"/>
          </a:xfrm>
          <a:prstGeom prst="rect">
            <a:avLst/>
          </a:prstGeom>
        </p:spPr>
        <p:txBody>
          <a:bodyPr vert="horz" lIns="84406" tIns="42203" rIns="84406" bIns="42203" rtlCol="0" anchor="t" anchorCtr="0"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+mj-cs"/>
              </a:defRPr>
            </a:lvl1pPr>
          </a:lstStyle>
          <a:p>
            <a:r>
              <a:rPr lang="en-US" altLang="ko-KR" sz="332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323" b="1" dirty="0">
                <a:solidFill>
                  <a:srgbClr val="0D4F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백업 및 복구</a:t>
            </a:r>
            <a:endParaRPr lang="en-US" altLang="ko-KR" sz="3323" b="1" dirty="0">
              <a:solidFill>
                <a:srgbClr val="0D4FA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8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E85DBDF-472B-4A70-892E-F4440C0AE5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장애 대응 체계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02AC3-D8E0-4F74-B6F9-10D23D5BE0F2}"/>
              </a:ext>
            </a:extLst>
          </p:cNvPr>
          <p:cNvSpPr txBox="1"/>
          <p:nvPr/>
        </p:nvSpPr>
        <p:spPr>
          <a:xfrm>
            <a:off x="22906" y="649383"/>
            <a:ext cx="9121094" cy="422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333333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발생 시 최단 시간 내 복구할 수 있는 체계화된 장애 처리 절차 확립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분야별 전문 인력 보유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24x365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지원 체계 등의 방안을 수립하여 운용함으로써 장애 피해를 최소화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대응 추진 방안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체계적인 장애 처리 대응 수행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환경 분석을 통한 예방 및 대응 절차 고도화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장비 장애에 대한 최단 시간 복구 방안 수립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처리 절차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식별 및 접수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분석 및 판단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조치 및 문제 관리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이력 관리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방지 대책 수립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관리를 통해 근본 원인 분석 및 처리하여 동일 장애 재발 방지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원인 별 장애 처리 수행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장애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장애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 장애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장비 장애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2-3)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근무 취약 시간 장애 대응 방안 구축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- 24x365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위한 비상 대응 체계 구축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비상 연락 체계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부품 및 장비 수급 체계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 업체 지원 체계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비상 연락 체계 확보 및 주기적인 연락망 관리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처리 절차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발생 시 최단 시간 내 복구할 수 있도록 표준 장애 처리 절차와 유사 사업 장애 처리 경험을 반영한 체계화된 장애 처리 절차를 수립 및 수행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장애처리실무매뉴얼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150C7BE6-333B-40E6-B2B7-1639DCF3CC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088481"/>
              </p:ext>
            </p:extLst>
          </p:nvPr>
        </p:nvGraphicFramePr>
        <p:xfrm>
          <a:off x="2142854" y="4874514"/>
          <a:ext cx="1283277" cy="1815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533723" imgH="6415694" progId="AcroExch.Document.DC">
                  <p:embed/>
                </p:oleObj>
              </mc:Choice>
              <mc:Fallback>
                <p:oleObj name="Acrobat Document" r:id="rId2" imgW="4533723" imgH="641569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42854" y="4874514"/>
                        <a:ext cx="1283277" cy="1815729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12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6A677F-BF9D-4DEC-BAC4-41887FF1AF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백업 정책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276F5A7-436F-4040-A3F7-7661AF6F8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41296"/>
              </p:ext>
            </p:extLst>
          </p:nvPr>
        </p:nvGraphicFramePr>
        <p:xfrm>
          <a:off x="130410" y="1397000"/>
          <a:ext cx="8834081" cy="2680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112">
                  <a:extLst>
                    <a:ext uri="{9D8B030D-6E8A-4147-A177-3AD203B41FA5}">
                      <a16:colId xmlns:a16="http://schemas.microsoft.com/office/drawing/2014/main" val="2076911895"/>
                    </a:ext>
                  </a:extLst>
                </a:gridCol>
                <a:gridCol w="993834">
                  <a:extLst>
                    <a:ext uri="{9D8B030D-6E8A-4147-A177-3AD203B41FA5}">
                      <a16:colId xmlns:a16="http://schemas.microsoft.com/office/drawing/2014/main" val="1339137013"/>
                    </a:ext>
                  </a:extLst>
                </a:gridCol>
                <a:gridCol w="993834">
                  <a:extLst>
                    <a:ext uri="{9D8B030D-6E8A-4147-A177-3AD203B41FA5}">
                      <a16:colId xmlns:a16="http://schemas.microsoft.com/office/drawing/2014/main" val="2439191760"/>
                    </a:ext>
                  </a:extLst>
                </a:gridCol>
                <a:gridCol w="2502989">
                  <a:extLst>
                    <a:ext uri="{9D8B030D-6E8A-4147-A177-3AD203B41FA5}">
                      <a16:colId xmlns:a16="http://schemas.microsoft.com/office/drawing/2014/main" val="4127137706"/>
                    </a:ext>
                  </a:extLst>
                </a:gridCol>
                <a:gridCol w="1325112">
                  <a:extLst>
                    <a:ext uri="{9D8B030D-6E8A-4147-A177-3AD203B41FA5}">
                      <a16:colId xmlns:a16="http://schemas.microsoft.com/office/drawing/2014/main" val="4150419456"/>
                    </a:ext>
                  </a:extLst>
                </a:gridCol>
                <a:gridCol w="883408">
                  <a:extLst>
                    <a:ext uri="{9D8B030D-6E8A-4147-A177-3AD203B41FA5}">
                      <a16:colId xmlns:a16="http://schemas.microsoft.com/office/drawing/2014/main" val="1469713086"/>
                    </a:ext>
                  </a:extLst>
                </a:gridCol>
                <a:gridCol w="809792">
                  <a:extLst>
                    <a:ext uri="{9D8B030D-6E8A-4147-A177-3AD203B41FA5}">
                      <a16:colId xmlns:a16="http://schemas.microsoft.com/office/drawing/2014/main" val="3160054786"/>
                    </a:ext>
                  </a:extLst>
                </a:gridCol>
              </a:tblGrid>
              <a:tr h="5281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백업정책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백업주기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백업시간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백업방법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백업대상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보관장소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보관기간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756307"/>
                  </a:ext>
                </a:extLst>
              </a:tr>
              <a:tr h="543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클라우드 웹방화벽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(VM)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AM 03:10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스크립트 자동화 등록으로 구성요소 압축 및 백업 서버로 데이터 전송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웹방화벽 구성 전체</a:t>
                      </a:r>
                      <a:r>
                        <a:rPr lang="en-US" altLang="ko-KR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(config)</a:t>
                      </a:r>
                      <a:endParaRPr lang="ko-KR" altLang="en-US" sz="11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백업서버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서초</a:t>
                      </a:r>
                      <a:r>
                        <a:rPr lang="en-US" altLang="ko-KR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IDC)</a:t>
                      </a:r>
                      <a:endParaRPr lang="ko-KR" altLang="en-US" sz="11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713898"/>
                  </a:ext>
                </a:extLst>
              </a:tr>
              <a:tr h="8041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클라우드 웹방화벽</a:t>
                      </a:r>
                      <a:r>
                        <a:rPr lang="en-US" altLang="ko-KR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설치형</a:t>
                      </a:r>
                      <a:r>
                        <a:rPr lang="en-US" altLang="ko-KR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): Deepfinder</a:t>
                      </a:r>
                      <a:endParaRPr lang="ko-KR" altLang="en-US" sz="11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AM 02:00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매니지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서버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스캐쥴에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따른 백업파일 구성 및 백업서버로 데이터 전송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연동된 에이전트 모든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DB(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 제외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036092"/>
                  </a:ext>
                </a:extLst>
              </a:tr>
              <a:tr h="8041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클라우드 웹방화벽</a:t>
                      </a:r>
                      <a:r>
                        <a:rPr lang="en-US" altLang="ko-KR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설치형</a:t>
                      </a:r>
                      <a:r>
                        <a:rPr lang="en-US" altLang="ko-KR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): Shellmonitor</a:t>
                      </a:r>
                      <a:endParaRPr lang="ko-KR" altLang="en-US" sz="11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AM 02:00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스크립트 자동화 등록으로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백업서버로 데이터 전송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70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32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334</Words>
  <Application>Microsoft Office PowerPoint</Application>
  <PresentationFormat>화면 슬라이드 쇼(4:3)</PresentationFormat>
  <Paragraphs>38</Paragraphs>
  <Slides>4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SpoqaHanSans-Bold</vt:lpstr>
      <vt:lpstr>SpoqaHanSans-Regular</vt:lpstr>
      <vt:lpstr>맑은 고딕</vt:lpstr>
      <vt:lpstr>-윤고딕330</vt:lpstr>
      <vt:lpstr>Arial</vt:lpstr>
      <vt:lpstr>Segoe UI</vt:lpstr>
      <vt:lpstr>Office 테마</vt:lpstr>
      <vt:lpstr>Acrobat Document</vt:lpstr>
      <vt:lpstr>운영 안정성_공공클라우드 보안관제 &gt; 백업 및 복구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GW1402534</dc:creator>
  <cp:lastModifiedBy>오 미연</cp:lastModifiedBy>
  <cp:revision>134</cp:revision>
  <dcterms:created xsi:type="dcterms:W3CDTF">2019-03-18T07:59:42Z</dcterms:created>
  <dcterms:modified xsi:type="dcterms:W3CDTF">2021-01-29T01:25:06Z</dcterms:modified>
</cp:coreProperties>
</file>