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9144000" cy="6858000" type="screen4x3"/>
  <p:notesSz cx="9940925" cy="6808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pos="181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  <p15:guide id="8" orient="horz" pos="1389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1275" userDrawn="1">
          <p15:clr>
            <a:srgbClr val="A4A3A4"/>
          </p15:clr>
        </p15:guide>
        <p15:guide id="11" orient="horz" pos="23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AE3F3"/>
    <a:srgbClr val="E2F0D9"/>
    <a:srgbClr val="FBE5D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27" autoAdjust="0"/>
  </p:normalViewPr>
  <p:slideViewPr>
    <p:cSldViewPr snapToGrid="0">
      <p:cViewPr varScale="1">
        <p:scale>
          <a:sx n="97" d="100"/>
          <a:sy n="97" d="100"/>
        </p:scale>
        <p:origin x="768" y="78"/>
      </p:cViewPr>
      <p:guideLst>
        <p:guide orient="horz" pos="1071"/>
        <p:guide pos="2857"/>
        <p:guide pos="5579"/>
        <p:guide orient="horz" pos="459"/>
        <p:guide pos="181"/>
        <p:guide orient="horz" pos="1480"/>
        <p:guide orient="horz" pos="663"/>
        <p:guide orient="horz" pos="1389"/>
        <p:guide orient="horz" pos="2750"/>
        <p:guide orient="horz" pos="1275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96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869" y="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0F16E-C86F-4814-A59B-99B20B79FEF3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7370"/>
            <a:ext cx="4308739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869" y="6467370"/>
            <a:ext cx="4308737" cy="3414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4D954-A256-4E36-BD32-DD8DC9EB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892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D2634-C0B6-405C-B632-7219E6B0C6D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093" y="3276730"/>
            <a:ext cx="7952739" cy="26809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892" y="6467168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BB2A4-0A4A-4FE2-B720-C5D36998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2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 _ 타이틀 + 서브 타이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A76E8C0D-A23B-48BD-AE71-4FB942F985DB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8670055" y="6447287"/>
            <a:ext cx="122726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10000"/>
              </a:lnSpc>
              <a:defRPr/>
            </a:pPr>
            <a:fld id="{425E1071-A847-4ED3-A4BE-AC9AD5D2D63C}" type="slidenum">
              <a:rPr lang="en-US" altLang="ko-KR" sz="900" spc="-56">
                <a:solidFill>
                  <a:srgbClr val="FFFFFF">
                    <a:lumMod val="75000"/>
                  </a:srgbClr>
                </a:solidFill>
                <a:latin typeface="맑은 고딕"/>
                <a:ea typeface="맑은 고딕"/>
                <a:cs typeface="굴림" pitchFamily="50" charset="-127"/>
              </a:rPr>
              <a:pPr algn="r">
                <a:lnSpc>
                  <a:spcPct val="110000"/>
                </a:lnSpc>
                <a:defRPr/>
              </a:pPr>
              <a:t>‹#›</a:t>
            </a:fld>
            <a:endParaRPr lang="ko-KR" altLang="ko-KR" sz="900" spc="-56" dirty="0">
              <a:solidFill>
                <a:srgbClr val="FFFFFF">
                  <a:lumMod val="75000"/>
                </a:srgbClr>
              </a:solidFill>
              <a:latin typeface="맑은 고딕"/>
              <a:ea typeface="맑은 고딕"/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16808" y="1095104"/>
            <a:ext cx="7698237" cy="2616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848754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700" b="1" kern="1200" spc="-56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16803" y="621262"/>
            <a:ext cx="7694413" cy="3693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400" b="1" spc="-56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50806" y="-336481"/>
            <a:ext cx="432767" cy="235449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700" b="1" spc="-56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560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9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5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90DD-FE1A-4BA4-9A3D-5B87CDF22F20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D720-2406-4FAB-9119-86482B2A1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tds-cloud@kt.co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23937"/>
              </p:ext>
            </p:extLst>
          </p:nvPr>
        </p:nvGraphicFramePr>
        <p:xfrm>
          <a:off x="875070" y="1121267"/>
          <a:ext cx="7246374" cy="5528361"/>
        </p:xfrm>
        <a:graphic>
          <a:graphicData uri="http://schemas.openxmlformats.org/drawingml/2006/table">
            <a:tbl>
              <a:tblPr firstRow="1" firstCol="1" bandRow="1"/>
              <a:tblGrid>
                <a:gridCol w="7246374"/>
              </a:tblGrid>
              <a:tr h="947816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안녕하십니까</a:t>
                      </a:r>
                      <a:r>
                        <a:rPr lang="en-US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en-US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KT ds </a:t>
                      </a:r>
                      <a:r>
                        <a:rPr lang="ko-KR" altLang="en-US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입</a:t>
                      </a:r>
                      <a:r>
                        <a:rPr lang="ko-KR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니다</a:t>
                      </a:r>
                      <a:r>
                        <a:rPr lang="en-US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br>
                        <a:rPr lang="en-US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ko-KR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아래와 같이</a:t>
                      </a:r>
                      <a:r>
                        <a:rPr lang="en-US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KOS</a:t>
                      </a:r>
                      <a:r>
                        <a:rPr lang="ko-KR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에 </a:t>
                      </a:r>
                      <a:r>
                        <a:rPr lang="ko-KR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저장되어 있는 </a:t>
                      </a:r>
                      <a:r>
                        <a:rPr lang="ko-KR" sz="1000" b="1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암호화된 회원님의 </a:t>
                      </a:r>
                      <a:r>
                        <a:rPr lang="ko-KR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결제정보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암호화된 카드번호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암호화된 이름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가</a:t>
                      </a:r>
                      <a:r>
                        <a:rPr 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000" b="1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유출 </a:t>
                      </a:r>
                      <a:r>
                        <a:rPr 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되었음을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돋움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안내 </a:t>
                      </a:r>
                      <a:r>
                        <a:rPr lang="ko-KR" sz="1000" b="1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드리며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000" b="1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깊은 </a:t>
                      </a:r>
                      <a:r>
                        <a:rPr lang="ko-KR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사과 드립니다</a:t>
                      </a:r>
                      <a:r>
                        <a:rPr lang="en-US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KOS </a:t>
                      </a:r>
                      <a:r>
                        <a:rPr lang="ko-KR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KT</a:t>
                      </a:r>
                      <a:r>
                        <a:rPr lang="en-US" altLang="ko-KR" sz="1000" b="1" baseline="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ds </a:t>
                      </a:r>
                      <a:r>
                        <a:rPr lang="ko-KR" altLang="en-US" sz="1000" b="1" baseline="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고객 정보를 관리 하는 시스템으로</a:t>
                      </a:r>
                      <a:r>
                        <a:rPr lang="en-US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데이터가 저장된 위치는 </a:t>
                      </a:r>
                      <a:r>
                        <a:rPr lang="ko-KR" altLang="en-US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국내 전산센터</a:t>
                      </a:r>
                      <a:r>
                        <a:rPr lang="ko-KR" sz="1000" b="1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입니다</a:t>
                      </a:r>
                      <a:r>
                        <a:rPr lang="en-US" sz="1000" b="1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1292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3522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20xx </a:t>
                      </a:r>
                      <a:r>
                        <a:rPr 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년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x</a:t>
                      </a:r>
                      <a:r>
                        <a:rPr 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xx</a:t>
                      </a:r>
                      <a:r>
                        <a:rPr 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일부터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x</a:t>
                      </a:r>
                      <a:r>
                        <a:rPr 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월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xx</a:t>
                      </a:r>
                      <a:r>
                        <a:rPr 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일 </a:t>
                      </a:r>
                      <a:r>
                        <a:rPr lang="ko-KR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사이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KOS</a:t>
                      </a:r>
                      <a:r>
                        <a:rPr 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시스템이 사이버공격을 받아 시스템에 저장 되어 있던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회원님의 결제정보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암호화된 카드번호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암호화된 이름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가 </a:t>
                      </a:r>
                      <a:r>
                        <a:rPr 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유출 되었습니다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KOS </a:t>
                      </a:r>
                      <a:r>
                        <a:rPr 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에서 </a:t>
                      </a:r>
                      <a:r>
                        <a:rPr lang="ko-KR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사고 인지 후 전문가와 협력하여 사이버 공격을 차단했으며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원인 분석 등을 진행 하고 있습니다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유출된 카드의 </a:t>
                      </a: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카드발행사와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공조하여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2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차 피해 예방을 위한 보호조치를 완료 하였습니다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b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유출된 카드 정보는 안전하게 암호화 되어 있으며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카드사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FDS(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이상 금융거래 시스템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을 통해 부정 결제를 예방하고 관리 될 수 있도록 조치되어 부정 결제가 발생할 가능성이 매우 낮습니다만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회원님의 카드 유출 여부를 아래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보안센터로 연락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하여 확인해 주시고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혹시 모를 도용 예방을 위해 카드 재발급 또는 </a:t>
                      </a: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결제알림서비스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가입을 당부 드립니다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ko-KR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개인정보 악용으로 의심되는 전화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문자메시지 등을 받으시거나 기타 궁금하신 사항은 아래 피해 접수 담당 부서로 연락해 주시면 친절하게 안내 드리고 신속하게 대응하도록 하겠습니다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- </a:t>
                      </a:r>
                      <a:r>
                        <a:rPr lang="ko-KR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피해 접수 담당 부서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침해대응센터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운영시간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24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시간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침해대응센터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: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02-3679-9981</a:t>
                      </a:r>
                      <a:endParaRPr lang="ko-KR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ts val="1875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000" dirty="0" err="1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이메일</a:t>
                      </a:r>
                      <a:r>
                        <a:rPr lang="en-US" sz="10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: </a:t>
                      </a:r>
                      <a:r>
                        <a:rPr lang="en-US" sz="10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  <a:hlinkClick r:id="rId2"/>
                        </a:rPr>
                        <a:t>ktds-cloud@kt.com</a:t>
                      </a:r>
                      <a:endParaRPr lang="en-US" sz="1000" u="none" dirty="0" smtClean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돋움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marL="171450" indent="-171450">
                        <a:lnSpc>
                          <a:spcPts val="1875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0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한국인터넷진흥원</a:t>
                      </a:r>
                      <a:r>
                        <a:rPr lang="en-US" sz="10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: </a:t>
                      </a:r>
                      <a:r>
                        <a:rPr lang="ko-KR" sz="10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국번 없이</a:t>
                      </a:r>
                      <a:r>
                        <a:rPr lang="en-US" sz="10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0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118</a:t>
                      </a:r>
                    </a:p>
                    <a:p>
                      <a:pPr marL="0" indent="0">
                        <a:lnSpc>
                          <a:spcPts val="1875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/>
                      </a:r>
                      <a:br>
                        <a:rPr lang="en-US" sz="10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000" baseline="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KT ds</a:t>
                      </a:r>
                      <a:r>
                        <a:rPr lang="ko-KR" sz="1000" dirty="0" smtClean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믿고 이용해 주신 회원님께 심려를 끼쳐드린 점에 대해 진심으로 사과 드리며</a:t>
                      </a:r>
                      <a:r>
                        <a:rPr lang="en-US" sz="10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0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앞으로 개인정보보호에 더욱 만전을 기할 것을 약속 드립니다</a:t>
                      </a:r>
                      <a:r>
                        <a:rPr lang="en-US" sz="1000" dirty="0">
                          <a:effectLst/>
                          <a:latin typeface="굴림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129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 bwMode="auto">
          <a:xfrm>
            <a:off x="252045" y="387289"/>
            <a:ext cx="6413330" cy="3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14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662" dirty="0" smtClean="0"/>
              <a:t>I. </a:t>
            </a:r>
            <a:r>
              <a:rPr lang="ko-KR" altLang="en-US" sz="1662" dirty="0" smtClean="0"/>
              <a:t>침해사고 통지내용 및 방법과 사전대응</a:t>
            </a:r>
            <a:endParaRPr lang="ko-KR" altLang="en-US" sz="1662" dirty="0"/>
          </a:p>
        </p:txBody>
      </p:sp>
      <p:sp>
        <p:nvSpPr>
          <p:cNvPr id="8" name="직사각형 7"/>
          <p:cNvSpPr/>
          <p:nvPr/>
        </p:nvSpPr>
        <p:spPr>
          <a:xfrm>
            <a:off x="252045" y="693554"/>
            <a:ext cx="82099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 lvl="1">
              <a:lnSpc>
                <a:spcPct val="150000"/>
              </a:lnSpc>
              <a:tabLst>
                <a:tab pos="1040130" algn="l"/>
              </a:tabLst>
            </a:pPr>
            <a:r>
              <a:rPr lang="en-US" altLang="ko-KR" sz="1400" b="1" kern="100" dirty="0">
                <a:latin typeface="+mn-ea"/>
              </a:rPr>
              <a:t>4</a:t>
            </a:r>
            <a:r>
              <a:rPr lang="en-US" altLang="ko-KR" sz="1400" b="1" kern="100" dirty="0" smtClean="0">
                <a:latin typeface="+mn-ea"/>
              </a:rPr>
              <a:t> </a:t>
            </a:r>
            <a:r>
              <a:rPr lang="ko-KR" altLang="en-US" sz="1400" b="1" kern="100" dirty="0" smtClean="0">
                <a:latin typeface="+mn-ea"/>
              </a:rPr>
              <a:t>침해사고 통지 메일 내용 및 폼</a:t>
            </a:r>
            <a:endParaRPr lang="ko-KR" altLang="ko-KR" sz="1400" b="1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42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31510</TotalTime>
  <Words>52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ktds2020</cp:lastModifiedBy>
  <cp:revision>661</cp:revision>
  <cp:lastPrinted>2020-06-15T10:03:23Z</cp:lastPrinted>
  <dcterms:created xsi:type="dcterms:W3CDTF">2020-04-23T10:35:44Z</dcterms:created>
  <dcterms:modified xsi:type="dcterms:W3CDTF">2021-04-13T10:15:04Z</dcterms:modified>
</cp:coreProperties>
</file>