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316" r:id="rId3"/>
    <p:sldId id="298" r:id="rId4"/>
    <p:sldId id="299" r:id="rId5"/>
    <p:sldId id="317" r:id="rId6"/>
    <p:sldId id="300" r:id="rId7"/>
    <p:sldId id="318" r:id="rId8"/>
    <p:sldId id="314" r:id="rId9"/>
    <p:sldId id="266" r:id="rId10"/>
  </p:sldIdLst>
  <p:sldSz cx="9144000" cy="6858000" type="screen4x3"/>
  <p:notesSz cx="9940925" cy="6808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pos="181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  <p15:guide id="8" orient="horz" pos="1389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1275" userDrawn="1">
          <p15:clr>
            <a:srgbClr val="A4A3A4"/>
          </p15:clr>
        </p15:guide>
        <p15:guide id="11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AE3F3"/>
    <a:srgbClr val="E2F0D9"/>
    <a:srgbClr val="FBE5D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7" autoAdjust="0"/>
  </p:normalViewPr>
  <p:slideViewPr>
    <p:cSldViewPr snapToGrid="0">
      <p:cViewPr varScale="1">
        <p:scale>
          <a:sx n="98" d="100"/>
          <a:sy n="98" d="100"/>
        </p:scale>
        <p:origin x="324" y="90"/>
      </p:cViewPr>
      <p:guideLst>
        <p:guide orient="horz" pos="1071"/>
        <p:guide pos="2857"/>
        <p:guide pos="5579"/>
        <p:guide orient="horz" pos="459"/>
        <p:guide pos="181"/>
        <p:guide orient="horz" pos="1480"/>
        <p:guide orient="horz" pos="663"/>
        <p:guide orient="horz" pos="1389"/>
        <p:guide orient="horz" pos="2750"/>
        <p:guide orient="horz" pos="1275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18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869" y="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0F16E-C86F-4814-A59B-99B20B79FEF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737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869" y="646737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4D954-A256-4E36-BD32-DD8DC9EB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89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D2634-C0B6-405C-B632-7219E6B0C6D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093" y="3276730"/>
            <a:ext cx="7952739" cy="26809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5630863" y="6467475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CCDA7-FAA3-40D0-B925-835E4C71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/>
          <a:lstStyle/>
          <a:p>
            <a:fld id="{188BB2A4-0A4A-4FE2-B720-C5D3699833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8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/>
          <a:lstStyle/>
          <a:p>
            <a:fld id="{0E71C52D-6E31-4DDE-99DD-4FADD46A44A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6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/>
          <a:lstStyle/>
          <a:p>
            <a:fld id="{0E71C52D-6E31-4DDE-99DD-4FADD46A44A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2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/>
          <a:lstStyle/>
          <a:p>
            <a:fld id="{0E71C52D-6E31-4DDE-99DD-4FADD46A44A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8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/>
          <a:lstStyle/>
          <a:p>
            <a:fld id="{0E71C52D-6E31-4DDE-99DD-4FADD46A44A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3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/>
          <a:lstStyle/>
          <a:p>
            <a:fld id="{188BB2A4-0A4A-4FE2-B720-C5D3699833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2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커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차은경\110621_표현가이드_표지\ppt배경_블랙화이트\PPT_W_저용량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:\2017\07_브랜드 슬로건 디자인 Dev\슬로건 확정안 Basic 자료\KT Brand Slogan (PNG)\KT Brand Slogan_Vertical_Posi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1" y="100940"/>
            <a:ext cx="1054019" cy="3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59" y="6261904"/>
            <a:ext cx="975060" cy="46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 userDrawn="1">
            <p:ph type="ctrTitle"/>
          </p:nvPr>
        </p:nvSpPr>
        <p:spPr>
          <a:xfrm>
            <a:off x="539750" y="2454275"/>
            <a:ext cx="6408738" cy="471488"/>
          </a:xfrm>
          <a:prstGeom prst="rect">
            <a:avLst/>
          </a:prstGeom>
          <a:ln/>
        </p:spPr>
        <p:txBody>
          <a:bodyPr/>
          <a:lstStyle>
            <a:lvl1pPr>
              <a:defRPr sz="2400"/>
            </a:lvl1pPr>
          </a:lstStyle>
          <a:p>
            <a:r>
              <a:rPr dirty="0" smtClean="0"/>
              <a:t>제목</a:t>
            </a:r>
            <a:r>
              <a:rPr lang="en-US" altLang="ko-KR" dirty="0" smtClean="0"/>
              <a:t>[</a:t>
            </a:r>
            <a:r>
              <a:rPr dirty="0" smtClean="0"/>
              <a:t>맑은 고딕 </a:t>
            </a:r>
            <a:r>
              <a:rPr lang="en-US" altLang="ko-KR" dirty="0" smtClean="0"/>
              <a:t>bold, 24pt]</a:t>
            </a:r>
            <a:endParaRPr dirty="0" smtClean="0"/>
          </a:p>
        </p:txBody>
      </p:sp>
      <p:sp>
        <p:nvSpPr>
          <p:cNvPr id="10" name="부제목 2"/>
          <p:cNvSpPr>
            <a:spLocks noGrp="1"/>
          </p:cNvSpPr>
          <p:nvPr userDrawn="1">
            <p:ph type="subTitle" idx="1"/>
          </p:nvPr>
        </p:nvSpPr>
        <p:spPr>
          <a:xfrm>
            <a:off x="539750" y="2971800"/>
            <a:ext cx="6400800" cy="312738"/>
          </a:xfrm>
          <a:prstGeom prst="rect">
            <a:avLst/>
          </a:prstGeom>
          <a:ln/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r>
              <a:rPr dirty="0" err="1" smtClean="0"/>
              <a:t>소제목</a:t>
            </a:r>
            <a:r>
              <a:rPr lang="en-US" altLang="ko-KR" dirty="0" smtClean="0"/>
              <a:t>[</a:t>
            </a:r>
            <a:r>
              <a:rPr dirty="0" err="1" smtClean="0"/>
              <a:t>맑은</a:t>
            </a:r>
            <a:r>
              <a:rPr dirty="0" smtClean="0"/>
              <a:t> </a:t>
            </a:r>
            <a:r>
              <a:rPr dirty="0" err="1" smtClean="0"/>
              <a:t>고딕</a:t>
            </a:r>
            <a:r>
              <a:rPr dirty="0" smtClean="0"/>
              <a:t> </a:t>
            </a:r>
            <a:r>
              <a:rPr lang="en-US" altLang="ko-KR" dirty="0" smtClean="0"/>
              <a:t>bold, 16pt]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45859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 userDrawn="1"/>
        </p:nvGrpSpPr>
        <p:grpSpPr bwMode="auto">
          <a:xfrm>
            <a:off x="2771775" y="2997200"/>
            <a:ext cx="3649663" cy="792163"/>
            <a:chOff x="6139161" y="5813284"/>
            <a:chExt cx="2575659" cy="559082"/>
          </a:xfrm>
        </p:grpSpPr>
        <p:pic>
          <p:nvPicPr>
            <p:cNvPr id="3" name="Picture 2" descr="D:\2017\07_브랜드 슬로건 디자인 Dev\슬로건 조합 1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69"/>
            <a:stretch>
              <a:fillRect/>
            </a:stretch>
          </p:blipFill>
          <p:spPr bwMode="auto">
            <a:xfrm>
              <a:off x="6139161" y="5862638"/>
              <a:ext cx="146206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815" y="5813284"/>
              <a:ext cx="1166005" cy="55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807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_ 타이틀 + 서브 타이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A76E8C0D-A23B-48BD-AE71-4FB942F985DB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425E1071-A847-4ED3-A4BE-AC9AD5D2D63C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16808" y="1095104"/>
            <a:ext cx="7698237" cy="2616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848754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700" b="1" kern="1200" spc="-56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16803" y="621262"/>
            <a:ext cx="7694413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400" b="1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50806" y="-336481"/>
            <a:ext cx="432767" cy="235449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700" b="1" spc="-56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560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5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is.go.kr/frt/bbs/type001/commonSelectBoardArticle.do?bbsId=BBSMSTR_000000000015&amp;nttId=750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ktds-cloud@kt.com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____1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48538" y="4007868"/>
            <a:ext cx="151197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"/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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맑은 고딕" pitchFamily="50" charset="-127"/>
              <a:buChar char="-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720725" algn="l"/>
              </a:tabLst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2021</a:t>
            </a:r>
            <a:endParaRPr kumimoji="0" lang="en-US" altLang="ko-KR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483" name="제목 1"/>
          <p:cNvSpPr>
            <a:spLocks noGrp="1"/>
          </p:cNvSpPr>
          <p:nvPr>
            <p:ph type="ctrTitle"/>
          </p:nvPr>
        </p:nvSpPr>
        <p:spPr>
          <a:xfrm>
            <a:off x="316115" y="2985508"/>
            <a:ext cx="8544393" cy="47148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latin typeface="+mn-ea"/>
                <a:ea typeface="+mn-ea"/>
              </a:rPr>
              <a:t>침해사고 대응절차 및 사후관리대책</a:t>
            </a:r>
            <a:endParaRPr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284703" y="387289"/>
            <a:ext cx="6413330" cy="3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662" dirty="0" smtClean="0"/>
              <a:t>I. </a:t>
            </a:r>
            <a:r>
              <a:rPr lang="ko-KR" altLang="en-US" sz="1662" dirty="0" smtClean="0"/>
              <a:t>침해사고 통지내용 및 방법과 사전대응</a:t>
            </a:r>
            <a:endParaRPr lang="ko-KR" altLang="en-US" sz="1662" dirty="0"/>
          </a:p>
        </p:txBody>
      </p:sp>
      <p:sp>
        <p:nvSpPr>
          <p:cNvPr id="3" name="직사각형 2"/>
          <p:cNvSpPr/>
          <p:nvPr/>
        </p:nvSpPr>
        <p:spPr>
          <a:xfrm>
            <a:off x="284704" y="906529"/>
            <a:ext cx="8209935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 lvl="1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400" b="1" kern="100" dirty="0" smtClean="0">
                <a:latin typeface="+mn-ea"/>
              </a:rPr>
              <a:t>1. </a:t>
            </a:r>
            <a:r>
              <a:rPr lang="ko-KR" altLang="en-US" sz="1400" b="1" kern="100" dirty="0" smtClean="0">
                <a:latin typeface="+mn-ea"/>
              </a:rPr>
              <a:t>침해사고 통지내용 및 방법</a:t>
            </a:r>
            <a:endParaRPr lang="ko-KR" altLang="ko-KR" sz="1400" b="1" kern="100" dirty="0">
              <a:latin typeface="+mn-ea"/>
            </a:endParaRP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</a:rPr>
              <a:t>   - </a:t>
            </a:r>
            <a:r>
              <a:rPr lang="ko-KR" altLang="en-US" sz="1100" kern="100" dirty="0" err="1" smtClean="0">
                <a:latin typeface="+mn-ea"/>
              </a:rPr>
              <a:t>클라우드</a:t>
            </a:r>
            <a:r>
              <a:rPr lang="ko-KR" altLang="en-US" sz="1100" kern="100" dirty="0" smtClean="0">
                <a:latin typeface="+mn-ea"/>
              </a:rPr>
              <a:t> 서비스 침해사고가 발생한 것으로 확인된 때에는 정당한 사유 없는 한 </a:t>
            </a:r>
            <a:r>
              <a:rPr lang="en-US" altLang="ko-KR" sz="1100" kern="100" dirty="0" smtClean="0">
                <a:latin typeface="+mn-ea"/>
              </a:rPr>
              <a:t>5</a:t>
            </a:r>
            <a:r>
              <a:rPr lang="ko-KR" altLang="en-US" sz="1100" kern="100" dirty="0" smtClean="0">
                <a:latin typeface="+mn-ea"/>
              </a:rPr>
              <a:t>일 이내에 다음 사항을 알려야 한다</a:t>
            </a:r>
            <a:r>
              <a:rPr lang="en-US" altLang="ko-KR" sz="1100" kern="100" dirty="0" smtClean="0">
                <a:latin typeface="+mn-ea"/>
              </a:rPr>
              <a:t>.</a:t>
            </a: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>
                <a:latin typeface="+mn-ea"/>
              </a:rPr>
              <a:t> </a:t>
            </a:r>
            <a:r>
              <a:rPr lang="en-US" altLang="ko-KR" sz="1100" kern="100" dirty="0" smtClean="0">
                <a:latin typeface="+mn-ea"/>
              </a:rPr>
              <a:t>    </a:t>
            </a:r>
            <a:r>
              <a:rPr lang="en-US" altLang="ko-KR" sz="1100" kern="100" dirty="0" smtClean="0">
                <a:latin typeface="+mn-ea"/>
                <a:sym typeface="Wingdings" panose="05000000000000000000" pitchFamily="2" charset="2"/>
              </a:rPr>
              <a:t>1) </a:t>
            </a:r>
            <a:r>
              <a:rPr lang="ko-KR" altLang="en-US" sz="1100" kern="100" dirty="0" smtClean="0">
                <a:latin typeface="+mn-ea"/>
                <a:sym typeface="Wingdings" panose="05000000000000000000" pitchFamily="2" charset="2"/>
              </a:rPr>
              <a:t>유출된 개인정보 항목</a:t>
            </a:r>
            <a:endParaRPr lang="en-US" altLang="ko-KR" sz="1100" kern="100" dirty="0">
              <a:latin typeface="+mn-ea"/>
              <a:sym typeface="Wingdings" panose="05000000000000000000" pitchFamily="2" charset="2"/>
            </a:endParaRP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  <a:sym typeface="Wingdings" panose="05000000000000000000" pitchFamily="2" charset="2"/>
              </a:rPr>
              <a:t>     2) </a:t>
            </a:r>
            <a:r>
              <a:rPr lang="ko-KR" altLang="en-US" sz="1100" kern="100" dirty="0" smtClean="0">
                <a:latin typeface="+mn-ea"/>
                <a:sym typeface="Wingdings" panose="05000000000000000000" pitchFamily="2" charset="2"/>
              </a:rPr>
              <a:t>유출된 시점과 경위</a:t>
            </a:r>
            <a:endParaRPr lang="en-US" altLang="ko-KR" sz="1100" kern="100" dirty="0">
              <a:latin typeface="+mn-ea"/>
              <a:sym typeface="Wingdings" panose="05000000000000000000" pitchFamily="2" charset="2"/>
            </a:endParaRP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  <a:sym typeface="Wingdings" panose="05000000000000000000" pitchFamily="2" charset="2"/>
              </a:rPr>
              <a:t>     3) </a:t>
            </a:r>
            <a:r>
              <a:rPr lang="ko-KR" altLang="en-US" sz="1100" kern="100" dirty="0" smtClean="0">
                <a:latin typeface="+mn-ea"/>
                <a:sym typeface="Wingdings" panose="05000000000000000000" pitchFamily="2" charset="2"/>
              </a:rPr>
              <a:t>피해 확산 방지 초치 현황 및 피해 구제절차</a:t>
            </a:r>
            <a:endParaRPr lang="en-US" altLang="ko-KR" sz="1100" kern="100" dirty="0" smtClean="0">
              <a:latin typeface="+mn-ea"/>
            </a:endParaRP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</a:rPr>
              <a:t>   - </a:t>
            </a:r>
            <a:r>
              <a:rPr lang="ko-KR" altLang="ko-KR" sz="1100" kern="100" dirty="0" err="1" smtClean="0">
                <a:latin typeface="+mn-ea"/>
              </a:rPr>
              <a:t>클라우드</a:t>
            </a:r>
            <a:r>
              <a:rPr lang="en-US" altLang="ko-KR" sz="1100" kern="100" dirty="0" smtClean="0">
                <a:latin typeface="+mn-ea"/>
              </a:rPr>
              <a:t> </a:t>
            </a:r>
            <a:r>
              <a:rPr lang="ko-KR" altLang="ko-KR" sz="1100" kern="100" dirty="0">
                <a:latin typeface="+mn-ea"/>
              </a:rPr>
              <a:t>서비스 </a:t>
            </a:r>
            <a:r>
              <a:rPr lang="ko-KR" altLang="en-US" sz="1100" kern="100" dirty="0">
                <a:latin typeface="+mn-ea"/>
              </a:rPr>
              <a:t>침해사고 </a:t>
            </a:r>
            <a:r>
              <a:rPr lang="ko-KR" altLang="en-US" sz="1100" kern="100" dirty="0" smtClean="0">
                <a:latin typeface="+mn-ea"/>
              </a:rPr>
              <a:t>중 이용자 정보침해</a:t>
            </a:r>
            <a:r>
              <a:rPr lang="en-US" altLang="ko-KR" sz="1100" kern="100" dirty="0" smtClean="0">
                <a:latin typeface="+mn-ea"/>
              </a:rPr>
              <a:t>, </a:t>
            </a:r>
            <a:r>
              <a:rPr lang="ko-KR" altLang="en-US" sz="1100" kern="100" dirty="0" smtClean="0">
                <a:latin typeface="+mn-ea"/>
              </a:rPr>
              <a:t>사전통보 없이 장애발생시 사용자 대상으로 </a:t>
            </a:r>
            <a:r>
              <a:rPr lang="ko-KR" altLang="ko-KR" sz="1100" kern="100" dirty="0" smtClean="0">
                <a:latin typeface="+mn-ea"/>
              </a:rPr>
              <a:t>전화</a:t>
            </a:r>
            <a:r>
              <a:rPr lang="en-US" altLang="ko-KR" sz="1100" kern="100" dirty="0">
                <a:latin typeface="+mn-ea"/>
              </a:rPr>
              <a:t>, </a:t>
            </a:r>
            <a:r>
              <a:rPr lang="ko-KR" altLang="ko-KR" sz="1100" kern="100" dirty="0">
                <a:latin typeface="+mn-ea"/>
              </a:rPr>
              <a:t>휴대전화</a:t>
            </a:r>
            <a:r>
              <a:rPr lang="en-US" altLang="ko-KR" sz="1100" kern="100" dirty="0">
                <a:latin typeface="+mn-ea"/>
              </a:rPr>
              <a:t>, </a:t>
            </a:r>
            <a:r>
              <a:rPr lang="ko-KR" altLang="ko-KR" sz="1100" kern="100" dirty="0">
                <a:latin typeface="+mn-ea"/>
              </a:rPr>
              <a:t>전자우편</a:t>
            </a:r>
            <a:r>
              <a:rPr lang="en-US" altLang="ko-KR" sz="1100" kern="100" dirty="0">
                <a:latin typeface="+mn-ea"/>
              </a:rPr>
              <a:t>, </a:t>
            </a:r>
            <a:endParaRPr lang="en-US" altLang="ko-KR" sz="1100" kern="100" dirty="0" smtClean="0">
              <a:latin typeface="+mn-ea"/>
            </a:endParaRP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>
                <a:latin typeface="+mn-ea"/>
              </a:rPr>
              <a:t> </a:t>
            </a:r>
            <a:r>
              <a:rPr lang="en-US" altLang="ko-KR" sz="1100" kern="100" dirty="0" smtClean="0">
                <a:latin typeface="+mn-ea"/>
              </a:rPr>
              <a:t>    </a:t>
            </a:r>
            <a:r>
              <a:rPr lang="ko-KR" altLang="ko-KR" sz="1100" kern="100" dirty="0" smtClean="0">
                <a:latin typeface="+mn-ea"/>
              </a:rPr>
              <a:t>문자메시지</a:t>
            </a:r>
            <a:r>
              <a:rPr lang="en-US" altLang="ko-KR" sz="1100" kern="100" dirty="0">
                <a:latin typeface="+mn-ea"/>
              </a:rPr>
              <a:t>, </a:t>
            </a:r>
            <a:r>
              <a:rPr lang="ko-KR" altLang="ko-KR" sz="1100" kern="100" dirty="0" err="1">
                <a:latin typeface="+mn-ea"/>
              </a:rPr>
              <a:t>클라우드</a:t>
            </a:r>
            <a:r>
              <a:rPr lang="ko-KR" altLang="en-US" sz="1100" kern="100" dirty="0" err="1">
                <a:latin typeface="+mn-ea"/>
              </a:rPr>
              <a:t>서</a:t>
            </a:r>
            <a:r>
              <a:rPr lang="ko-KR" altLang="ko-KR" sz="1100" kern="100" dirty="0" err="1">
                <a:latin typeface="+mn-ea"/>
              </a:rPr>
              <a:t>비스</a:t>
            </a:r>
            <a:r>
              <a:rPr lang="ko-KR" altLang="ko-KR" sz="1100" kern="100" dirty="0">
                <a:latin typeface="+mn-ea"/>
              </a:rPr>
              <a:t> 접속화면 </a:t>
            </a:r>
            <a:r>
              <a:rPr lang="ko-KR" altLang="ko-KR" sz="1100" kern="100" dirty="0" err="1">
                <a:latin typeface="+mn-ea"/>
              </a:rPr>
              <a:t>게시</a:t>
            </a:r>
            <a:r>
              <a:rPr lang="ko-KR" altLang="en-US" sz="1100" kern="100" dirty="0" err="1">
                <a:latin typeface="+mn-ea"/>
              </a:rPr>
              <a:t>등</a:t>
            </a:r>
            <a:r>
              <a:rPr lang="ko-KR" altLang="ko-KR" sz="1100" kern="100" dirty="0">
                <a:latin typeface="+mn-ea"/>
              </a:rPr>
              <a:t> </a:t>
            </a:r>
            <a:r>
              <a:rPr lang="ko-KR" altLang="en-US" sz="1100" kern="100" dirty="0">
                <a:latin typeface="+mn-ea"/>
              </a:rPr>
              <a:t>이와 같은</a:t>
            </a:r>
            <a:r>
              <a:rPr lang="ko-KR" altLang="ko-KR" sz="1100" kern="100" dirty="0">
                <a:latin typeface="+mn-ea"/>
              </a:rPr>
              <a:t> 방법 중 어느 하나 이상의 방법으로 </a:t>
            </a:r>
            <a:r>
              <a:rPr lang="ko-KR" altLang="en-US" sz="1100" kern="100" dirty="0" smtClean="0">
                <a:latin typeface="+mn-ea"/>
              </a:rPr>
              <a:t>진행하며</a:t>
            </a:r>
            <a:r>
              <a:rPr lang="en-US" altLang="ko-KR" sz="1100" kern="100" dirty="0">
                <a:latin typeface="+mn-ea"/>
              </a:rPr>
              <a:t>, </a:t>
            </a:r>
            <a:endParaRPr lang="en-US" altLang="ko-KR" sz="1100" kern="100" dirty="0" smtClean="0">
              <a:latin typeface="+mn-ea"/>
            </a:endParaRP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>
                <a:latin typeface="+mn-ea"/>
              </a:rPr>
              <a:t> </a:t>
            </a:r>
            <a:r>
              <a:rPr lang="en-US" altLang="ko-KR" sz="1100" kern="100" dirty="0" smtClean="0">
                <a:latin typeface="+mn-ea"/>
              </a:rPr>
              <a:t>    </a:t>
            </a:r>
            <a:r>
              <a:rPr lang="ko-KR" altLang="ko-KR" sz="1100" kern="100" dirty="0" smtClean="0">
                <a:latin typeface="+mn-ea"/>
              </a:rPr>
              <a:t>다만</a:t>
            </a:r>
            <a:r>
              <a:rPr lang="en-US" altLang="ko-KR" sz="1100" kern="100" dirty="0">
                <a:latin typeface="+mn-ea"/>
              </a:rPr>
              <a:t>, </a:t>
            </a:r>
            <a:r>
              <a:rPr lang="ko-KR" altLang="ko-KR" sz="1100" kern="100" dirty="0" err="1">
                <a:latin typeface="+mn-ea"/>
              </a:rPr>
              <a:t>클라우드</a:t>
            </a:r>
            <a:r>
              <a:rPr lang="en-US" altLang="ko-KR" sz="1100" kern="100" dirty="0">
                <a:latin typeface="+mn-ea"/>
              </a:rPr>
              <a:t> </a:t>
            </a:r>
            <a:r>
              <a:rPr lang="ko-KR" altLang="ko-KR" sz="1100" kern="100" dirty="0">
                <a:latin typeface="+mn-ea"/>
              </a:rPr>
              <a:t>서비스 접속화면을 통하여 알리는 경우에는</a:t>
            </a:r>
            <a:r>
              <a:rPr lang="en-US" altLang="ko-KR" sz="1100" kern="100" dirty="0">
                <a:latin typeface="+mn-ea"/>
              </a:rPr>
              <a:t> 15</a:t>
            </a:r>
            <a:r>
              <a:rPr lang="ko-KR" altLang="ko-KR" sz="1100" kern="100" dirty="0">
                <a:latin typeface="+mn-ea"/>
              </a:rPr>
              <a:t>일 이상 게시 한다</a:t>
            </a:r>
            <a:r>
              <a:rPr lang="en-US" altLang="ko-KR" sz="1100" kern="100" dirty="0" smtClean="0">
                <a:latin typeface="+mn-ea"/>
              </a:rPr>
              <a:t>.</a:t>
            </a: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</a:rPr>
              <a:t>   - </a:t>
            </a:r>
            <a:r>
              <a:rPr lang="ko-KR" altLang="ko-KR" sz="1100" kern="100" dirty="0" smtClean="0">
                <a:latin typeface="+mn-ea"/>
              </a:rPr>
              <a:t>천재지변이나 </a:t>
            </a:r>
            <a:r>
              <a:rPr lang="ko-KR" altLang="ko-KR" sz="1100" kern="100" dirty="0">
                <a:latin typeface="+mn-ea"/>
              </a:rPr>
              <a:t>그 </a:t>
            </a:r>
            <a:r>
              <a:rPr lang="ko-KR" altLang="ko-KR" sz="1100" kern="100" dirty="0" smtClean="0">
                <a:latin typeface="+mn-ea"/>
              </a:rPr>
              <a:t>밖의 </a:t>
            </a:r>
            <a:r>
              <a:rPr lang="ko-KR" altLang="ko-KR" sz="1100" kern="100" dirty="0">
                <a:latin typeface="+mn-ea"/>
              </a:rPr>
              <a:t>불가피한 사유로 통지가 곤란한 경우</a:t>
            </a:r>
            <a:r>
              <a:rPr lang="en-US" altLang="ko-KR" sz="1100" kern="100" dirty="0">
                <a:latin typeface="+mn-ea"/>
              </a:rPr>
              <a:t> </a:t>
            </a:r>
            <a:r>
              <a:rPr lang="ko-KR" altLang="ko-KR" sz="1100" kern="100" dirty="0">
                <a:latin typeface="+mn-ea"/>
              </a:rPr>
              <a:t>전국을 보급지역으로 하는 둘 이상의 일반일간신문에</a:t>
            </a:r>
            <a:r>
              <a:rPr lang="en-US" altLang="ko-KR" sz="1100" kern="100" dirty="0">
                <a:latin typeface="+mn-ea"/>
              </a:rPr>
              <a:t> 1</a:t>
            </a:r>
            <a:r>
              <a:rPr lang="ko-KR" altLang="ko-KR" sz="1100" kern="100" dirty="0">
                <a:latin typeface="+mn-ea"/>
              </a:rPr>
              <a:t>회 </a:t>
            </a:r>
            <a:r>
              <a:rPr lang="ko-KR" altLang="ko-KR" sz="1100" kern="100" dirty="0" smtClean="0">
                <a:latin typeface="+mn-ea"/>
              </a:rPr>
              <a:t>이</a:t>
            </a:r>
            <a:endParaRPr lang="en-US" altLang="ko-KR" sz="1100" kern="100" dirty="0" smtClean="0">
              <a:latin typeface="+mn-ea"/>
            </a:endParaRP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>
                <a:latin typeface="+mn-ea"/>
              </a:rPr>
              <a:t> </a:t>
            </a:r>
            <a:r>
              <a:rPr lang="en-US" altLang="ko-KR" sz="1100" kern="100" dirty="0" smtClean="0">
                <a:latin typeface="+mn-ea"/>
              </a:rPr>
              <a:t>    </a:t>
            </a:r>
            <a:r>
              <a:rPr lang="ko-KR" altLang="ko-KR" sz="1100" kern="100" dirty="0" smtClean="0">
                <a:latin typeface="+mn-ea"/>
              </a:rPr>
              <a:t>상 </a:t>
            </a:r>
            <a:r>
              <a:rPr lang="ko-KR" altLang="ko-KR" sz="1100" kern="100" dirty="0">
                <a:latin typeface="+mn-ea"/>
              </a:rPr>
              <a:t>공고</a:t>
            </a:r>
            <a:r>
              <a:rPr lang="ko-KR" altLang="en-US" sz="1100" kern="100" dirty="0">
                <a:latin typeface="+mn-ea"/>
              </a:rPr>
              <a:t>로 갈음 </a:t>
            </a:r>
            <a:r>
              <a:rPr lang="ko-KR" altLang="en-US" sz="1100" kern="100" dirty="0" smtClean="0">
                <a:latin typeface="+mn-ea"/>
              </a:rPr>
              <a:t>한다</a:t>
            </a:r>
            <a:endParaRPr lang="ko-KR" altLang="ko-KR" sz="1100" kern="1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4703" y="3635916"/>
            <a:ext cx="8209935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 lvl="1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400" b="1" kern="100" dirty="0" smtClean="0">
                <a:latin typeface="+mn-ea"/>
              </a:rPr>
              <a:t>2. </a:t>
            </a:r>
            <a:r>
              <a:rPr lang="ko-KR" altLang="ko-KR" sz="1400" b="1" kern="100" dirty="0" smtClean="0">
                <a:latin typeface="+mn-ea"/>
              </a:rPr>
              <a:t>사전 </a:t>
            </a:r>
            <a:r>
              <a:rPr lang="ko-KR" altLang="ko-KR" sz="1400" b="1" kern="100" dirty="0">
                <a:latin typeface="+mn-ea"/>
              </a:rPr>
              <a:t>대응</a:t>
            </a: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</a:rPr>
              <a:t>  - </a:t>
            </a:r>
            <a:r>
              <a:rPr lang="ko-KR" altLang="ko-KR" sz="1100" kern="100" dirty="0">
                <a:latin typeface="+mn-ea"/>
              </a:rPr>
              <a:t>국내최고사업자인 </a:t>
            </a:r>
            <a:r>
              <a:rPr lang="en-US" altLang="ko-KR" sz="1100" kern="100" dirty="0" smtClean="0">
                <a:latin typeface="+mn-ea"/>
              </a:rPr>
              <a:t>KT ds </a:t>
            </a:r>
            <a:r>
              <a:rPr lang="en-US" altLang="ko-KR" sz="1100" kern="100" dirty="0" smtClean="0">
                <a:latin typeface="+mn-ea"/>
              </a:rPr>
              <a:t>Cloud</a:t>
            </a:r>
            <a:r>
              <a:rPr lang="ko-KR" altLang="ko-KR" sz="1100" kern="100" dirty="0">
                <a:latin typeface="+mn-ea"/>
              </a:rPr>
              <a:t>의 노하우 기반의 공공기관전용 </a:t>
            </a:r>
            <a:r>
              <a:rPr lang="ko-KR" altLang="ko-KR" sz="1100" kern="100" dirty="0" err="1">
                <a:latin typeface="+mn-ea"/>
              </a:rPr>
              <a:t>보안클라우드</a:t>
            </a:r>
            <a:r>
              <a:rPr lang="ko-KR" altLang="ko-KR" sz="1100" kern="100" dirty="0">
                <a:latin typeface="+mn-ea"/>
              </a:rPr>
              <a:t> 구축</a:t>
            </a: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</a:rPr>
              <a:t>  - </a:t>
            </a:r>
            <a:r>
              <a:rPr lang="ko-KR" altLang="ko-KR" sz="1100" kern="100" dirty="0">
                <a:latin typeface="+mn-ea"/>
              </a:rPr>
              <a:t>공공기관전용의 사용자청약인증 </a:t>
            </a:r>
            <a:r>
              <a:rPr lang="en-US" altLang="ko-KR" sz="1100" kern="100" dirty="0">
                <a:latin typeface="+mn-ea"/>
              </a:rPr>
              <a:t>(G-Cloud </a:t>
            </a:r>
            <a:r>
              <a:rPr lang="ko-KR" altLang="ko-KR" sz="1100" kern="100" dirty="0">
                <a:latin typeface="+mn-ea"/>
              </a:rPr>
              <a:t>전용포털</a:t>
            </a:r>
            <a:r>
              <a:rPr lang="en-US" altLang="ko-KR" sz="1100" kern="100" dirty="0">
                <a:latin typeface="+mn-ea"/>
              </a:rPr>
              <a:t>)</a:t>
            </a:r>
            <a:endParaRPr lang="ko-KR" altLang="ko-KR" sz="1100" kern="100" dirty="0">
              <a:latin typeface="+mn-ea"/>
            </a:endParaRP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</a:rPr>
              <a:t>  - </a:t>
            </a:r>
            <a:r>
              <a:rPr lang="ko-KR" altLang="ko-KR" sz="1100" kern="100" dirty="0">
                <a:latin typeface="+mn-ea"/>
              </a:rPr>
              <a:t>물리적으로 분리된 공공전용시스템 구축</a:t>
            </a: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</a:rPr>
              <a:t>  - </a:t>
            </a:r>
            <a:r>
              <a:rPr lang="ko-KR" altLang="ko-KR" sz="1100" kern="100" dirty="0">
                <a:latin typeface="+mn-ea"/>
              </a:rPr>
              <a:t>이용기관별 네트워크 가상화 분리 </a:t>
            </a:r>
            <a:r>
              <a:rPr lang="ko-KR" altLang="ko-KR" sz="1100" kern="100" dirty="0" err="1">
                <a:latin typeface="+mn-ea"/>
              </a:rPr>
              <a:t>클라우드</a:t>
            </a:r>
            <a:r>
              <a:rPr lang="ko-KR" altLang="ko-KR" sz="1100" kern="100" dirty="0">
                <a:latin typeface="+mn-ea"/>
              </a:rPr>
              <a:t> 서비스</a:t>
            </a: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</a:rPr>
              <a:t>  - H/W </a:t>
            </a:r>
            <a:r>
              <a:rPr lang="ko-KR" altLang="ko-KR" sz="1100" kern="100" dirty="0">
                <a:latin typeface="+mn-ea"/>
              </a:rPr>
              <a:t>기반 침입탐지</a:t>
            </a:r>
            <a:r>
              <a:rPr lang="en-US" altLang="ko-KR" sz="1100" kern="100" dirty="0">
                <a:latin typeface="+mn-ea"/>
              </a:rPr>
              <a:t>(IPS) </a:t>
            </a:r>
            <a:r>
              <a:rPr lang="ko-KR" altLang="ko-KR" sz="1100" kern="100" dirty="0">
                <a:latin typeface="+mn-ea"/>
              </a:rPr>
              <a:t>및 </a:t>
            </a:r>
            <a:r>
              <a:rPr lang="en-US" altLang="ko-KR" sz="1100" kern="100" dirty="0">
                <a:latin typeface="+mn-ea"/>
              </a:rPr>
              <a:t>Firewall </a:t>
            </a:r>
            <a:r>
              <a:rPr lang="ko-KR" altLang="ko-KR" sz="1100" kern="100" dirty="0">
                <a:latin typeface="+mn-ea"/>
              </a:rPr>
              <a:t>기본제공 과 </a:t>
            </a:r>
            <a:r>
              <a:rPr lang="ko-KR" altLang="ko-KR" sz="1100" kern="100" dirty="0" err="1">
                <a:latin typeface="+mn-ea"/>
              </a:rPr>
              <a:t>보안매니지드제공</a:t>
            </a:r>
            <a:endParaRPr lang="ko-KR" altLang="ko-KR" sz="1100" kern="1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703" y="5375123"/>
            <a:ext cx="8537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 lvl="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400" b="1" kern="100" dirty="0" smtClean="0">
                <a:latin typeface="+mn-ea"/>
              </a:rPr>
              <a:t>3. </a:t>
            </a:r>
            <a:r>
              <a:rPr lang="ko-KR" altLang="ko-KR" sz="1400" b="1" kern="100" dirty="0" err="1" smtClean="0">
                <a:latin typeface="+mn-ea"/>
              </a:rPr>
              <a:t>침해사고시</a:t>
            </a:r>
            <a:r>
              <a:rPr lang="ko-KR" altLang="ko-KR" sz="1400" b="1" kern="100" dirty="0" smtClean="0">
                <a:latin typeface="+mn-ea"/>
              </a:rPr>
              <a:t> </a:t>
            </a:r>
            <a:r>
              <a:rPr lang="ko-KR" altLang="ko-KR" sz="1400" b="1" kern="100" dirty="0">
                <a:latin typeface="+mn-ea"/>
              </a:rPr>
              <a:t>대응</a:t>
            </a: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100" kern="100" dirty="0" smtClean="0">
                <a:latin typeface="+mn-ea"/>
              </a:rPr>
              <a:t>  - </a:t>
            </a:r>
            <a:r>
              <a:rPr lang="ko-KR" altLang="ko-KR" sz="1100" kern="100" dirty="0">
                <a:latin typeface="+mn-ea"/>
              </a:rPr>
              <a:t>행정공공기관 민간 </a:t>
            </a:r>
            <a:r>
              <a:rPr lang="ko-KR" altLang="ko-KR" sz="1100" kern="100" dirty="0" err="1">
                <a:latin typeface="+mn-ea"/>
              </a:rPr>
              <a:t>클라우드</a:t>
            </a:r>
            <a:r>
              <a:rPr lang="ko-KR" altLang="ko-KR" sz="1100" kern="100" dirty="0">
                <a:latin typeface="+mn-ea"/>
              </a:rPr>
              <a:t> 이용 가이드라인을 준수하여 구축 및 </a:t>
            </a:r>
            <a:r>
              <a:rPr lang="ko-KR" altLang="ko-KR" sz="1100" kern="100" dirty="0" smtClean="0">
                <a:latin typeface="+mn-ea"/>
              </a:rPr>
              <a:t>운영</a:t>
            </a:r>
            <a:r>
              <a:rPr lang="en-US" altLang="ko-KR" sz="1100" kern="100" dirty="0" smtClean="0">
                <a:latin typeface="+mn-ea"/>
              </a:rPr>
              <a:t> </a:t>
            </a:r>
          </a:p>
          <a:p>
            <a:pPr marL="127000" indent="-107950">
              <a:lnSpc>
                <a:spcPct val="150000"/>
              </a:lnSpc>
              <a:tabLst>
                <a:tab pos="1040130" algn="l"/>
              </a:tabLst>
            </a:pPr>
            <a:r>
              <a:rPr lang="ko-KR" altLang="en-US" sz="1100" kern="100" dirty="0" smtClean="0">
                <a:latin typeface="+mn-ea"/>
              </a:rPr>
              <a:t>    </a:t>
            </a:r>
            <a:r>
              <a:rPr lang="en-US" altLang="ko-KR" sz="1100" kern="1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100" kern="100" dirty="0" smtClean="0">
                <a:latin typeface="+mn-ea"/>
              </a:rPr>
              <a:t>URL : https</a:t>
            </a:r>
            <a:r>
              <a:rPr lang="en-US" altLang="ko-KR" sz="1100" kern="100" dirty="0">
                <a:latin typeface="+mn-ea"/>
              </a:rPr>
              <a:t>://</a:t>
            </a:r>
            <a:r>
              <a:rPr lang="en-US" altLang="ko-KR" sz="1100" kern="100" dirty="0" smtClean="0">
                <a:latin typeface="+mn-ea"/>
              </a:rPr>
              <a:t>www.mois.go.kr/frt/bbs/type001/commonSelectBoardArticle.do?bbsId=BBSMSTR_000000000015&amp;nttId=75072</a:t>
            </a:r>
            <a:endParaRPr lang="en-US" altLang="ko-KR" sz="1100" kern="100" dirty="0">
              <a:latin typeface="+mn-ea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0023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77355"/>
              </p:ext>
            </p:extLst>
          </p:nvPr>
        </p:nvGraphicFramePr>
        <p:xfrm>
          <a:off x="500743" y="1306324"/>
          <a:ext cx="8077200" cy="5284902"/>
        </p:xfrm>
        <a:graphic>
          <a:graphicData uri="http://schemas.openxmlformats.org/drawingml/2006/table">
            <a:tbl>
              <a:tblPr firstRow="1" firstCol="1" bandRow="1"/>
              <a:tblGrid>
                <a:gridCol w="8077200"/>
              </a:tblGrid>
              <a:tr h="947816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안녕하십니까</a:t>
                      </a:r>
                      <a:r>
                        <a:rPr lang="en-US" sz="9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en-US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KT ds </a:t>
                      </a:r>
                      <a:r>
                        <a:rPr lang="ko-KR" altLang="en-US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입</a:t>
                      </a:r>
                      <a:r>
                        <a:rPr lang="ko-KR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니다</a:t>
                      </a:r>
                      <a:r>
                        <a:rPr lang="en-US" sz="9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br>
                        <a:rPr lang="en-US" sz="9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아래와 </a:t>
                      </a:r>
                      <a:r>
                        <a:rPr lang="ko-KR" sz="9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같이</a:t>
                      </a:r>
                      <a:r>
                        <a:rPr lang="en-US" sz="9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KOS</a:t>
                      </a:r>
                      <a:r>
                        <a:rPr lang="ko-KR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에 </a:t>
                      </a:r>
                      <a:r>
                        <a:rPr lang="ko-KR" sz="9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저장되어 있는 </a:t>
                      </a:r>
                      <a:r>
                        <a:rPr lang="ko-KR" sz="900" b="1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암호화된 회원님의 </a:t>
                      </a:r>
                      <a:r>
                        <a:rPr lang="ko-KR" alt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결제정보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alt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암호화된 카드번호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암호화된 이름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alt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가</a:t>
                      </a:r>
                      <a:r>
                        <a:rPr 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b="1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유출 </a:t>
                      </a:r>
                      <a:r>
                        <a:rPr 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되었음을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돋움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안내 </a:t>
                      </a:r>
                      <a:r>
                        <a:rPr lang="ko-KR" sz="900" b="1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드리며</a:t>
                      </a:r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900" b="1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깊은 </a:t>
                      </a:r>
                      <a:r>
                        <a:rPr lang="ko-KR" sz="9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사과 드립니다</a:t>
                      </a:r>
                      <a:r>
                        <a:rPr lang="en-US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KOS </a:t>
                      </a:r>
                      <a:r>
                        <a:rPr lang="ko-KR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는 </a:t>
                      </a:r>
                      <a:r>
                        <a:rPr lang="en-US" altLang="ko-KR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KT</a:t>
                      </a:r>
                      <a:r>
                        <a:rPr lang="en-US" altLang="ko-KR" sz="900" b="1" baseline="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ds </a:t>
                      </a:r>
                      <a:r>
                        <a:rPr lang="ko-KR" altLang="en-US" sz="900" b="1" baseline="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고객 정보를 관리 하는 시스템으로</a:t>
                      </a:r>
                      <a:r>
                        <a:rPr lang="en-US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데이터가 저장된 위치는 </a:t>
                      </a:r>
                      <a:r>
                        <a:rPr lang="ko-KR" altLang="en-US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국내 전산센터</a:t>
                      </a:r>
                      <a:r>
                        <a:rPr lang="ko-KR" sz="9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입니다</a:t>
                      </a:r>
                      <a:r>
                        <a:rPr lang="en-US" sz="9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9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12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3522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20xx 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년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x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xx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일부터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x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xx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일 </a:t>
                      </a:r>
                      <a:r>
                        <a:rPr lang="ko-KR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사이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KOS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시스템이 사이버공격을 받아 시스템에 저장 되어 있던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회원님의 결제정보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암호화된 카드번호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암호화된 이름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가 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돋움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유출 </a:t>
                      </a:r>
                      <a:r>
                        <a:rPr lang="ko-KR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되었습니다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KOS 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에서 </a:t>
                      </a:r>
                      <a:r>
                        <a:rPr lang="ko-KR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사고 인지 후 전문가와 협력하여 사이버 공격을 차단했으며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원인 분석 등을 진행 하고 있습니다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유출된 카드의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카드발행사와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공조하여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2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차 피해 예방을 위한 보호조치를 완료 하였습니다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b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유출된 카드 정보는 안전하게 암호화 되어 있으며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카드사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FDS(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이상 금융거래 시스템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을 통해 부정 결제를 예방하고 관리 될 수 있도록 조치되어 부정 결제가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돋움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발생할 가능성이 매우 낮습니다만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회원님의 카드 유출 여부를 아래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보안센터로 연락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하여 확인해 주시고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혹시 모를 도용 예방을 위해 카드 재발급 또는 결제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돋움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알림서비스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가입을 당부 드립니다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개인정보 </a:t>
                      </a:r>
                      <a:r>
                        <a:rPr lang="ko-KR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악용으로 의심되는 전화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문자메시지 등을 받으시거나 기타 궁금하신 사항은 아래 피해 접수 담당 부서로 연락해 주시면 친절하게 안내 드리고 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돋움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신속하게 </a:t>
                      </a:r>
                      <a:r>
                        <a:rPr lang="ko-KR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대응하도록 하겠습니다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- </a:t>
                      </a:r>
                      <a:r>
                        <a:rPr lang="ko-KR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피해 접수 담당 부서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침해대응센터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운영시간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24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시간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침해대응센터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02-3679-9981</a:t>
                      </a:r>
                      <a:endParaRPr lang="ko-KR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ts val="1875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- </a:t>
                      </a:r>
                      <a:r>
                        <a:rPr lang="ko-KR" sz="900" dirty="0" err="1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이메일</a:t>
                      </a:r>
                      <a:r>
                        <a:rPr lang="en-US" sz="9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: </a:t>
                      </a:r>
                      <a:r>
                        <a:rPr lang="en-US" sz="9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  <a:hlinkClick r:id="rId2"/>
                        </a:rPr>
                        <a:t>ktds-cloud@kt.com</a:t>
                      </a:r>
                      <a:endParaRPr lang="en-US" sz="900" dirty="0" smtClean="0">
                        <a:effectLst/>
                        <a:latin typeface="굴림" panose="020B0600000101010101" pitchFamily="50" charset="-127"/>
                        <a:ea typeface="돋움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marL="0" indent="0">
                        <a:lnSpc>
                          <a:spcPts val="1875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- </a:t>
                      </a:r>
                      <a:r>
                        <a:rPr lang="ko-KR" sz="9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한국인터넷진흥원</a:t>
                      </a:r>
                      <a:r>
                        <a:rPr lang="en-US" sz="9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: </a:t>
                      </a:r>
                      <a:r>
                        <a:rPr lang="ko-KR" sz="9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국번 없이</a:t>
                      </a:r>
                      <a:r>
                        <a:rPr lang="en-US" sz="9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9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118</a:t>
                      </a:r>
                      <a:r>
                        <a:rPr lang="en-US" sz="9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sz="9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endParaRPr lang="en-US" sz="900" dirty="0" smtClean="0">
                        <a:effectLst/>
                        <a:latin typeface="굴림" panose="020B0600000101010101" pitchFamily="50" charset="-127"/>
                        <a:ea typeface="돋움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marL="0" indent="0">
                        <a:lnSpc>
                          <a:spcPts val="1875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aseline="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KT ds</a:t>
                      </a:r>
                      <a:r>
                        <a:rPr lang="ko-KR" sz="9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9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믿고 이용해 주신 회원님께 심려를 끼쳐드린 점에 대해 진심으로 사과 드리며</a:t>
                      </a:r>
                      <a:r>
                        <a:rPr lang="en-US" sz="9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9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앞으로 개인정보보호에 더욱 만전을 기할 것을 약속 드립니다</a:t>
                      </a:r>
                      <a:r>
                        <a:rPr lang="en-US" sz="9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9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129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 bwMode="auto">
          <a:xfrm>
            <a:off x="284703" y="387289"/>
            <a:ext cx="6413330" cy="3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662" dirty="0" smtClean="0"/>
              <a:t>I. </a:t>
            </a:r>
            <a:r>
              <a:rPr lang="ko-KR" altLang="en-US" sz="1662" dirty="0" smtClean="0"/>
              <a:t>침해사고 통지내용 및 방법과 사전대응</a:t>
            </a:r>
            <a:endParaRPr lang="ko-KR" altLang="en-US" sz="1662" dirty="0"/>
          </a:p>
        </p:txBody>
      </p:sp>
      <p:sp>
        <p:nvSpPr>
          <p:cNvPr id="8" name="직사각형 7"/>
          <p:cNvSpPr/>
          <p:nvPr/>
        </p:nvSpPr>
        <p:spPr>
          <a:xfrm>
            <a:off x="284703" y="889497"/>
            <a:ext cx="8209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 lvl="1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400" b="1" kern="100" dirty="0" smtClean="0">
                <a:latin typeface="+mn-ea"/>
              </a:rPr>
              <a:t>4. </a:t>
            </a:r>
            <a:r>
              <a:rPr lang="ko-KR" altLang="en-US" sz="1400" b="1" kern="100" dirty="0" smtClean="0">
                <a:latin typeface="+mn-ea"/>
              </a:rPr>
              <a:t>침해사고 통지 메일 내용 및 폼</a:t>
            </a:r>
            <a:endParaRPr lang="ko-KR" altLang="ko-KR" sz="1400" b="1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4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16283" y="1035063"/>
            <a:ext cx="3324889" cy="306265"/>
          </a:xfrm>
        </p:spPr>
        <p:txBody>
          <a:bodyPr>
            <a:norm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가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보고체계</a:t>
            </a:r>
            <a:endParaRPr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330704" y="382480"/>
            <a:ext cx="6413330" cy="3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662" dirty="0" smtClean="0"/>
              <a:t>II</a:t>
            </a:r>
            <a:r>
              <a:rPr lang="en-US" altLang="ko-KR" sz="1662" dirty="0"/>
              <a:t>. </a:t>
            </a:r>
            <a:r>
              <a:rPr lang="ko-KR" altLang="en-US" sz="1662" dirty="0" smtClean="0"/>
              <a:t>침해사고 </a:t>
            </a:r>
            <a:r>
              <a:rPr lang="ko-KR" altLang="en-US" sz="1662" dirty="0" smtClean="0"/>
              <a:t>대응절차 </a:t>
            </a:r>
            <a:r>
              <a:rPr lang="ko-KR" altLang="en-US" sz="1662" dirty="0" smtClean="0"/>
              <a:t>및 사후관리 대책</a:t>
            </a:r>
            <a:endParaRPr lang="ko-KR" altLang="en-US" sz="1662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3" y="1450611"/>
            <a:ext cx="7754784" cy="473498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 bwMode="auto">
          <a:xfrm>
            <a:off x="330704" y="657000"/>
            <a:ext cx="6413330" cy="3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1)</a:t>
            </a:r>
            <a:r>
              <a:rPr lang="en-US" altLang="ko-KR" dirty="0" smtClean="0"/>
              <a:t> </a:t>
            </a:r>
            <a:r>
              <a:rPr lang="ko-KR" altLang="en-US" dirty="0" smtClean="0"/>
              <a:t>침해사고 </a:t>
            </a:r>
            <a:r>
              <a:rPr lang="ko-KR" altLang="en-US" dirty="0" smtClean="0"/>
              <a:t>원인분석 및 대응절차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0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표 226"/>
          <p:cNvGraphicFramePr>
            <a:graphicFrameLocks noGrp="1"/>
          </p:cNvGraphicFramePr>
          <p:nvPr>
            <p:extLst/>
          </p:nvPr>
        </p:nvGraphicFramePr>
        <p:xfrm>
          <a:off x="405401" y="1260943"/>
          <a:ext cx="8373739" cy="5303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1246"/>
                <a:gridCol w="2527325"/>
                <a:gridCol w="3055168"/>
              </a:tblGrid>
              <a:tr h="2755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단위보안장비 운영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사이버보안센터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KT ds 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028454">
                <a:tc>
                  <a:txBody>
                    <a:bodyPr/>
                    <a:lstStyle/>
                    <a:p>
                      <a:pPr algn="ctr" defTabSz="762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66462" marT="66462" marB="6646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762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66462" marT="66462" marB="6646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762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66462" marT="66462" marB="6646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8" name="AutoShape 319"/>
          <p:cNvCxnSpPr>
            <a:cxnSpLocks noChangeShapeType="1"/>
            <a:stCxn id="235" idx="3"/>
          </p:cNvCxnSpPr>
          <p:nvPr/>
        </p:nvCxnSpPr>
        <p:spPr bwMode="auto">
          <a:xfrm>
            <a:off x="4493110" y="2378488"/>
            <a:ext cx="2991360" cy="3602"/>
          </a:xfrm>
          <a:prstGeom prst="straightConnector1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9" name="TextBox 228"/>
          <p:cNvSpPr txBox="1"/>
          <p:nvPr/>
        </p:nvSpPr>
        <p:spPr>
          <a:xfrm>
            <a:off x="538339" y="2511441"/>
            <a:ext cx="1939322" cy="598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t" anchorCtr="0">
            <a:noAutofit/>
          </a:bodyPr>
          <a:lstStyle/>
          <a:p>
            <a:pPr marL="84994" indent="-84994">
              <a:buFont typeface="Wingdings" pitchFamily="2" charset="2"/>
              <a:buChar char="§"/>
            </a:pP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팀장 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 err="1">
                <a:latin typeface="맑은 고딕" pitchFamily="50" charset="-127"/>
                <a:ea typeface="맑은 고딕" pitchFamily="50" charset="-127"/>
              </a:rPr>
              <a:t>정인업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buFont typeface="Wingdings" pitchFamily="2" charset="2"/>
              <a:buChar char="§"/>
            </a:pP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방화벽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831" b="1">
                <a:latin typeface="맑은 고딕" pitchFamily="50" charset="-127"/>
                <a:ea typeface="맑은 고딕" pitchFamily="50" charset="-127"/>
              </a:rPr>
              <a:t>최규환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양원모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31" b="1">
                <a:latin typeface="맑은 고딕" pitchFamily="50" charset="-127"/>
                <a:ea typeface="맑은 고딕" pitchFamily="50" charset="-127"/>
              </a:rPr>
              <a:t>이민욱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buFont typeface="Wingdings" pitchFamily="2" charset="2"/>
              <a:buChar char="§"/>
            </a:pP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네트워크 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>
                <a:latin typeface="맑은 고딕" pitchFamily="50" charset="-127"/>
                <a:ea typeface="맑은 고딕" pitchFamily="50" charset="-127"/>
              </a:rPr>
              <a:t>김성찬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31" b="1">
                <a:latin typeface="맑은 고딕" pitchFamily="50" charset="-127"/>
                <a:ea typeface="맑은 고딕" pitchFamily="50" charset="-127"/>
              </a:rPr>
              <a:t>김두희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31" b="1">
                <a:latin typeface="맑은 고딕" pitchFamily="50" charset="-127"/>
                <a:ea typeface="맑은 고딕" pitchFamily="50" charset="-127"/>
              </a:rPr>
              <a:t>박형규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31" b="1">
                <a:latin typeface="맑은 고딕" pitchFamily="50" charset="-127"/>
                <a:ea typeface="맑은 고딕" pitchFamily="50" charset="-127"/>
              </a:rPr>
              <a:t>하년홍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buFont typeface="Wingdings" pitchFamily="2" charset="2"/>
              <a:buChar char="§"/>
            </a:pP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DNS :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김두희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조순호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Rectangle 704"/>
          <p:cNvSpPr>
            <a:spLocks noChangeArrowheads="1"/>
          </p:cNvSpPr>
          <p:nvPr/>
        </p:nvSpPr>
        <p:spPr bwMode="auto">
          <a:xfrm>
            <a:off x="604808" y="2245565"/>
            <a:ext cx="1163077" cy="265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16615" tIns="9969" rIns="16615" bIns="9969" anchor="ctr"/>
          <a:lstStyle/>
          <a:p>
            <a:pPr algn="ctr" defTabSz="332316">
              <a:lnSpc>
                <a:spcPct val="90000"/>
              </a:lnSpc>
              <a:defRPr/>
            </a:pPr>
            <a:r>
              <a:rPr lang="ko-KR" altLang="en-US" sz="831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네트워크인프라팀</a:t>
            </a:r>
            <a:endParaRPr lang="en-US" altLang="ko-KR" sz="831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38339" y="3440799"/>
            <a:ext cx="1939322" cy="633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t" anchorCtr="0">
            <a:noAutofit/>
          </a:bodyPr>
          <a:lstStyle/>
          <a:p>
            <a:pPr marL="84994" indent="-84994">
              <a:buFont typeface="Wingdings" pitchFamily="2" charset="2"/>
              <a:buChar char="§"/>
            </a:pP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팀장 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정승우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buFont typeface="Wingdings" pitchFamily="2" charset="2"/>
              <a:buChar char="§"/>
            </a:pP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V3(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윈도우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831" b="1" dirty="0" err="1">
                <a:latin typeface="맑은 고딕" pitchFamily="50" charset="-127"/>
                <a:ea typeface="맑은 고딕" pitchFamily="50" charset="-127"/>
              </a:rPr>
              <a:t>남시휴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buFont typeface="Wingdings" pitchFamily="2" charset="2"/>
              <a:buChar char="§"/>
            </a:pP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웹쉘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/V3(</a:t>
            </a:r>
            <a:r>
              <a:rPr lang="ko-KR" altLang="en-US" sz="831" b="1" dirty="0" err="1"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권도현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Rectangle 704"/>
          <p:cNvSpPr>
            <a:spLocks noChangeArrowheads="1"/>
          </p:cNvSpPr>
          <p:nvPr/>
        </p:nvSpPr>
        <p:spPr bwMode="auto">
          <a:xfrm>
            <a:off x="604808" y="3190849"/>
            <a:ext cx="1163077" cy="265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16615" tIns="9969" rIns="16615" bIns="9969" anchor="ctr"/>
          <a:lstStyle/>
          <a:p>
            <a:pPr algn="ctr" defTabSz="332316">
              <a:lnSpc>
                <a:spcPct val="90000"/>
              </a:lnSpc>
              <a:defRPr/>
            </a:pPr>
            <a:r>
              <a:rPr lang="ko-KR" altLang="en-US" sz="831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보안운영팀</a:t>
            </a:r>
            <a:endParaRPr lang="en-US" altLang="ko-KR" sz="831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38339" y="5051979"/>
            <a:ext cx="1861130" cy="13781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t" anchorCtr="0">
            <a:noAutofit/>
          </a:bodyPr>
          <a:lstStyle/>
          <a:p>
            <a:pPr marL="84994" indent="-84994">
              <a:buFont typeface="Wingdings" pitchFamily="2" charset="2"/>
              <a:buChar char="§"/>
            </a:pP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Rectangle 704"/>
          <p:cNvSpPr>
            <a:spLocks noChangeArrowheads="1"/>
          </p:cNvSpPr>
          <p:nvPr/>
        </p:nvSpPr>
        <p:spPr bwMode="auto">
          <a:xfrm>
            <a:off x="604808" y="4809550"/>
            <a:ext cx="1163077" cy="265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16615" tIns="9969" rIns="16615" bIns="9969" anchor="ctr"/>
          <a:lstStyle/>
          <a:p>
            <a:pPr algn="ctr" defTabSz="332316">
              <a:lnSpc>
                <a:spcPct val="90000"/>
              </a:lnSpc>
              <a:defRPr/>
            </a:pPr>
            <a:r>
              <a:rPr lang="ko-KR" altLang="en-US" sz="831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도메인보안담당자</a:t>
            </a:r>
            <a:endParaRPr lang="en-US" altLang="ko-KR" sz="831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332316">
              <a:lnSpc>
                <a:spcPct val="90000"/>
              </a:lnSpc>
              <a:defRPr/>
            </a:pPr>
            <a:r>
              <a:rPr lang="en-US" altLang="ko-KR" sz="831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(KT ds ds </a:t>
            </a:r>
            <a:r>
              <a:rPr lang="en-US" altLang="ko-KR" sz="831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ds)</a:t>
            </a:r>
          </a:p>
        </p:txBody>
      </p:sp>
      <p:sp>
        <p:nvSpPr>
          <p:cNvPr id="235" name="Rectangle 704"/>
          <p:cNvSpPr>
            <a:spLocks noChangeArrowheads="1"/>
          </p:cNvSpPr>
          <p:nvPr/>
        </p:nvSpPr>
        <p:spPr bwMode="auto">
          <a:xfrm>
            <a:off x="3330033" y="2245565"/>
            <a:ext cx="1163077" cy="265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16615" tIns="9969" rIns="16615" bIns="9969" anchor="ctr"/>
          <a:lstStyle/>
          <a:p>
            <a:pPr algn="ctr" defTabSz="332316">
              <a:lnSpc>
                <a:spcPct val="90000"/>
              </a:lnSpc>
              <a:defRPr/>
            </a:pPr>
            <a:r>
              <a:rPr lang="ko-KR" altLang="en-US" sz="831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보안침해대응팀</a:t>
            </a:r>
            <a:endParaRPr lang="en-US" altLang="ko-KR" sz="831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704"/>
          <p:cNvSpPr>
            <a:spLocks noChangeArrowheads="1"/>
          </p:cNvSpPr>
          <p:nvPr/>
        </p:nvSpPr>
        <p:spPr bwMode="auto">
          <a:xfrm>
            <a:off x="6710290" y="2249167"/>
            <a:ext cx="1163077" cy="265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16615" tIns="9969" rIns="16615" bIns="9969" anchor="ctr"/>
          <a:lstStyle/>
          <a:p>
            <a:pPr algn="ctr" defTabSz="332316">
              <a:lnSpc>
                <a:spcPct val="90000"/>
              </a:lnSpc>
              <a:defRPr/>
            </a:pPr>
            <a:r>
              <a:rPr lang="en-US" altLang="ko-KR" sz="831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CERT TF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330034" y="4769133"/>
            <a:ext cx="1595254" cy="4157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t" anchorCtr="0">
            <a:noAutofit/>
          </a:bodyPr>
          <a:lstStyle/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WINS :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김정모 포함 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Rectangle 704"/>
          <p:cNvSpPr>
            <a:spLocks noChangeArrowheads="1"/>
          </p:cNvSpPr>
          <p:nvPr/>
        </p:nvSpPr>
        <p:spPr bwMode="auto">
          <a:xfrm>
            <a:off x="3330033" y="4509004"/>
            <a:ext cx="1163077" cy="265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16615" tIns="9969" rIns="16615" bIns="9969" anchor="ctr"/>
          <a:lstStyle/>
          <a:p>
            <a:pPr algn="ctr" defTabSz="332316">
              <a:lnSpc>
                <a:spcPct val="90000"/>
              </a:lnSpc>
              <a:defRPr/>
            </a:pPr>
            <a:r>
              <a:rPr lang="ko-KR" altLang="en-US" sz="831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보안관제</a:t>
            </a:r>
            <a:endParaRPr lang="en-US" altLang="ko-KR" sz="831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9" name="AutoShape 319"/>
          <p:cNvCxnSpPr>
            <a:cxnSpLocks noChangeShapeType="1"/>
            <a:stCxn id="230" idx="3"/>
            <a:endCxn id="235" idx="1"/>
          </p:cNvCxnSpPr>
          <p:nvPr/>
        </p:nvCxnSpPr>
        <p:spPr bwMode="auto">
          <a:xfrm>
            <a:off x="1767885" y="2378488"/>
            <a:ext cx="1562149" cy="0"/>
          </a:xfrm>
          <a:prstGeom prst="straightConnector1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AutoShape 319"/>
          <p:cNvCxnSpPr>
            <a:cxnSpLocks noChangeShapeType="1"/>
            <a:stCxn id="232" idx="3"/>
            <a:endCxn id="235" idx="1"/>
          </p:cNvCxnSpPr>
          <p:nvPr/>
        </p:nvCxnSpPr>
        <p:spPr bwMode="auto">
          <a:xfrm flipV="1">
            <a:off x="1767885" y="2378489"/>
            <a:ext cx="1562149" cy="945283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AutoShape 319"/>
          <p:cNvCxnSpPr>
            <a:cxnSpLocks noChangeShapeType="1"/>
            <a:stCxn id="234" idx="3"/>
            <a:endCxn id="235" idx="1"/>
          </p:cNvCxnSpPr>
          <p:nvPr/>
        </p:nvCxnSpPr>
        <p:spPr bwMode="auto">
          <a:xfrm flipV="1">
            <a:off x="1767885" y="2378488"/>
            <a:ext cx="1562149" cy="2563985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" name="AutoShape 319"/>
          <p:cNvCxnSpPr>
            <a:cxnSpLocks noChangeShapeType="1"/>
            <a:stCxn id="238" idx="3"/>
            <a:endCxn id="235" idx="3"/>
          </p:cNvCxnSpPr>
          <p:nvPr/>
        </p:nvCxnSpPr>
        <p:spPr bwMode="auto">
          <a:xfrm flipV="1">
            <a:off x="4493110" y="2378489"/>
            <a:ext cx="11723" cy="2263439"/>
          </a:xfrm>
          <a:prstGeom prst="bentConnector3">
            <a:avLst>
              <a:gd name="adj1" fmla="val 11200000"/>
            </a:avLst>
          </a:prstGeom>
          <a:noFill/>
          <a:ln w="3175">
            <a:solidFill>
              <a:schemeClr val="bg1">
                <a:lumMod val="50000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AutoShape 319"/>
          <p:cNvCxnSpPr>
            <a:cxnSpLocks noChangeShapeType="1"/>
            <a:stCxn id="235" idx="3"/>
            <a:endCxn id="236" idx="1"/>
          </p:cNvCxnSpPr>
          <p:nvPr/>
        </p:nvCxnSpPr>
        <p:spPr bwMode="auto">
          <a:xfrm>
            <a:off x="4493111" y="2378488"/>
            <a:ext cx="2217180" cy="3602"/>
          </a:xfrm>
          <a:prstGeom prst="straightConnector1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4" name="직사각형 243"/>
          <p:cNvSpPr/>
          <p:nvPr/>
        </p:nvSpPr>
        <p:spPr>
          <a:xfrm>
            <a:off x="2477660" y="5051978"/>
            <a:ext cx="6248079" cy="1434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31" b="1" dirty="0">
                <a:latin typeface="맑은 고딕"/>
                <a:ea typeface="맑은 고딕"/>
              </a:rPr>
              <a:t>※ </a:t>
            </a:r>
            <a:r>
              <a:rPr lang="ko-KR" altLang="en-US" sz="831" b="1" dirty="0">
                <a:latin typeface="맑은 고딕"/>
                <a:ea typeface="맑은 고딕"/>
              </a:rPr>
              <a:t>통합고객 </a:t>
            </a:r>
            <a:r>
              <a:rPr lang="en-US" altLang="ko-KR" sz="831" b="1" dirty="0">
                <a:latin typeface="맑은 고딕"/>
                <a:ea typeface="맑은 고딕"/>
              </a:rPr>
              <a:t>: </a:t>
            </a:r>
            <a:r>
              <a:rPr lang="ko-KR" altLang="ko-KR" sz="831" dirty="0" err="1">
                <a:latin typeface="+mn-ea"/>
              </a:rPr>
              <a:t>마이올레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 err="1">
                <a:latin typeface="+mn-ea"/>
              </a:rPr>
              <a:t>올레멤버십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 err="1">
                <a:latin typeface="+mn-ea"/>
              </a:rPr>
              <a:t>올레샵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 err="1">
                <a:latin typeface="+mn-ea"/>
              </a:rPr>
              <a:t>올레샵</a:t>
            </a:r>
            <a:r>
              <a:rPr lang="ko-KR" altLang="ko-KR" sz="831" dirty="0">
                <a:latin typeface="+mn-ea"/>
              </a:rPr>
              <a:t> 전략단말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스마트명세서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온라인신청서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스마트신청서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통합로열티</a:t>
            </a:r>
            <a:r>
              <a:rPr lang="en-US" altLang="ko-KR" sz="831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831" dirty="0">
                <a:latin typeface="+mn-ea"/>
              </a:rPr>
              <a:t>                  BSS-CRM, BSS-PRM</a:t>
            </a:r>
            <a:endParaRPr lang="en-US" altLang="ko-KR" sz="831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31" b="1" dirty="0">
                <a:latin typeface="맑은 고딕"/>
                <a:ea typeface="맑은 고딕"/>
              </a:rPr>
              <a:t>※ OSS</a:t>
            </a:r>
            <a:r>
              <a:rPr lang="ko-KR" altLang="en-US" sz="831" b="1" dirty="0">
                <a:latin typeface="맑은 고딕"/>
                <a:ea typeface="맑은 고딕"/>
              </a:rPr>
              <a:t> </a:t>
            </a:r>
            <a:r>
              <a:rPr lang="en-US" altLang="ko-KR" sz="831" b="1" dirty="0">
                <a:latin typeface="맑은 고딕"/>
                <a:ea typeface="맑은 고딕"/>
              </a:rPr>
              <a:t>:</a:t>
            </a:r>
            <a:r>
              <a:rPr lang="en-US" altLang="ko-KR" sz="831" dirty="0">
                <a:latin typeface="맑은 고딕"/>
                <a:ea typeface="맑은 고딕"/>
              </a:rPr>
              <a:t>       </a:t>
            </a:r>
            <a:r>
              <a:rPr lang="ko-KR" altLang="en-US" sz="831" dirty="0">
                <a:latin typeface="맑은 고딕"/>
                <a:ea typeface="맑은 고딕"/>
              </a:rPr>
              <a:t>기업고객지원</a:t>
            </a:r>
            <a:r>
              <a:rPr lang="en-US" altLang="ko-KR" sz="831" dirty="0">
                <a:latin typeface="맑은 고딕"/>
                <a:ea typeface="맑은 고딕"/>
              </a:rPr>
              <a:t>, </a:t>
            </a:r>
            <a:r>
              <a:rPr lang="en-US" altLang="ko-KR" sz="831" dirty="0" err="1">
                <a:latin typeface="맑은 고딕"/>
                <a:ea typeface="맑은 고딕"/>
              </a:rPr>
              <a:t>NeOSS</a:t>
            </a:r>
            <a:r>
              <a:rPr lang="ko-KR" altLang="en-US" sz="831" dirty="0">
                <a:latin typeface="맑은 고딕"/>
                <a:ea typeface="맑은 고딕"/>
              </a:rPr>
              <a:t>시설관리</a:t>
            </a:r>
            <a:r>
              <a:rPr lang="en-US" altLang="ko-KR" sz="831" dirty="0">
                <a:latin typeface="맑은 고딕"/>
                <a:ea typeface="맑은 고딕"/>
              </a:rPr>
              <a:t>, </a:t>
            </a:r>
            <a:r>
              <a:rPr lang="en-US" altLang="ko-KR" sz="831" dirty="0" err="1">
                <a:latin typeface="맑은 고딕"/>
                <a:ea typeface="맑은 고딕"/>
              </a:rPr>
              <a:t>NeOSS</a:t>
            </a:r>
            <a:r>
              <a:rPr lang="ko-KR" altLang="en-US" sz="831" dirty="0">
                <a:latin typeface="맑은 고딕"/>
                <a:ea typeface="맑은 고딕"/>
              </a:rPr>
              <a:t>개통</a:t>
            </a:r>
            <a:r>
              <a:rPr lang="en-US" altLang="ko-KR" sz="831" dirty="0">
                <a:latin typeface="맑은 고딕"/>
                <a:ea typeface="맑은 고딕"/>
              </a:rPr>
              <a:t>, </a:t>
            </a:r>
            <a:r>
              <a:rPr lang="ko-KR" altLang="en-US" sz="831" dirty="0">
                <a:latin typeface="맑은 고딕"/>
                <a:ea typeface="맑은 고딕"/>
              </a:rPr>
              <a:t>개통</a:t>
            </a:r>
            <a:r>
              <a:rPr lang="en-US" altLang="ko-KR" sz="831" dirty="0">
                <a:latin typeface="맑은 고딕"/>
                <a:ea typeface="맑은 고딕"/>
              </a:rPr>
              <a:t>AS, OSS-OM</a:t>
            </a:r>
            <a:r>
              <a:rPr lang="ko-KR" altLang="en-US" sz="831" dirty="0">
                <a:latin typeface="맑은 고딕"/>
                <a:ea typeface="맑은 고딕"/>
              </a:rPr>
              <a:t>현장작업</a:t>
            </a:r>
            <a:r>
              <a:rPr lang="en-US" altLang="ko-KR" sz="831" dirty="0">
                <a:latin typeface="맑은 고딕"/>
                <a:ea typeface="맑은 고딕"/>
              </a:rPr>
              <a:t>, OSS-OM </a:t>
            </a:r>
            <a:r>
              <a:rPr lang="ko-KR" altLang="en-US" sz="831" dirty="0">
                <a:latin typeface="맑은 고딕"/>
                <a:ea typeface="맑은 고딕"/>
              </a:rPr>
              <a:t>개통관리</a:t>
            </a:r>
            <a:r>
              <a:rPr lang="en-US" altLang="ko-KR" sz="831" dirty="0">
                <a:latin typeface="맑은 고딕"/>
                <a:ea typeface="맑은 고딕"/>
              </a:rPr>
              <a:t>, OSS-OM </a:t>
            </a:r>
            <a:r>
              <a:rPr lang="ko-KR" altLang="en-US" sz="831" dirty="0">
                <a:latin typeface="맑은 고딕"/>
                <a:ea typeface="맑은 고딕"/>
              </a:rPr>
              <a:t>포털</a:t>
            </a:r>
            <a:endParaRPr lang="en-US" altLang="ko-KR" sz="831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831" b="1" dirty="0">
                <a:latin typeface="맑은 고딕"/>
                <a:ea typeface="맑은 고딕"/>
              </a:rPr>
              <a:t>※ </a:t>
            </a:r>
            <a:r>
              <a:rPr lang="ko-KR" altLang="en-US" sz="831" b="1" dirty="0">
                <a:latin typeface="맑은 고딕"/>
                <a:ea typeface="맑은 고딕"/>
              </a:rPr>
              <a:t>유선</a:t>
            </a:r>
            <a:r>
              <a:rPr lang="en-US" altLang="ko-KR" sz="831" b="1" dirty="0">
                <a:latin typeface="맑은 고딕"/>
                <a:ea typeface="맑은 고딕"/>
              </a:rPr>
              <a:t>BS</a:t>
            </a:r>
            <a:r>
              <a:rPr lang="en-US" altLang="ko-KR" sz="831" b="1" dirty="0">
                <a:latin typeface="+mn-ea"/>
              </a:rPr>
              <a:t>S</a:t>
            </a:r>
            <a:r>
              <a:rPr lang="ko-KR" altLang="en-US" sz="831" b="1" dirty="0">
                <a:latin typeface="+mn-ea"/>
              </a:rPr>
              <a:t> </a:t>
            </a:r>
            <a:r>
              <a:rPr lang="en-US" altLang="ko-KR" sz="831" b="1" dirty="0">
                <a:latin typeface="+mn-ea"/>
              </a:rPr>
              <a:t>:  </a:t>
            </a:r>
            <a:r>
              <a:rPr lang="en-US" altLang="ko-KR" sz="831" dirty="0">
                <a:latin typeface="+mn-ea"/>
              </a:rPr>
              <a:t>A4S, i115</a:t>
            </a:r>
            <a:r>
              <a:rPr lang="ko-KR" altLang="ko-KR" sz="831" dirty="0">
                <a:latin typeface="+mn-ea"/>
              </a:rPr>
              <a:t>전보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나라사랑카드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수수료통합결제</a:t>
            </a:r>
            <a:r>
              <a:rPr lang="en-US" altLang="ko-KR" sz="831" dirty="0">
                <a:latin typeface="+mn-ea"/>
              </a:rPr>
              <a:t>, </a:t>
            </a:r>
            <a:r>
              <a:rPr lang="en-US" altLang="ko-KR" sz="831" dirty="0" smtClean="0">
                <a:latin typeface="+mn-ea"/>
              </a:rPr>
              <a:t>KT ds ds</a:t>
            </a:r>
            <a:r>
              <a:rPr lang="ko-KR" altLang="ko-KR" sz="831" dirty="0" smtClean="0">
                <a:latin typeface="+mn-ea"/>
              </a:rPr>
              <a:t>카드영업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통화사실제공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고객정보자산화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캠페인관리</a:t>
            </a:r>
            <a:endParaRPr lang="en-US" altLang="ko-KR" sz="83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31" b="1" dirty="0">
                <a:latin typeface="맑은 고딕"/>
                <a:ea typeface="맑은 고딕"/>
              </a:rPr>
              <a:t>※ </a:t>
            </a:r>
            <a:r>
              <a:rPr lang="ko-KR" altLang="en-US" sz="831" b="1" dirty="0">
                <a:latin typeface="맑은 고딕"/>
                <a:ea typeface="맑은 고딕"/>
              </a:rPr>
              <a:t>무선</a:t>
            </a:r>
            <a:r>
              <a:rPr lang="en-US" altLang="ko-KR" sz="831" b="1" dirty="0">
                <a:latin typeface="맑은 고딕"/>
                <a:ea typeface="맑은 고딕"/>
              </a:rPr>
              <a:t>BS</a:t>
            </a:r>
            <a:r>
              <a:rPr lang="en-US" altLang="ko-KR" sz="831" b="1" dirty="0">
                <a:latin typeface="+mn-ea"/>
              </a:rPr>
              <a:t>S</a:t>
            </a:r>
            <a:r>
              <a:rPr lang="ko-KR" altLang="en-US" sz="831" b="1" dirty="0">
                <a:latin typeface="+mn-ea"/>
              </a:rPr>
              <a:t> </a:t>
            </a:r>
            <a:r>
              <a:rPr lang="en-US" altLang="ko-KR" sz="831" b="1" dirty="0">
                <a:latin typeface="+mn-ea"/>
              </a:rPr>
              <a:t>:  </a:t>
            </a:r>
            <a:r>
              <a:rPr lang="ko-KR" altLang="ko-KR" sz="831" dirty="0">
                <a:latin typeface="+mn-ea"/>
              </a:rPr>
              <a:t>대리점경영지원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고객신청서스캔</a:t>
            </a:r>
            <a:r>
              <a:rPr lang="en-US" altLang="ko-KR" sz="831" dirty="0">
                <a:latin typeface="+mn-ea"/>
              </a:rPr>
              <a:t>, PDF</a:t>
            </a:r>
            <a:r>
              <a:rPr lang="ko-KR" altLang="ko-KR" sz="831" dirty="0">
                <a:latin typeface="+mn-ea"/>
              </a:rPr>
              <a:t>명세서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 err="1">
                <a:latin typeface="+mn-ea"/>
              </a:rPr>
              <a:t>멤버쉽인증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개인정보이용내역열람</a:t>
            </a:r>
            <a:r>
              <a:rPr lang="en-US" altLang="ko-KR" sz="831" dirty="0">
                <a:latin typeface="+mn-ea"/>
              </a:rPr>
              <a:t>/</a:t>
            </a:r>
            <a:r>
              <a:rPr lang="ko-KR" altLang="ko-KR" sz="831" dirty="0">
                <a:latin typeface="+mn-ea"/>
              </a:rPr>
              <a:t>통지</a:t>
            </a:r>
            <a:r>
              <a:rPr lang="en-US" altLang="ko-KR" sz="831" dirty="0">
                <a:latin typeface="+mn-ea"/>
              </a:rPr>
              <a:t>, MVNE</a:t>
            </a:r>
            <a:r>
              <a:rPr lang="ko-KR" altLang="ko-KR" sz="831" dirty="0">
                <a:latin typeface="+mn-ea"/>
              </a:rPr>
              <a:t>플랫폼</a:t>
            </a:r>
            <a:r>
              <a:rPr lang="en-US" altLang="ko-KR" sz="831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831" dirty="0">
                <a:latin typeface="+mn-ea"/>
              </a:rPr>
              <a:t>                  MVNO-</a:t>
            </a:r>
            <a:r>
              <a:rPr lang="ko-KR" altLang="ko-KR" sz="831" dirty="0">
                <a:latin typeface="+mn-ea"/>
              </a:rPr>
              <a:t>사이버명세서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ko-KR" sz="831" dirty="0">
                <a:latin typeface="+mn-ea"/>
              </a:rPr>
              <a:t>사이버</a:t>
            </a:r>
            <a:r>
              <a:rPr lang="en-US" altLang="ko-KR" sz="831" dirty="0">
                <a:latin typeface="+mn-ea"/>
              </a:rPr>
              <a:t>/</a:t>
            </a:r>
            <a:r>
              <a:rPr lang="ko-KR" altLang="ko-KR" sz="831" dirty="0" err="1">
                <a:latin typeface="+mn-ea"/>
              </a:rPr>
              <a:t>모바일청구서</a:t>
            </a:r>
            <a:r>
              <a:rPr lang="en-US" altLang="ko-KR" sz="831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831" b="1" dirty="0">
                <a:latin typeface="+mn-ea"/>
              </a:rPr>
              <a:t>※ sDSC </a:t>
            </a:r>
            <a:r>
              <a:rPr lang="en-US" altLang="ko-KR" sz="831" dirty="0">
                <a:latin typeface="+mn-ea"/>
              </a:rPr>
              <a:t>:      CASS, KHUB, MMSC, NFC</a:t>
            </a:r>
            <a:r>
              <a:rPr lang="ko-KR" altLang="en-US" sz="831" dirty="0" err="1">
                <a:latin typeface="+mn-ea"/>
              </a:rPr>
              <a:t>비즈홀</a:t>
            </a:r>
            <a:r>
              <a:rPr lang="en-US" altLang="ko-KR" sz="831" dirty="0">
                <a:latin typeface="+mn-ea"/>
              </a:rPr>
              <a:t>, PSSO, SILK, </a:t>
            </a:r>
            <a:r>
              <a:rPr lang="ko-KR" altLang="en-US" sz="831" dirty="0" err="1">
                <a:latin typeface="+mn-ea"/>
              </a:rPr>
              <a:t>검색컨텐츠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en-US" sz="831" dirty="0" err="1">
                <a:latin typeface="+mn-ea"/>
              </a:rPr>
              <a:t>모카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en-US" sz="831" dirty="0">
                <a:latin typeface="+mn-ea"/>
              </a:rPr>
              <a:t>본인확인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en-US" sz="831" dirty="0">
                <a:latin typeface="+mn-ea"/>
              </a:rPr>
              <a:t>상품권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en-US" sz="831" dirty="0" err="1">
                <a:latin typeface="+mn-ea"/>
              </a:rPr>
              <a:t>아이서치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en-US" sz="831" dirty="0" err="1">
                <a:latin typeface="+mn-ea"/>
              </a:rPr>
              <a:t>올레마켓</a:t>
            </a:r>
            <a:r>
              <a:rPr lang="en-US" altLang="ko-KR" sz="831" dirty="0">
                <a:latin typeface="+mn-ea"/>
              </a:rPr>
              <a:t>, </a:t>
            </a:r>
            <a:r>
              <a:rPr lang="ko-KR" altLang="en-US" sz="831" dirty="0" err="1">
                <a:latin typeface="+mn-ea"/>
              </a:rPr>
              <a:t>완전자유존</a:t>
            </a:r>
            <a:endParaRPr lang="en-US" altLang="ko-KR" sz="831" dirty="0">
              <a:latin typeface="+mn-ea"/>
            </a:endParaRPr>
          </a:p>
        </p:txBody>
      </p:sp>
      <p:sp>
        <p:nvSpPr>
          <p:cNvPr id="245" name="Rectangle 704"/>
          <p:cNvSpPr>
            <a:spLocks noChangeArrowheads="1"/>
          </p:cNvSpPr>
          <p:nvPr/>
        </p:nvSpPr>
        <p:spPr bwMode="auto">
          <a:xfrm>
            <a:off x="3330033" y="1604173"/>
            <a:ext cx="1163077" cy="265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16615" tIns="9969" rIns="16615" bIns="9969" anchor="ctr"/>
          <a:lstStyle/>
          <a:p>
            <a:pPr algn="ctr" defTabSz="332316">
              <a:lnSpc>
                <a:spcPct val="90000"/>
              </a:lnSpc>
              <a:defRPr/>
            </a:pPr>
            <a:r>
              <a:rPr lang="ko-KR" altLang="en-US" sz="831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정보보안센터</a:t>
            </a:r>
            <a:endParaRPr lang="en-US" altLang="ko-KR" sz="831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330034" y="1870049"/>
            <a:ext cx="1595254" cy="598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t" anchorCtr="0">
            <a:noAutofit/>
          </a:bodyPr>
          <a:lstStyle/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831" b="1" dirty="0" err="1">
                <a:latin typeface="맑은 고딕" pitchFamily="50" charset="-127"/>
                <a:ea typeface="맑은 고딕" pitchFamily="50" charset="-127"/>
              </a:rPr>
              <a:t>센터장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김동욱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7" name="Rectangle 704"/>
          <p:cNvSpPr>
            <a:spLocks noChangeArrowheads="1"/>
          </p:cNvSpPr>
          <p:nvPr/>
        </p:nvSpPr>
        <p:spPr bwMode="auto">
          <a:xfrm>
            <a:off x="6701820" y="1612965"/>
            <a:ext cx="1163077" cy="265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16615" tIns="9969" rIns="16615" bIns="9969" anchor="ctr"/>
          <a:lstStyle/>
          <a:p>
            <a:pPr algn="ctr" defTabSz="332316">
              <a:lnSpc>
                <a:spcPct val="90000"/>
              </a:lnSpc>
              <a:defRPr/>
            </a:pPr>
            <a:r>
              <a:rPr lang="ko-KR" altLang="en-US" sz="831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보안기획담당</a:t>
            </a:r>
            <a:endParaRPr lang="en-US" altLang="ko-KR" sz="831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6701820" y="1878841"/>
            <a:ext cx="1171547" cy="29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t" anchorCtr="0">
            <a:noAutofit/>
          </a:bodyPr>
          <a:lstStyle/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>
                <a:latin typeface="맑은 고딕" pitchFamily="50" charset="-127"/>
                <a:ea typeface="맑은 고딕" pitchFamily="50" charset="-127"/>
              </a:rPr>
              <a:t>홍원규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9" name="AutoShape 319"/>
          <p:cNvCxnSpPr>
            <a:cxnSpLocks noChangeShapeType="1"/>
            <a:endCxn id="245" idx="3"/>
          </p:cNvCxnSpPr>
          <p:nvPr/>
        </p:nvCxnSpPr>
        <p:spPr bwMode="auto">
          <a:xfrm rot="5400000" flipH="1" flipV="1">
            <a:off x="3966661" y="1743780"/>
            <a:ext cx="533133" cy="519766"/>
          </a:xfrm>
          <a:prstGeom prst="bentConnector4">
            <a:avLst>
              <a:gd name="adj1" fmla="val 19157"/>
              <a:gd name="adj2" fmla="val 143981"/>
            </a:avLst>
          </a:prstGeom>
          <a:noFill/>
          <a:ln w="3175">
            <a:solidFill>
              <a:schemeClr val="bg1">
                <a:lumMod val="50000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0" name="TextBox 249"/>
          <p:cNvSpPr txBox="1"/>
          <p:nvPr/>
        </p:nvSpPr>
        <p:spPr>
          <a:xfrm>
            <a:off x="538338" y="4363843"/>
            <a:ext cx="2127006" cy="35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t" anchorCtr="0">
            <a:noAutofit/>
          </a:bodyPr>
          <a:lstStyle/>
          <a:p>
            <a:pPr marL="84994" indent="-84994">
              <a:buFont typeface="Wingdings" pitchFamily="2" charset="2"/>
              <a:buChar char="§"/>
            </a:pP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팀장 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최문종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buFont typeface="Wingdings" pitchFamily="2" charset="2"/>
              <a:buChar char="§"/>
            </a:pP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lang="en-US" altLang="ko-KR" sz="831" b="1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>
                <a:latin typeface="맑은 고딕" pitchFamily="50" charset="-127"/>
                <a:ea typeface="맑은 고딕" pitchFamily="50" charset="-127"/>
              </a:rPr>
              <a:t>장영권</a:t>
            </a:r>
            <a:r>
              <a:rPr lang="en-US" altLang="ko-KR" sz="831" b="1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31" b="1">
                <a:latin typeface="맑은 고딕" pitchFamily="50" charset="-127"/>
                <a:ea typeface="맑은 고딕" pitchFamily="50" charset="-127"/>
              </a:rPr>
              <a:t>전재일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1" name="Rectangle 704"/>
          <p:cNvSpPr>
            <a:spLocks noChangeArrowheads="1"/>
          </p:cNvSpPr>
          <p:nvPr/>
        </p:nvSpPr>
        <p:spPr bwMode="auto">
          <a:xfrm>
            <a:off x="604808" y="4097967"/>
            <a:ext cx="1163077" cy="265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16615" tIns="9969" rIns="16615" bIns="9969" anchor="ctr"/>
          <a:lstStyle/>
          <a:p>
            <a:pPr algn="ctr" defTabSz="332316">
              <a:lnSpc>
                <a:spcPct val="90000"/>
              </a:lnSpc>
              <a:defRPr/>
            </a:pPr>
            <a:r>
              <a:rPr lang="en-US" altLang="ko-KR" sz="831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EPC </a:t>
            </a:r>
            <a:r>
              <a:rPr lang="ko-KR" altLang="en-US" sz="831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사업수행팀</a:t>
            </a:r>
            <a:endParaRPr lang="en-US" altLang="ko-KR" sz="831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2" name="AutoShape 319"/>
          <p:cNvCxnSpPr>
            <a:cxnSpLocks noChangeShapeType="1"/>
            <a:stCxn id="251" idx="3"/>
            <a:endCxn id="235" idx="1"/>
          </p:cNvCxnSpPr>
          <p:nvPr/>
        </p:nvCxnSpPr>
        <p:spPr bwMode="auto">
          <a:xfrm flipV="1">
            <a:off x="1767885" y="2378489"/>
            <a:ext cx="1562149" cy="185240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3" name="TextBox 252"/>
          <p:cNvSpPr txBox="1"/>
          <p:nvPr/>
        </p:nvSpPr>
        <p:spPr>
          <a:xfrm>
            <a:off x="6520542" y="2511159"/>
            <a:ext cx="2127006" cy="4681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t" anchorCtr="0">
            <a:noAutofit/>
          </a:bodyPr>
          <a:lstStyle/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팀장 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 err="1">
                <a:latin typeface="맑은 고딕" pitchFamily="50" charset="-127"/>
                <a:ea typeface="맑은 고딕" pitchFamily="50" charset="-127"/>
              </a:rPr>
              <a:t>김현신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사내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IT/CDC/SDSC :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이윤오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4" name="AutoShape 319"/>
          <p:cNvCxnSpPr>
            <a:cxnSpLocks noChangeShapeType="1"/>
            <a:endCxn id="247" idx="3"/>
          </p:cNvCxnSpPr>
          <p:nvPr/>
        </p:nvCxnSpPr>
        <p:spPr bwMode="auto">
          <a:xfrm rot="5400000" flipH="1" flipV="1">
            <a:off x="7326724" y="1710994"/>
            <a:ext cx="503279" cy="573068"/>
          </a:xfrm>
          <a:prstGeom prst="bentConnector4">
            <a:avLst>
              <a:gd name="adj1" fmla="val 15164"/>
              <a:gd name="adj2" fmla="val 139891"/>
            </a:avLst>
          </a:prstGeom>
          <a:noFill/>
          <a:ln w="3175">
            <a:solidFill>
              <a:schemeClr val="bg1">
                <a:lumMod val="50000"/>
              </a:schemeClr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5" name="TextBox 254"/>
          <p:cNvSpPr txBox="1"/>
          <p:nvPr/>
        </p:nvSpPr>
        <p:spPr>
          <a:xfrm>
            <a:off x="3330034" y="2515012"/>
            <a:ext cx="2367784" cy="195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t" anchorCtr="0">
            <a:noAutofit/>
          </a:bodyPr>
          <a:lstStyle/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8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팀장 </a:t>
            </a:r>
            <a:r>
              <a:rPr lang="en-US" altLang="ko-KR" sz="831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손원일</a:t>
            </a:r>
            <a:endParaRPr lang="en-US" altLang="ko-KR" sz="831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83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InBound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분석 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조명기</a:t>
            </a:r>
            <a:endParaRPr lang="en-US" altLang="ko-KR" sz="831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83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OutBound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/apt/</a:t>
            </a:r>
            <a:r>
              <a:rPr lang="ko-KR" altLang="en-US" sz="83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스플렁크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이우승</a:t>
            </a:r>
            <a:endParaRPr lang="en-US" altLang="ko-KR" sz="831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SSLVA/ESM/</a:t>
            </a:r>
            <a:r>
              <a:rPr lang="ko-KR" altLang="en-US" sz="83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포렌식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정진영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유정훈</a:t>
            </a:r>
            <a:endParaRPr lang="en-US" altLang="ko-KR" sz="831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83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스플렁크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운영 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송정훈</a:t>
            </a:r>
            <a:endParaRPr lang="en-US" altLang="ko-KR" sz="831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83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그룹사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관제 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박상욱</a:t>
            </a:r>
            <a:endParaRPr lang="en-US" altLang="ko-KR" sz="831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보안관제 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 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박지원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3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정귀용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오광렬</a:t>
            </a:r>
            <a:endParaRPr lang="en-US" altLang="ko-KR" sz="831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IPS/WAF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인창일</a:t>
            </a:r>
            <a:endParaRPr lang="en-US" altLang="ko-KR" sz="831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IMO/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융합기술원 관제 대응 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이호승</a:t>
            </a:r>
            <a:endParaRPr lang="en-US" altLang="ko-KR" sz="831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84994" indent="-84994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블루코트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/N-DLP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정준식</a:t>
            </a:r>
            <a:endParaRPr lang="en-US" altLang="ko-KR" sz="831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6" name="개체 255"/>
          <p:cNvGraphicFramePr>
            <a:graphicFrameLocks noChangeAspect="1"/>
          </p:cNvGraphicFramePr>
          <p:nvPr>
            <p:extLst/>
          </p:nvPr>
        </p:nvGraphicFramePr>
        <p:xfrm>
          <a:off x="695275" y="5317825"/>
          <a:ext cx="844062" cy="71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워크시트" showAsIcon="1" r:id="rId4" imgW="914400" imgH="771480" progId="Excel.Sheet.12">
                  <p:embed/>
                </p:oleObj>
              </mc:Choice>
              <mc:Fallback>
                <p:oleObj name="워크시트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275" y="5317825"/>
                        <a:ext cx="844062" cy="712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416283" y="1035063"/>
            <a:ext cx="3324889" cy="306265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조직 구성</a:t>
            </a:r>
            <a:endParaRPr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30704" y="382480"/>
            <a:ext cx="6413330" cy="3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662" dirty="0" smtClean="0"/>
              <a:t>II</a:t>
            </a:r>
            <a:r>
              <a:rPr lang="en-US" altLang="ko-KR" sz="1662" dirty="0"/>
              <a:t>. </a:t>
            </a:r>
            <a:r>
              <a:rPr lang="ko-KR" altLang="en-US" sz="1662" dirty="0" smtClean="0"/>
              <a:t>침해사고 </a:t>
            </a:r>
            <a:r>
              <a:rPr lang="ko-KR" altLang="en-US" sz="1662" dirty="0" smtClean="0"/>
              <a:t>대응절차 </a:t>
            </a:r>
            <a:r>
              <a:rPr lang="ko-KR" altLang="en-US" sz="1662" dirty="0" smtClean="0"/>
              <a:t>및 사후관리 대책</a:t>
            </a:r>
            <a:endParaRPr lang="ko-KR" altLang="en-US" sz="1662" dirty="0"/>
          </a:p>
        </p:txBody>
      </p:sp>
    </p:spTree>
    <p:extLst>
      <p:ext uri="{BB962C8B-B14F-4D97-AF65-F5344CB8AC3E}">
        <p14:creationId xmlns:p14="http://schemas.microsoft.com/office/powerpoint/2010/main" val="4733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8" y="1355006"/>
            <a:ext cx="8226718" cy="492989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330704" y="382480"/>
            <a:ext cx="6413330" cy="3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662" dirty="0" smtClean="0"/>
              <a:t>II</a:t>
            </a:r>
            <a:r>
              <a:rPr lang="en-US" altLang="ko-KR" sz="1662" dirty="0"/>
              <a:t>. </a:t>
            </a:r>
            <a:r>
              <a:rPr lang="ko-KR" altLang="en-US" sz="1662" dirty="0" smtClean="0"/>
              <a:t>침해사고 </a:t>
            </a:r>
            <a:r>
              <a:rPr lang="ko-KR" altLang="en-US" sz="1662" dirty="0" smtClean="0"/>
              <a:t>대응절차 </a:t>
            </a:r>
            <a:r>
              <a:rPr lang="ko-KR" altLang="en-US" sz="1662" dirty="0" smtClean="0"/>
              <a:t>및 사후관리 대책</a:t>
            </a:r>
            <a:endParaRPr lang="ko-KR" altLang="en-US" sz="1662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16283" y="1035063"/>
            <a:ext cx="3324889" cy="306265"/>
          </a:xfrm>
        </p:spPr>
        <p:txBody>
          <a:bodyPr>
            <a:norm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원인 분석 및 차단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ea typeface="+mn-ea"/>
              </a:rPr>
              <a:t>플로우</a:t>
            </a:r>
            <a:endParaRPr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50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361387"/>
            <a:ext cx="8297375" cy="4298836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330704" y="382480"/>
            <a:ext cx="6413330" cy="3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662" dirty="0" smtClean="0"/>
              <a:t>II</a:t>
            </a:r>
            <a:r>
              <a:rPr lang="en-US" altLang="ko-KR" sz="1662" dirty="0"/>
              <a:t>. </a:t>
            </a:r>
            <a:r>
              <a:rPr lang="ko-KR" altLang="en-US" sz="1662" dirty="0" smtClean="0"/>
              <a:t>침해사고 </a:t>
            </a:r>
            <a:r>
              <a:rPr lang="ko-KR" altLang="en-US" sz="1662" dirty="0" smtClean="0"/>
              <a:t>대응절차 </a:t>
            </a:r>
            <a:r>
              <a:rPr lang="ko-KR" altLang="en-US" sz="1662" dirty="0" smtClean="0"/>
              <a:t>및 사후관리 대책</a:t>
            </a:r>
            <a:endParaRPr lang="ko-KR" altLang="en-US" sz="1662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16283" y="1035063"/>
            <a:ext cx="3324889" cy="306265"/>
          </a:xfrm>
        </p:spPr>
        <p:txBody>
          <a:bodyPr>
            <a:norm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재발방지를 위한 분야별 점검</a:t>
            </a:r>
            <a:endParaRPr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9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78073"/>
              </p:ext>
            </p:extLst>
          </p:nvPr>
        </p:nvGraphicFramePr>
        <p:xfrm>
          <a:off x="484412" y="1371599"/>
          <a:ext cx="7662835" cy="2175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6661"/>
                <a:gridCol w="5756174"/>
              </a:tblGrid>
              <a:tr h="2621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 대상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개인 정보를 대량으로 보유하고 있는 사이트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외부에서 접속 가능한 사이트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 시기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연중 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 이상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 항목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</a:t>
                      </a: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DDoS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공격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 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Injeciton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공격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XSS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공격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포트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웹스캔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공격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파일 업로드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다운로드 공격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ID/PW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무작위 대입 공격 등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 bwMode="auto">
          <a:xfrm>
            <a:off x="330704" y="382480"/>
            <a:ext cx="6413330" cy="3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662" dirty="0" smtClean="0"/>
              <a:t>II</a:t>
            </a:r>
            <a:r>
              <a:rPr lang="en-US" altLang="ko-KR" sz="1662" dirty="0"/>
              <a:t>. </a:t>
            </a:r>
            <a:r>
              <a:rPr lang="ko-KR" altLang="en-US" sz="1662" dirty="0" smtClean="0"/>
              <a:t>침해사고 </a:t>
            </a:r>
            <a:r>
              <a:rPr lang="ko-KR" altLang="en-US" sz="1662" dirty="0" smtClean="0"/>
              <a:t>대응절차 </a:t>
            </a:r>
            <a:r>
              <a:rPr lang="ko-KR" altLang="en-US" sz="1662" dirty="0" smtClean="0"/>
              <a:t>및 사후관리 대책</a:t>
            </a:r>
            <a:endParaRPr lang="ko-KR" altLang="en-US" sz="1662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16283" y="1035063"/>
            <a:ext cx="3324889" cy="306265"/>
          </a:xfrm>
        </p:spPr>
        <p:txBody>
          <a:bodyPr>
            <a:norm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마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재발방지를 위한 모의훈련</a:t>
            </a:r>
            <a:endParaRPr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4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7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31892</TotalTime>
  <Words>616</Words>
  <Application>Microsoft Office PowerPoint</Application>
  <PresentationFormat>화면 슬라이드 쇼(4:3)</PresentationFormat>
  <Paragraphs>111</Paragraphs>
  <Slides>9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워크시트</vt:lpstr>
      <vt:lpstr>침해사고 대응절차 및 사후관리대책</vt:lpstr>
      <vt:lpstr>PowerPoint 프레젠테이션</vt:lpstr>
      <vt:lpstr>PowerPoint 프레젠테이션</vt:lpstr>
      <vt:lpstr>가. 보고체계</vt:lpstr>
      <vt:lpstr>나. 조직 구성</vt:lpstr>
      <vt:lpstr>다. 원인 분석 및 차단 플로우</vt:lpstr>
      <vt:lpstr>라. 재발방지를 위한 분야별 점검</vt:lpstr>
      <vt:lpstr>마. 재발방지를 위한 모의훈련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ktds2020</cp:lastModifiedBy>
  <cp:revision>739</cp:revision>
  <cp:lastPrinted>2020-06-15T10:03:23Z</cp:lastPrinted>
  <dcterms:created xsi:type="dcterms:W3CDTF">2020-04-23T10:35:44Z</dcterms:created>
  <dcterms:modified xsi:type="dcterms:W3CDTF">2021-05-25T17:16:38Z</dcterms:modified>
</cp:coreProperties>
</file>