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68" r:id="rId4"/>
    <p:sldId id="275" r:id="rId5"/>
    <p:sldId id="274" r:id="rId6"/>
    <p:sldId id="272" r:id="rId7"/>
    <p:sldId id="266" r:id="rId8"/>
  </p:sldIdLst>
  <p:sldSz cx="9144000" cy="6858000" type="screen4x3"/>
  <p:notesSz cx="9940925" cy="68087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5579" userDrawn="1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pos="181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663" userDrawn="1">
          <p15:clr>
            <a:srgbClr val="A4A3A4"/>
          </p15:clr>
        </p15:guide>
        <p15:guide id="8" orient="horz" pos="1389" userDrawn="1">
          <p15:clr>
            <a:srgbClr val="A4A3A4"/>
          </p15:clr>
        </p15:guide>
        <p15:guide id="9" orient="horz" pos="2750" userDrawn="1">
          <p15:clr>
            <a:srgbClr val="A4A3A4"/>
          </p15:clr>
        </p15:guide>
        <p15:guide id="10" orient="horz" pos="1275" userDrawn="1">
          <p15:clr>
            <a:srgbClr val="A4A3A4"/>
          </p15:clr>
        </p15:guide>
        <p15:guide id="11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AE3F3"/>
    <a:srgbClr val="E2F0D9"/>
    <a:srgbClr val="FBE5D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27" autoAdjust="0"/>
  </p:normalViewPr>
  <p:slideViewPr>
    <p:cSldViewPr snapToGrid="0">
      <p:cViewPr varScale="1">
        <p:scale>
          <a:sx n="108" d="100"/>
          <a:sy n="108" d="100"/>
        </p:scale>
        <p:origin x="1602" y="114"/>
      </p:cViewPr>
      <p:guideLst>
        <p:guide orient="horz" pos="1071"/>
        <p:guide pos="2857"/>
        <p:guide pos="5579"/>
        <p:guide orient="horz" pos="459"/>
        <p:guide pos="181"/>
        <p:guide orient="horz" pos="1480"/>
        <p:guide orient="horz" pos="663"/>
        <p:guide orient="horz" pos="1389"/>
        <p:guide orient="horz" pos="2750"/>
        <p:guide orient="horz" pos="1275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960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8739" cy="341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869" y="0"/>
            <a:ext cx="4308737" cy="341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0F16E-C86F-4814-A59B-99B20B79FEF3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7370"/>
            <a:ext cx="4308739" cy="3414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869" y="6467370"/>
            <a:ext cx="4308737" cy="3414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4D954-A256-4E36-BD32-DD8DC9EB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892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D2634-C0B6-405C-B632-7219E6B0C6D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093" y="3276730"/>
            <a:ext cx="7952739" cy="26809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7168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892" y="6467168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BB2A4-0A4A-4FE2-B720-C5D36998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BB2A4-0A4A-4FE2-B720-C5D3699833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8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0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3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17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BB2A4-0A4A-4FE2-B720-C5D3699833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3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2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커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차은경\110621_표현가이드_표지\ppt배경_블랙화이트\PPT_W_저용량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:\2017\07_브랜드 슬로건 디자인 Dev\슬로건 확정안 Basic 자료\KT Brand Slogan (PNG)\KT Brand Slogan_Vertical_Posit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1" y="100940"/>
            <a:ext cx="1054019" cy="3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59" y="6261904"/>
            <a:ext cx="975060" cy="46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>
            <a:spLocks noGrp="1"/>
          </p:cNvSpPr>
          <p:nvPr userDrawn="1">
            <p:ph type="ctrTitle"/>
          </p:nvPr>
        </p:nvSpPr>
        <p:spPr>
          <a:xfrm>
            <a:off x="539750" y="2454275"/>
            <a:ext cx="6408738" cy="471488"/>
          </a:xfrm>
          <a:prstGeom prst="rect">
            <a:avLst/>
          </a:prstGeom>
          <a:ln/>
        </p:spPr>
        <p:txBody>
          <a:bodyPr/>
          <a:lstStyle>
            <a:lvl1pPr>
              <a:defRPr sz="2400"/>
            </a:lvl1pPr>
          </a:lstStyle>
          <a:p>
            <a:r>
              <a:rPr dirty="0" smtClean="0"/>
              <a:t>제목</a:t>
            </a:r>
            <a:r>
              <a:rPr lang="en-US" altLang="ko-KR" dirty="0" smtClean="0"/>
              <a:t>[</a:t>
            </a:r>
            <a:r>
              <a:rPr dirty="0" smtClean="0"/>
              <a:t>맑은 고딕 </a:t>
            </a:r>
            <a:r>
              <a:rPr lang="en-US" altLang="ko-KR" dirty="0" smtClean="0"/>
              <a:t>bold, 24pt]</a:t>
            </a:r>
            <a:endParaRPr dirty="0" smtClean="0"/>
          </a:p>
        </p:txBody>
      </p:sp>
      <p:sp>
        <p:nvSpPr>
          <p:cNvPr id="10" name="부제목 2"/>
          <p:cNvSpPr>
            <a:spLocks noGrp="1"/>
          </p:cNvSpPr>
          <p:nvPr userDrawn="1">
            <p:ph type="subTitle" idx="1"/>
          </p:nvPr>
        </p:nvSpPr>
        <p:spPr>
          <a:xfrm>
            <a:off x="539750" y="2971800"/>
            <a:ext cx="6400800" cy="312738"/>
          </a:xfrm>
          <a:prstGeom prst="rect">
            <a:avLst/>
          </a:prstGeom>
          <a:ln/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r>
              <a:rPr dirty="0" err="1" smtClean="0"/>
              <a:t>소제목</a:t>
            </a:r>
            <a:r>
              <a:rPr lang="en-US" altLang="ko-KR" dirty="0" smtClean="0"/>
              <a:t>[</a:t>
            </a:r>
            <a:r>
              <a:rPr dirty="0" err="1" smtClean="0"/>
              <a:t>맑은</a:t>
            </a:r>
            <a:r>
              <a:rPr dirty="0" smtClean="0"/>
              <a:t> </a:t>
            </a:r>
            <a:r>
              <a:rPr dirty="0" err="1" smtClean="0"/>
              <a:t>고딕</a:t>
            </a:r>
            <a:r>
              <a:rPr dirty="0" smtClean="0"/>
              <a:t> </a:t>
            </a:r>
            <a:r>
              <a:rPr lang="en-US" altLang="ko-KR" dirty="0" smtClean="0"/>
              <a:t>bold, 16pt]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45859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 userDrawn="1"/>
        </p:nvGrpSpPr>
        <p:grpSpPr bwMode="auto">
          <a:xfrm>
            <a:off x="2771775" y="2997200"/>
            <a:ext cx="3649663" cy="792163"/>
            <a:chOff x="6139161" y="5813284"/>
            <a:chExt cx="2575659" cy="559082"/>
          </a:xfrm>
        </p:grpSpPr>
        <p:pic>
          <p:nvPicPr>
            <p:cNvPr id="3" name="Picture 2" descr="D:\2017\07_브랜드 슬로건 디자인 Dev\슬로건 조합 1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069"/>
            <a:stretch>
              <a:fillRect/>
            </a:stretch>
          </p:blipFill>
          <p:spPr bwMode="auto">
            <a:xfrm>
              <a:off x="6139161" y="5862638"/>
              <a:ext cx="1462066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815" y="5813284"/>
              <a:ext cx="1166005" cy="55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807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 _ 타이틀 + 서브 타이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0055" y="6447287"/>
            <a:ext cx="122726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10000"/>
              </a:lnSpc>
              <a:defRPr/>
            </a:pPr>
            <a:fld id="{A76E8C0D-A23B-48BD-AE71-4FB942F985DB}" type="slidenum">
              <a:rPr lang="en-US" altLang="ko-KR" sz="900" spc="-56">
                <a:solidFill>
                  <a:srgbClr val="FFFFFF">
                    <a:lumMod val="75000"/>
                  </a:srgbClr>
                </a:solidFill>
                <a:latin typeface="맑은 고딕"/>
                <a:ea typeface="맑은 고딕"/>
                <a:cs typeface="굴림" pitchFamily="50" charset="-127"/>
              </a:rPr>
              <a:pPr algn="r">
                <a:lnSpc>
                  <a:spcPct val="110000"/>
                </a:lnSpc>
                <a:defRPr/>
              </a:pPr>
              <a:t>‹#›</a:t>
            </a:fld>
            <a:endParaRPr lang="ko-KR" altLang="ko-KR" sz="900" spc="-56" dirty="0">
              <a:solidFill>
                <a:srgbClr val="FFFFFF">
                  <a:lumMod val="75000"/>
                </a:srgbClr>
              </a:solidFill>
              <a:latin typeface="맑은 고딕"/>
              <a:ea typeface="맑은 고딕"/>
              <a:cs typeface="굴림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8670055" y="6447287"/>
            <a:ext cx="122726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10000"/>
              </a:lnSpc>
              <a:defRPr/>
            </a:pPr>
            <a:fld id="{425E1071-A847-4ED3-A4BE-AC9AD5D2D63C}" type="slidenum">
              <a:rPr lang="en-US" altLang="ko-KR" sz="900" spc="-56">
                <a:solidFill>
                  <a:srgbClr val="FFFFFF">
                    <a:lumMod val="75000"/>
                  </a:srgbClr>
                </a:solidFill>
                <a:latin typeface="맑은 고딕"/>
                <a:ea typeface="맑은 고딕"/>
                <a:cs typeface="굴림" pitchFamily="50" charset="-127"/>
              </a:rPr>
              <a:pPr algn="r">
                <a:lnSpc>
                  <a:spcPct val="110000"/>
                </a:lnSpc>
                <a:defRPr/>
              </a:pPr>
              <a:t>‹#›</a:t>
            </a:fld>
            <a:endParaRPr lang="ko-KR" altLang="ko-KR" sz="900" spc="-56" dirty="0">
              <a:solidFill>
                <a:srgbClr val="FFFFFF">
                  <a:lumMod val="75000"/>
                </a:srgbClr>
              </a:solidFill>
              <a:latin typeface="맑은 고딕"/>
              <a:ea typeface="맑은 고딕"/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16808" y="1095104"/>
            <a:ext cx="7698237" cy="2616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848754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700" b="1" kern="1200" spc="-56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16803" y="621262"/>
            <a:ext cx="7694413" cy="3693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400" b="1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50806" y="-336481"/>
            <a:ext cx="432767" cy="235449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700" b="1" spc="-56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5560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3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5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4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3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348538" y="4007868"/>
            <a:ext cx="151197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"/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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맑은 고딕" pitchFamily="50" charset="-127"/>
              <a:buChar char="-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720725" algn="l"/>
              </a:tabLst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2021</a:t>
            </a:r>
            <a:endParaRPr kumimoji="0" lang="en-US" altLang="ko-KR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483" name="제목 1"/>
          <p:cNvSpPr>
            <a:spLocks noGrp="1"/>
          </p:cNvSpPr>
          <p:nvPr>
            <p:ph type="ctrTitle"/>
          </p:nvPr>
        </p:nvSpPr>
        <p:spPr>
          <a:xfrm>
            <a:off x="316115" y="2985508"/>
            <a:ext cx="8544393" cy="47148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latin typeface="+mn-ea"/>
                <a:ea typeface="+mn-ea"/>
              </a:rPr>
              <a:t>개인정보 관리체계</a:t>
            </a:r>
            <a:endParaRPr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61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35814" y="561114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1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개인정보 관리체계</a:t>
            </a:r>
            <a:endParaRPr lang="ko-KR" altLang="en-US" sz="19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52645"/>
              </p:ext>
            </p:extLst>
          </p:nvPr>
        </p:nvGraphicFramePr>
        <p:xfrm>
          <a:off x="998491" y="1823048"/>
          <a:ext cx="7399784" cy="4534984"/>
        </p:xfrm>
        <a:graphic>
          <a:graphicData uri="http://schemas.openxmlformats.org/drawingml/2006/table">
            <a:tbl>
              <a:tblPr/>
              <a:tblGrid>
                <a:gridCol w="985623"/>
                <a:gridCol w="985623"/>
                <a:gridCol w="985623"/>
                <a:gridCol w="688413"/>
                <a:gridCol w="1877251"/>
                <a:gridCol w="1877251"/>
              </a:tblGrid>
              <a:tr h="704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정보통신망법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개인정보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보호법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위치정보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보호법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적용암호화 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92608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인증정보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비밀번호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일방향 암호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해쉬암호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-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알고리즘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: SHA-256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※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유출대비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SALT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추가권고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※SHA-A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은 사용불가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8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바이오정보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양방향 암호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블럭암호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알고리즘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: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보안강도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128bit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이상의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AES, ARIA,SEED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모드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:CBC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권고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※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주민번호는 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자리만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별도저장시에도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 해당정보 암호화 필수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89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고육식별정보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주민등록번호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8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여권본호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8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운전면허번호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8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외국인등록번호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89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금융정보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계좌번호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8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신용카드번호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위치정보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위치정보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1933" marR="61933" marT="17123" marB="17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693" y="978433"/>
            <a:ext cx="31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개인정보 암호화 조치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36347" y="1467695"/>
            <a:ext cx="316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가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암호화 대상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591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814" y="561114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1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개인정보 관리체계</a:t>
            </a:r>
            <a:endParaRPr lang="ko-KR" altLang="en-US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936347" y="1467695"/>
            <a:ext cx="316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나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암호화 대상</a:t>
            </a:r>
            <a:endParaRPr lang="ko-KR" altLang="en-US" sz="14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37335"/>
              </p:ext>
            </p:extLst>
          </p:nvPr>
        </p:nvGraphicFramePr>
        <p:xfrm>
          <a:off x="936347" y="1846042"/>
          <a:ext cx="5721477" cy="1899793"/>
        </p:xfrm>
        <a:graphic>
          <a:graphicData uri="http://schemas.openxmlformats.org/drawingml/2006/table">
            <a:tbl>
              <a:tblPr/>
              <a:tblGrid>
                <a:gridCol w="1907159"/>
                <a:gridCol w="1907159"/>
                <a:gridCol w="1907159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암호화 방식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권고하는 알고리즘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</a:tr>
              <a:tr h="3446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인증정보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비밀번호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일반향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 암호화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SHA-256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(MD5, SHA-1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등 사용 금지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고유식별정보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금융정보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바이오정보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위치정보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양뱡향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 암호화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SEED, AES-128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이상 적용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9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814" y="561114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1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개인정보 관리체계</a:t>
            </a:r>
            <a:endParaRPr lang="ko-KR" altLang="en-US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936347" y="1467695"/>
            <a:ext cx="316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다</a:t>
            </a:r>
            <a:r>
              <a:rPr lang="en-US" altLang="ko-KR" sz="1400" b="1" dirty="0" smtClean="0"/>
              <a:t>. </a:t>
            </a:r>
            <a:r>
              <a:rPr lang="ko-KR" altLang="en-US" sz="1400" b="1" dirty="0" err="1" smtClean="0"/>
              <a:t>전송시</a:t>
            </a:r>
            <a:r>
              <a:rPr lang="ko-KR" altLang="en-US" sz="1400" b="1" dirty="0" smtClean="0"/>
              <a:t> 암호화</a:t>
            </a:r>
            <a:r>
              <a:rPr lang="en-US" altLang="ko-KR" sz="1400" b="1" dirty="0" smtClean="0"/>
              <a:t>(SSL) </a:t>
            </a:r>
            <a:r>
              <a:rPr lang="ko-KR" altLang="en-US" sz="1400" b="1" dirty="0" smtClean="0"/>
              <a:t>등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32758"/>
              </p:ext>
            </p:extLst>
          </p:nvPr>
        </p:nvGraphicFramePr>
        <p:xfrm>
          <a:off x="635814" y="1846667"/>
          <a:ext cx="7886700" cy="3234439"/>
        </p:xfrm>
        <a:graphic>
          <a:graphicData uri="http://schemas.openxmlformats.org/drawingml/2006/table">
            <a:tbl>
              <a:tblPr/>
              <a:tblGrid>
                <a:gridCol w="1137202"/>
                <a:gridCol w="1719214"/>
                <a:gridCol w="1478604"/>
                <a:gridCol w="3551680"/>
              </a:tblGrid>
              <a:tr h="63363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구분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암호화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여부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암호화 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</a:tr>
              <a:tr h="43181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저장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서버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전용 암호솔루션 적용 또는 안전한 암호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알고리즘 이용한 암호화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DRM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또는 파일에 암호 설정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07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전송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PC &lt;-&gt;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서버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SSL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또는 별도 보안 응용프로그램 적용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3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개인정보취급자 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(PC &lt;-&gt; PC)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암호화된 파일 첨부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3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갱니정보처리시스템 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서버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&lt;-&gt;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서버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외부 시스템과 연동하는 경우에는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전용회선 또는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VPN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697" marR="55697" marT="15399" marB="153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9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635814" y="561114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1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개인정보 관리체계</a:t>
            </a:r>
            <a:endParaRPr lang="ko-KR" altLang="en-US" sz="1900" dirty="0"/>
          </a:p>
        </p:txBody>
      </p:sp>
      <p:sp>
        <p:nvSpPr>
          <p:cNvPr id="9" name="TextBox 8"/>
          <p:cNvSpPr txBox="1"/>
          <p:nvPr/>
        </p:nvSpPr>
        <p:spPr>
          <a:xfrm>
            <a:off x="936347" y="1467695"/>
            <a:ext cx="316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라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안전한 암호 알고리즘</a:t>
            </a:r>
            <a:endParaRPr lang="ko-KR" altLang="en-US" sz="1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1956"/>
              </p:ext>
            </p:extLst>
          </p:nvPr>
        </p:nvGraphicFramePr>
        <p:xfrm>
          <a:off x="1018867" y="1775472"/>
          <a:ext cx="5721350" cy="3719703"/>
        </p:xfrm>
        <a:graphic>
          <a:graphicData uri="http://schemas.openxmlformats.org/drawingml/2006/table">
            <a:tbl>
              <a:tblPr/>
              <a:tblGrid>
                <a:gridCol w="2860675"/>
                <a:gridCol w="2860675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구분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알고리즘 명칭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</a:tr>
              <a:tr h="145821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대칭키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 암호 알고리즘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SEED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ARIA-128/192/256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AES-128/192/256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Blowfish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Camelia-128/192/256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MISTY1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KASUMI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51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공개키 암호 알고리즘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RSA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KCDSA(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전자서명용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RSAES-OAEP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RSAES-PKCS1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71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일방향 암호 알고리즘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SHA-224/256/384/512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Whirlpool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0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35814" y="561114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1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개인정보 관리체계</a:t>
            </a:r>
            <a:endParaRPr lang="ko-KR" alt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936346" y="1467695"/>
            <a:ext cx="66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마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데이터 국외이전 여부 및 데이터 서비스 처리 위치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1102171" y="1775472"/>
            <a:ext cx="5165466" cy="635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200" kern="0" spc="-7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kern="0" spc="-7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200" kern="0" spc="-7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국내에서 </a:t>
            </a:r>
            <a:r>
              <a:rPr lang="ko-KR" altLang="en-US" sz="1200" kern="0" spc="-70" dirty="0">
                <a:solidFill>
                  <a:srgbClr val="000000"/>
                </a:solidFill>
                <a:latin typeface="맑은 고딕" panose="020B0503020000020004" pitchFamily="50" charset="-127"/>
              </a:rPr>
              <a:t>데이터를 처리하며 국외로 이전하지 않는다</a:t>
            </a:r>
            <a:r>
              <a:rPr lang="en-US" altLang="ko-KR" sz="1200" kern="0" spc="-7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kern="0" spc="-7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- </a:t>
            </a:r>
            <a:r>
              <a:rPr lang="ko-KR" altLang="en-US" sz="1200" kern="0" spc="-7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목동</a:t>
            </a:r>
            <a:r>
              <a:rPr lang="en-US" altLang="ko-KR" sz="1200" kern="0" spc="-7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200" kern="0" spc="-7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천안</a:t>
            </a:r>
            <a:r>
              <a:rPr lang="en-US" altLang="ko-KR" sz="1200" kern="0" spc="-7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200" kern="0" spc="-7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김해  </a:t>
            </a:r>
            <a:r>
              <a:rPr lang="en-US" altLang="ko-KR" sz="1200" kern="0" spc="-7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Data Center</a:t>
            </a:r>
            <a:r>
              <a:rPr lang="ko-KR" altLang="en-US" sz="1200" kern="0" spc="-7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가 위치하며 국내에서 데이터 서비스 처리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33" y="2411031"/>
            <a:ext cx="7548933" cy="39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7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30887</TotalTime>
  <Words>299</Words>
  <Application>Microsoft Office PowerPoint</Application>
  <PresentationFormat>화면 슬라이드 쇼(4:3)</PresentationFormat>
  <Paragraphs>121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맑은 고딕</vt:lpstr>
      <vt:lpstr>한양신명조</vt:lpstr>
      <vt:lpstr>Arial</vt:lpstr>
      <vt:lpstr>Calibri</vt:lpstr>
      <vt:lpstr>Calibri Light</vt:lpstr>
      <vt:lpstr>Office 테마</vt:lpstr>
      <vt:lpstr>개인정보 관리체계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KTDS</dc:creator>
  <cp:lastModifiedBy>ktds2020</cp:lastModifiedBy>
  <cp:revision>637</cp:revision>
  <cp:lastPrinted>2020-06-15T10:03:23Z</cp:lastPrinted>
  <dcterms:created xsi:type="dcterms:W3CDTF">2020-04-23T10:35:44Z</dcterms:created>
  <dcterms:modified xsi:type="dcterms:W3CDTF">2021-05-25T19:14:47Z</dcterms:modified>
</cp:coreProperties>
</file>