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8" r:id="rId3"/>
    <p:sldId id="267" r:id="rId4"/>
    <p:sldId id="269" r:id="rId5"/>
    <p:sldId id="266" r:id="rId6"/>
  </p:sldIdLst>
  <p:sldSz cx="9144000" cy="6858000" type="screen4x3"/>
  <p:notesSz cx="9940925" cy="68087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5579" userDrawn="1">
          <p15:clr>
            <a:srgbClr val="A4A3A4"/>
          </p15:clr>
        </p15:guide>
        <p15:guide id="4" orient="horz" pos="459" userDrawn="1">
          <p15:clr>
            <a:srgbClr val="A4A3A4"/>
          </p15:clr>
        </p15:guide>
        <p15:guide id="5" pos="181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663" userDrawn="1">
          <p15:clr>
            <a:srgbClr val="A4A3A4"/>
          </p15:clr>
        </p15:guide>
        <p15:guide id="8" orient="horz" pos="1389" userDrawn="1">
          <p15:clr>
            <a:srgbClr val="A4A3A4"/>
          </p15:clr>
        </p15:guide>
        <p15:guide id="9" orient="horz" pos="2750" userDrawn="1">
          <p15:clr>
            <a:srgbClr val="A4A3A4"/>
          </p15:clr>
        </p15:guide>
        <p15:guide id="10" orient="horz" pos="1275" userDrawn="1">
          <p15:clr>
            <a:srgbClr val="A4A3A4"/>
          </p15:clr>
        </p15:guide>
        <p15:guide id="11" orient="horz" pos="23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DAE3F3"/>
    <a:srgbClr val="E2F0D9"/>
    <a:srgbClr val="FBE5D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527" autoAdjust="0"/>
  </p:normalViewPr>
  <p:slideViewPr>
    <p:cSldViewPr snapToGrid="0">
      <p:cViewPr varScale="1">
        <p:scale>
          <a:sx n="98" d="100"/>
          <a:sy n="98" d="100"/>
        </p:scale>
        <p:origin x="324" y="90"/>
      </p:cViewPr>
      <p:guideLst>
        <p:guide orient="horz" pos="1071"/>
        <p:guide pos="2857"/>
        <p:guide pos="5579"/>
        <p:guide orient="horz" pos="459"/>
        <p:guide pos="181"/>
        <p:guide orient="horz" pos="1480"/>
        <p:guide orient="horz" pos="663"/>
        <p:guide orient="horz" pos="1389"/>
        <p:guide orient="horz" pos="2750"/>
        <p:guide orient="horz" pos="1275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960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8739" cy="341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869" y="0"/>
            <a:ext cx="4308737" cy="341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0F16E-C86F-4814-A59B-99B20B79FEF3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67370"/>
            <a:ext cx="4308739" cy="3414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869" y="6467370"/>
            <a:ext cx="4308737" cy="3414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4D954-A256-4E36-BD32-DD8DC9EB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1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0892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D2634-C0B6-405C-B632-7219E6B0C6D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093" y="3276730"/>
            <a:ext cx="7952739" cy="26809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67168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0892" y="6467168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BB2A4-0A4A-4FE2-B720-C5D36998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BB2A4-0A4A-4FE2-B720-C5D3699833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8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33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4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9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BB2A4-0A4A-4FE2-B720-C5D36998334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3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8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2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2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커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차은경\110621_표현가이드_표지\ppt배경_블랙화이트\PPT_W_저용량.jp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D:\2017\07_브랜드 슬로건 디자인 Dev\슬로건 확정안 Basic 자료\KT Brand Slogan (PNG)\KT Brand Slogan_Vertical_Posit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1" y="100940"/>
            <a:ext cx="1054019" cy="3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759" y="6261904"/>
            <a:ext cx="975060" cy="46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/>
          <p:cNvSpPr>
            <a:spLocks noGrp="1"/>
          </p:cNvSpPr>
          <p:nvPr userDrawn="1">
            <p:ph type="ctrTitle"/>
          </p:nvPr>
        </p:nvSpPr>
        <p:spPr>
          <a:xfrm>
            <a:off x="539750" y="2454275"/>
            <a:ext cx="6408738" cy="471488"/>
          </a:xfrm>
          <a:prstGeom prst="rect">
            <a:avLst/>
          </a:prstGeom>
          <a:ln/>
        </p:spPr>
        <p:txBody>
          <a:bodyPr/>
          <a:lstStyle>
            <a:lvl1pPr>
              <a:defRPr sz="2400"/>
            </a:lvl1pPr>
          </a:lstStyle>
          <a:p>
            <a:r>
              <a:rPr dirty="0" smtClean="0"/>
              <a:t>제목</a:t>
            </a:r>
            <a:r>
              <a:rPr lang="en-US" altLang="ko-KR" dirty="0" smtClean="0"/>
              <a:t>[</a:t>
            </a:r>
            <a:r>
              <a:rPr dirty="0" smtClean="0"/>
              <a:t>맑은 고딕 </a:t>
            </a:r>
            <a:r>
              <a:rPr lang="en-US" altLang="ko-KR" dirty="0" smtClean="0"/>
              <a:t>bold, 24pt]</a:t>
            </a:r>
            <a:endParaRPr dirty="0" smtClean="0"/>
          </a:p>
        </p:txBody>
      </p:sp>
      <p:sp>
        <p:nvSpPr>
          <p:cNvPr id="10" name="부제목 2"/>
          <p:cNvSpPr>
            <a:spLocks noGrp="1"/>
          </p:cNvSpPr>
          <p:nvPr userDrawn="1">
            <p:ph type="subTitle" idx="1"/>
          </p:nvPr>
        </p:nvSpPr>
        <p:spPr>
          <a:xfrm>
            <a:off x="539750" y="2971800"/>
            <a:ext cx="6400800" cy="312738"/>
          </a:xfrm>
          <a:prstGeom prst="rect">
            <a:avLst/>
          </a:prstGeom>
          <a:ln/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r>
              <a:rPr dirty="0" err="1" smtClean="0"/>
              <a:t>소제목</a:t>
            </a:r>
            <a:r>
              <a:rPr lang="en-US" altLang="ko-KR" dirty="0" smtClean="0"/>
              <a:t>[</a:t>
            </a:r>
            <a:r>
              <a:rPr dirty="0" err="1" smtClean="0"/>
              <a:t>맑은</a:t>
            </a:r>
            <a:r>
              <a:rPr dirty="0" smtClean="0"/>
              <a:t> </a:t>
            </a:r>
            <a:r>
              <a:rPr dirty="0" err="1" smtClean="0"/>
              <a:t>고딕</a:t>
            </a:r>
            <a:r>
              <a:rPr dirty="0" smtClean="0"/>
              <a:t> </a:t>
            </a:r>
            <a:r>
              <a:rPr lang="en-US" altLang="ko-KR" dirty="0" smtClean="0"/>
              <a:t>bold, 16pt]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45859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 userDrawn="1"/>
        </p:nvGrpSpPr>
        <p:grpSpPr bwMode="auto">
          <a:xfrm>
            <a:off x="2771775" y="2997200"/>
            <a:ext cx="3649663" cy="792163"/>
            <a:chOff x="6139161" y="5813284"/>
            <a:chExt cx="2575659" cy="559082"/>
          </a:xfrm>
        </p:grpSpPr>
        <p:pic>
          <p:nvPicPr>
            <p:cNvPr id="3" name="Picture 2" descr="D:\2017\07_브랜드 슬로건 디자인 Dev\슬로건 조합 1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069"/>
            <a:stretch>
              <a:fillRect/>
            </a:stretch>
          </p:blipFill>
          <p:spPr bwMode="auto">
            <a:xfrm>
              <a:off x="6139161" y="5862638"/>
              <a:ext cx="1462066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8815" y="5813284"/>
              <a:ext cx="1166005" cy="55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807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 _ 타이틀 + 서브 타이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8670055" y="6447287"/>
            <a:ext cx="122726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10000"/>
              </a:lnSpc>
              <a:defRPr/>
            </a:pPr>
            <a:fld id="{A76E8C0D-A23B-48BD-AE71-4FB942F985DB}" type="slidenum">
              <a:rPr lang="en-US" altLang="ko-KR" sz="900" spc="-56">
                <a:solidFill>
                  <a:srgbClr val="FFFFFF">
                    <a:lumMod val="75000"/>
                  </a:srgbClr>
                </a:solidFill>
                <a:latin typeface="맑은 고딕"/>
                <a:ea typeface="맑은 고딕"/>
                <a:cs typeface="굴림" pitchFamily="50" charset="-127"/>
              </a:rPr>
              <a:pPr algn="r">
                <a:lnSpc>
                  <a:spcPct val="110000"/>
                </a:lnSpc>
                <a:defRPr/>
              </a:pPr>
              <a:t>‹#›</a:t>
            </a:fld>
            <a:endParaRPr lang="ko-KR" altLang="ko-KR" sz="900" spc="-56" dirty="0">
              <a:solidFill>
                <a:srgbClr val="FFFFFF">
                  <a:lumMod val="75000"/>
                </a:srgbClr>
              </a:solidFill>
              <a:latin typeface="맑은 고딕"/>
              <a:ea typeface="맑은 고딕"/>
              <a:cs typeface="굴림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8670055" y="6447287"/>
            <a:ext cx="122726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10000"/>
              </a:lnSpc>
              <a:defRPr/>
            </a:pPr>
            <a:fld id="{425E1071-A847-4ED3-A4BE-AC9AD5D2D63C}" type="slidenum">
              <a:rPr lang="en-US" altLang="ko-KR" sz="900" spc="-56">
                <a:solidFill>
                  <a:srgbClr val="FFFFFF">
                    <a:lumMod val="75000"/>
                  </a:srgbClr>
                </a:solidFill>
                <a:latin typeface="맑은 고딕"/>
                <a:ea typeface="맑은 고딕"/>
                <a:cs typeface="굴림" pitchFamily="50" charset="-127"/>
              </a:rPr>
              <a:pPr algn="r">
                <a:lnSpc>
                  <a:spcPct val="110000"/>
                </a:lnSpc>
                <a:defRPr/>
              </a:pPr>
              <a:t>‹#›</a:t>
            </a:fld>
            <a:endParaRPr lang="ko-KR" altLang="ko-KR" sz="900" spc="-56" dirty="0">
              <a:solidFill>
                <a:srgbClr val="FFFFFF">
                  <a:lumMod val="75000"/>
                </a:srgbClr>
              </a:solidFill>
              <a:latin typeface="맑은 고딕"/>
              <a:ea typeface="맑은 고딕"/>
              <a:cs typeface="굴림" pitchFamily="50" charset="-127"/>
            </a:endParaRPr>
          </a:p>
        </p:txBody>
      </p:sp>
      <p:sp>
        <p:nvSpPr>
          <p:cNvPr id="9" name="텍스트 개체 틀 38"/>
          <p:cNvSpPr>
            <a:spLocks noGrp="1"/>
          </p:cNvSpPr>
          <p:nvPr>
            <p:ph type="body" idx="1"/>
          </p:nvPr>
        </p:nvSpPr>
        <p:spPr>
          <a:xfrm>
            <a:off x="716808" y="1095104"/>
            <a:ext cx="7698237" cy="2616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848754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700" b="1" kern="1200" spc="-56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2" name="제목 개체 틀 37"/>
          <p:cNvSpPr>
            <a:spLocks noGrp="1"/>
          </p:cNvSpPr>
          <p:nvPr>
            <p:ph type="title"/>
          </p:nvPr>
        </p:nvSpPr>
        <p:spPr>
          <a:xfrm>
            <a:off x="716803" y="621262"/>
            <a:ext cx="7694413" cy="36933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400" b="1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50806" y="-336481"/>
            <a:ext cx="432767" cy="235449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700" b="1" spc="-56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55609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3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9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5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71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6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4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9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3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348538" y="4007868"/>
            <a:ext cx="151197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"/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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0000"/>
              </a:spcBef>
              <a:buFont typeface="맑은 고딕" pitchFamily="50" charset="-127"/>
              <a:buChar char="-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720725" algn="l"/>
              </a:tabLst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2000" dirty="0" smtClean="0">
                <a:solidFill>
                  <a:schemeClr val="tx1"/>
                </a:solidFill>
                <a:latin typeface="+mn-ea"/>
                <a:ea typeface="+mn-ea"/>
              </a:rPr>
              <a:t>2021.03</a:t>
            </a:r>
          </a:p>
        </p:txBody>
      </p:sp>
      <p:sp>
        <p:nvSpPr>
          <p:cNvPr id="20483" name="제목 1"/>
          <p:cNvSpPr>
            <a:spLocks noGrp="1"/>
          </p:cNvSpPr>
          <p:nvPr>
            <p:ph type="ctrTitle"/>
          </p:nvPr>
        </p:nvSpPr>
        <p:spPr>
          <a:xfrm>
            <a:off x="316115" y="2985508"/>
            <a:ext cx="8544393" cy="47148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>
                <a:latin typeface="+mn-ea"/>
                <a:ea typeface="+mn-ea"/>
              </a:rPr>
              <a:t>취약점 진단</a:t>
            </a:r>
            <a:endParaRPr sz="2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61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79209"/>
              </p:ext>
            </p:extLst>
          </p:nvPr>
        </p:nvGraphicFramePr>
        <p:xfrm>
          <a:off x="394055" y="3304953"/>
          <a:ext cx="4076345" cy="3299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011"/>
                <a:gridCol w="1884334"/>
              </a:tblGrid>
              <a:tr h="32990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제목 1"/>
          <p:cNvSpPr txBox="1">
            <a:spLocks/>
          </p:cNvSpPr>
          <p:nvPr/>
        </p:nvSpPr>
        <p:spPr>
          <a:xfrm>
            <a:off x="307336" y="277028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/>
              <a:t>1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보안 </a:t>
            </a:r>
            <a:r>
              <a:rPr lang="ko-KR" altLang="en-US" sz="1900" dirty="0" smtClean="0"/>
              <a:t>취약점 </a:t>
            </a:r>
            <a:r>
              <a:rPr lang="ko-KR" altLang="en-US" sz="1900" dirty="0" smtClean="0"/>
              <a:t>진단</a:t>
            </a:r>
            <a:endParaRPr lang="ko-KR" altLang="en-US" sz="1900" dirty="0"/>
          </a:p>
        </p:txBody>
      </p:sp>
      <p:sp>
        <p:nvSpPr>
          <p:cNvPr id="3" name="TextBox 2"/>
          <p:cNvSpPr txBox="1"/>
          <p:nvPr/>
        </p:nvSpPr>
        <p:spPr>
          <a:xfrm>
            <a:off x="307336" y="1273628"/>
            <a:ext cx="66607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ㅇ</a:t>
            </a:r>
            <a:r>
              <a:rPr lang="ko-KR" altLang="en-US" sz="1400" b="1" dirty="0" smtClean="0"/>
              <a:t> 점검 주체 </a:t>
            </a:r>
            <a:r>
              <a:rPr lang="en-US" altLang="ko-KR" sz="1400" b="1" dirty="0" smtClean="0"/>
              <a:t>: KT DS </a:t>
            </a:r>
            <a:r>
              <a:rPr lang="ko-KR" altLang="en-US" sz="1400" b="1" dirty="0" smtClean="0"/>
              <a:t>정보보안센터 </a:t>
            </a:r>
            <a:r>
              <a:rPr lang="ko-KR" altLang="en-US" sz="1400" b="1" dirty="0" err="1" smtClean="0"/>
              <a:t>보안정책팀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ㅇ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담   당   자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조명기 </a:t>
            </a:r>
            <a:r>
              <a:rPr lang="ko-KR" altLang="en-US" sz="1400" b="1" dirty="0"/>
              <a:t>차장 </a:t>
            </a:r>
            <a:r>
              <a:rPr lang="en-US" altLang="ko-KR" sz="1400" b="1" dirty="0"/>
              <a:t>010-8884-7240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ㅇ</a:t>
            </a:r>
            <a:r>
              <a:rPr lang="ko-KR" altLang="en-US" sz="1400" b="1" dirty="0" smtClean="0"/>
              <a:t> 점검 시기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연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회 정기점검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 서비스 오픈</a:t>
            </a:r>
            <a:r>
              <a:rPr lang="en-US" altLang="ko-KR" sz="1400" b="1" dirty="0" smtClean="0"/>
              <a:t>, ITO</a:t>
            </a:r>
            <a:r>
              <a:rPr lang="ko-KR" altLang="en-US" sz="1400" b="1" dirty="0" smtClean="0"/>
              <a:t>전환 등 필요한 경우 수시 점검 진행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ㅇ</a:t>
            </a:r>
            <a:r>
              <a:rPr lang="ko-KR" altLang="en-US" sz="1400" b="1" dirty="0" smtClean="0"/>
              <a:t> 점검 도구 </a:t>
            </a:r>
            <a:r>
              <a:rPr lang="en-US" altLang="ko-KR" sz="1400" b="1" dirty="0" smtClean="0"/>
              <a:t>: </a:t>
            </a:r>
            <a:r>
              <a:rPr lang="en-US" altLang="ko-KR" sz="1400" b="1" dirty="0" err="1" smtClean="0"/>
              <a:t>Solidstep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ㅇ</a:t>
            </a:r>
            <a:r>
              <a:rPr lang="ko-KR" altLang="en-US" sz="1400" b="1" dirty="0" smtClean="0"/>
              <a:t> 소스 진단결과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ㅇ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인증 내역 </a:t>
            </a:r>
            <a:r>
              <a:rPr lang="en-US" altLang="ko-KR" sz="1400" b="1" dirty="0" smtClean="0"/>
              <a:t>: GS</a:t>
            </a:r>
            <a:r>
              <a:rPr lang="ko-KR" altLang="en-US" sz="1400" b="1" dirty="0" smtClean="0"/>
              <a:t>인증서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정보보호 전문서비스 기업 지정서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2642321" y="3822052"/>
            <a:ext cx="190033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50" b="1" dirty="0"/>
              <a:t>소프트웨어 품질</a:t>
            </a:r>
            <a:r>
              <a:rPr lang="en-US" altLang="ko-KR" sz="1050" b="1" dirty="0" smtClean="0"/>
              <a:t>(GS</a:t>
            </a:r>
            <a:r>
              <a:rPr lang="en-US" altLang="ko-KR" sz="1050" b="1" dirty="0"/>
              <a:t>) </a:t>
            </a:r>
            <a:r>
              <a:rPr lang="ko-KR" altLang="en-US" sz="1050" b="1" dirty="0" smtClean="0"/>
              <a:t>인증서</a:t>
            </a:r>
            <a:endParaRPr lang="en-US" altLang="ko-KR" sz="1050" b="1" dirty="0" smtClean="0"/>
          </a:p>
          <a:p>
            <a:pPr fontAlgn="base"/>
            <a:endParaRPr lang="ko-KR" altLang="en-US" sz="1200" b="1" dirty="0"/>
          </a:p>
          <a:p>
            <a:pPr fontAlgn="base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5C5C5C"/>
                </a:solidFill>
                <a:latin typeface="NanumBarunGothic"/>
              </a:rPr>
              <a:t>발급기관</a:t>
            </a:r>
            <a:r>
              <a:rPr lang="en-US" altLang="ko-KR" sz="1000" dirty="0" smtClean="0">
                <a:solidFill>
                  <a:srgbClr val="5C5C5C"/>
                </a:solidFill>
                <a:latin typeface="NanumBarunGothic"/>
              </a:rPr>
              <a:t>:</a:t>
            </a:r>
            <a:r>
              <a:rPr lang="ko-KR" altLang="en-US" sz="1000" dirty="0" err="1" smtClean="0">
                <a:solidFill>
                  <a:srgbClr val="353535"/>
                </a:solidFill>
                <a:latin typeface="NanumBarunGothic"/>
              </a:rPr>
              <a:t>한국산업기술시험원</a:t>
            </a:r>
            <a:endParaRPr lang="ko-KR" altLang="en-US" sz="1000" dirty="0">
              <a:solidFill>
                <a:srgbClr val="353535"/>
              </a:solidFill>
              <a:latin typeface="NanumBarunGothic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5C5C5C"/>
                </a:solidFill>
                <a:latin typeface="NanumBarunGothic"/>
              </a:rPr>
              <a:t>취득일  </a:t>
            </a:r>
            <a:r>
              <a:rPr lang="en-US" altLang="ko-KR" sz="1000" dirty="0" smtClean="0">
                <a:solidFill>
                  <a:srgbClr val="5C5C5C"/>
                </a:solidFill>
                <a:latin typeface="NanumBarunGothic"/>
              </a:rPr>
              <a:t>: </a:t>
            </a:r>
            <a:r>
              <a:rPr lang="en-US" altLang="ko-KR" sz="1000" dirty="0" smtClean="0">
                <a:solidFill>
                  <a:srgbClr val="353535"/>
                </a:solidFill>
                <a:latin typeface="NanumBarunGothic"/>
              </a:rPr>
              <a:t>2018.09.21</a:t>
            </a:r>
            <a:endParaRPr lang="en-US" altLang="ko-KR" sz="1000" dirty="0">
              <a:solidFill>
                <a:srgbClr val="353535"/>
              </a:solidFill>
              <a:latin typeface="NanumBarunGothic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000" dirty="0">
                <a:solidFill>
                  <a:srgbClr val="5C5C5C"/>
                </a:solidFill>
                <a:latin typeface="NanumBarunGothic"/>
              </a:rPr>
              <a:t>등록 및 </a:t>
            </a:r>
            <a:r>
              <a:rPr lang="ko-KR" altLang="en-US" sz="1000" dirty="0" smtClean="0">
                <a:solidFill>
                  <a:srgbClr val="5C5C5C"/>
                </a:solidFill>
                <a:latin typeface="NanumBarunGothic"/>
              </a:rPr>
              <a:t>인증번호 </a:t>
            </a:r>
            <a:r>
              <a:rPr lang="en-US" altLang="ko-KR" sz="1000" dirty="0" smtClean="0">
                <a:solidFill>
                  <a:srgbClr val="5C5C5C"/>
                </a:solidFill>
                <a:latin typeface="NanumBarunGothic"/>
              </a:rPr>
              <a:t>: </a:t>
            </a:r>
            <a:r>
              <a:rPr lang="en-US" altLang="ko-KR" sz="1000" dirty="0" smtClean="0">
                <a:solidFill>
                  <a:srgbClr val="353535"/>
                </a:solidFill>
                <a:latin typeface="NanumBarunGothic"/>
              </a:rPr>
              <a:t>18-0017</a:t>
            </a:r>
            <a:endParaRPr lang="en-US" altLang="ko-KR" sz="1000" dirty="0">
              <a:solidFill>
                <a:srgbClr val="353535"/>
              </a:solidFill>
              <a:latin typeface="NanumBarunGothic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000" dirty="0">
                <a:solidFill>
                  <a:srgbClr val="5C5C5C"/>
                </a:solidFill>
                <a:latin typeface="NanumBarunGothic"/>
              </a:rPr>
              <a:t>인증범위</a:t>
            </a:r>
          </a:p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rgbClr val="353535"/>
                </a:solidFill>
                <a:latin typeface="NanumBarunGothic"/>
              </a:rPr>
              <a:t>악성 </a:t>
            </a:r>
            <a:r>
              <a:rPr lang="ko-KR" altLang="en-US" sz="900" dirty="0" err="1">
                <a:solidFill>
                  <a:srgbClr val="353535"/>
                </a:solidFill>
                <a:latin typeface="NanumBarunGothic"/>
              </a:rPr>
              <a:t>이메일</a:t>
            </a:r>
            <a:r>
              <a:rPr lang="ko-KR" altLang="en-US" sz="900" dirty="0">
                <a:solidFill>
                  <a:srgbClr val="353535"/>
                </a:solidFill>
                <a:latin typeface="NanumBarunGothic"/>
              </a:rPr>
              <a:t> 모의 훈련 </a:t>
            </a:r>
            <a:endParaRPr lang="en-US" altLang="ko-KR" sz="900" dirty="0" smtClean="0">
              <a:solidFill>
                <a:srgbClr val="353535"/>
              </a:solidFill>
              <a:latin typeface="NanumBarunGothic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900" dirty="0" smtClean="0">
                <a:solidFill>
                  <a:srgbClr val="353535"/>
                </a:solidFill>
                <a:latin typeface="NanumBarunGothic"/>
              </a:rPr>
              <a:t>    소프트웨어</a:t>
            </a:r>
            <a:endParaRPr lang="ko-KR" altLang="en-US" sz="900" dirty="0">
              <a:solidFill>
                <a:srgbClr val="353535"/>
              </a:solidFill>
              <a:latin typeface="NanumBarunGothic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900" dirty="0" smtClean="0">
                <a:solidFill>
                  <a:srgbClr val="353535"/>
                </a:solidFill>
                <a:latin typeface="NanumBarunGothic"/>
              </a:rPr>
              <a:t>- </a:t>
            </a:r>
            <a:r>
              <a:rPr lang="ko-KR" altLang="en-US" sz="900" dirty="0" smtClean="0">
                <a:solidFill>
                  <a:srgbClr val="353535"/>
                </a:solidFill>
                <a:latin typeface="NanumBarunGothic"/>
              </a:rPr>
              <a:t>소프트웨어산업 </a:t>
            </a:r>
            <a:r>
              <a:rPr lang="ko-KR" altLang="en-US" sz="900" dirty="0">
                <a:solidFill>
                  <a:srgbClr val="353535"/>
                </a:solidFill>
                <a:latin typeface="NanumBarunGothic"/>
              </a:rPr>
              <a:t>진흥법 제</a:t>
            </a:r>
            <a:r>
              <a:rPr lang="en-US" altLang="ko-KR" sz="900" dirty="0">
                <a:solidFill>
                  <a:srgbClr val="353535"/>
                </a:solidFill>
                <a:latin typeface="NanumBarunGothic"/>
              </a:rPr>
              <a:t>13</a:t>
            </a:r>
            <a:r>
              <a:rPr lang="ko-KR" altLang="en-US" sz="900" dirty="0">
                <a:solidFill>
                  <a:srgbClr val="353535"/>
                </a:solidFill>
                <a:latin typeface="NanumBarunGothic"/>
              </a:rPr>
              <a:t>조</a:t>
            </a:r>
          </a:p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rgbClr val="353535"/>
                </a:solidFill>
                <a:latin typeface="NanumBarunGothic"/>
              </a:rPr>
              <a:t>소프트웨어산업 </a:t>
            </a:r>
            <a:r>
              <a:rPr lang="ko-KR" altLang="en-US" sz="900" dirty="0">
                <a:solidFill>
                  <a:srgbClr val="353535"/>
                </a:solidFill>
                <a:latin typeface="NanumBarunGothic"/>
              </a:rPr>
              <a:t>진흥법 제</a:t>
            </a:r>
            <a:r>
              <a:rPr lang="en-US" altLang="ko-KR" sz="900" dirty="0">
                <a:solidFill>
                  <a:srgbClr val="353535"/>
                </a:solidFill>
                <a:latin typeface="NanumBarunGothic"/>
              </a:rPr>
              <a:t>5</a:t>
            </a:r>
            <a:r>
              <a:rPr lang="ko-KR" altLang="en-US" sz="900" dirty="0" smtClean="0">
                <a:solidFill>
                  <a:srgbClr val="353535"/>
                </a:solidFill>
                <a:latin typeface="NanumBarunGothic"/>
              </a:rPr>
              <a:t>조</a:t>
            </a:r>
            <a:endParaRPr lang="en-US" altLang="ko-KR" sz="900" dirty="0" smtClean="0">
              <a:solidFill>
                <a:srgbClr val="353535"/>
              </a:solidFill>
              <a:latin typeface="NanumBarunGothic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900" dirty="0">
                <a:solidFill>
                  <a:srgbClr val="353535"/>
                </a:solidFill>
                <a:latin typeface="NanumBarunGothic"/>
              </a:rPr>
              <a:t> </a:t>
            </a:r>
            <a:r>
              <a:rPr lang="en-US" altLang="ko-KR" sz="900" dirty="0" smtClean="0">
                <a:solidFill>
                  <a:srgbClr val="353535"/>
                </a:solidFill>
                <a:latin typeface="NanumBarunGothic"/>
              </a:rPr>
              <a:t>  </a:t>
            </a:r>
            <a:r>
              <a:rPr lang="ko-KR" altLang="en-US" sz="900" dirty="0" smtClean="0">
                <a:solidFill>
                  <a:srgbClr val="353535"/>
                </a:solidFill>
                <a:latin typeface="NanumBarunGothic"/>
              </a:rPr>
              <a:t> </a:t>
            </a:r>
            <a:r>
              <a:rPr lang="ko-KR" altLang="en-US" sz="900" dirty="0">
                <a:solidFill>
                  <a:srgbClr val="353535"/>
                </a:solidFill>
                <a:latin typeface="NanumBarunGothic"/>
              </a:rPr>
              <a:t>제</a:t>
            </a:r>
            <a:r>
              <a:rPr lang="en-US" altLang="ko-KR" sz="900" dirty="0">
                <a:solidFill>
                  <a:srgbClr val="353535"/>
                </a:solidFill>
                <a:latin typeface="NanumBarunGothic"/>
              </a:rPr>
              <a:t>1</a:t>
            </a:r>
            <a:r>
              <a:rPr lang="ko-KR" altLang="en-US" sz="900" dirty="0">
                <a:solidFill>
                  <a:srgbClr val="353535"/>
                </a:solidFill>
                <a:latin typeface="NanumBarunGothic"/>
              </a:rPr>
              <a:t>항</a:t>
            </a:r>
            <a:endParaRPr lang="ko-KR" altLang="en-US" sz="900" b="0" i="0" dirty="0">
              <a:solidFill>
                <a:srgbClr val="353535"/>
              </a:solidFill>
              <a:effectLst/>
              <a:latin typeface="NanumBarunGothic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56" y="3411460"/>
            <a:ext cx="2127688" cy="3090940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87131"/>
              </p:ext>
            </p:extLst>
          </p:nvPr>
        </p:nvGraphicFramePr>
        <p:xfrm>
          <a:off x="4587904" y="3307906"/>
          <a:ext cx="4321322" cy="3299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896"/>
                <a:gridCol w="2127426"/>
              </a:tblGrid>
              <a:tr h="32990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907" y="3411460"/>
            <a:ext cx="2117323" cy="309094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767230" y="3808704"/>
            <a:ext cx="22695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50" b="1" dirty="0"/>
              <a:t>정보보호 전문서비스 기업 </a:t>
            </a:r>
            <a:r>
              <a:rPr lang="ko-KR" altLang="en-US" sz="1050" b="1" dirty="0" smtClean="0"/>
              <a:t>지정서</a:t>
            </a:r>
            <a:endParaRPr lang="en-US" altLang="ko-KR" sz="1050" b="1" dirty="0" smtClean="0"/>
          </a:p>
          <a:p>
            <a:pPr fontAlgn="base"/>
            <a:endParaRPr lang="ko-KR" altLang="en-US" sz="1050" b="1" dirty="0"/>
          </a:p>
          <a:p>
            <a:pPr fontAlgn="base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5C5C5C"/>
                </a:solidFill>
                <a:latin typeface="NanumBarunGothic"/>
              </a:rPr>
              <a:t>발급기관 </a:t>
            </a:r>
            <a:r>
              <a:rPr lang="en-US" altLang="ko-KR" sz="1000" dirty="0" smtClean="0">
                <a:solidFill>
                  <a:srgbClr val="5C5C5C"/>
                </a:solidFill>
                <a:latin typeface="NanumBarunGothic"/>
              </a:rPr>
              <a:t>:</a:t>
            </a:r>
            <a:r>
              <a:rPr lang="ko-KR" altLang="en-US" sz="1000" dirty="0" err="1" smtClean="0">
                <a:solidFill>
                  <a:srgbClr val="5C5C5C"/>
                </a:solidFill>
                <a:latin typeface="NanumBarunGothic"/>
              </a:rPr>
              <a:t>미래창조과학부</a:t>
            </a:r>
            <a:endParaRPr lang="ko-KR" altLang="en-US" sz="1000" dirty="0">
              <a:solidFill>
                <a:srgbClr val="5C5C5C"/>
              </a:solidFill>
              <a:latin typeface="NanumBarunGothic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5C5C5C"/>
                </a:solidFill>
                <a:latin typeface="NanumBarunGothic"/>
              </a:rPr>
              <a:t>취득일 </a:t>
            </a:r>
            <a:r>
              <a:rPr lang="en-US" altLang="ko-KR" sz="1000" dirty="0" smtClean="0">
                <a:solidFill>
                  <a:srgbClr val="5C5C5C"/>
                </a:solidFill>
                <a:latin typeface="NanumBarunGothic"/>
              </a:rPr>
              <a:t>: 2018.04.24</a:t>
            </a:r>
            <a:endParaRPr lang="en-US" altLang="ko-KR" sz="1000" dirty="0">
              <a:solidFill>
                <a:srgbClr val="5C5C5C"/>
              </a:solidFill>
              <a:latin typeface="NanumBarunGothic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000" dirty="0">
                <a:solidFill>
                  <a:srgbClr val="5C5C5C"/>
                </a:solidFill>
                <a:latin typeface="NanumBarunGothic"/>
              </a:rPr>
              <a:t>등록 및 </a:t>
            </a:r>
            <a:r>
              <a:rPr lang="ko-KR" altLang="en-US" sz="1000" dirty="0" smtClean="0">
                <a:solidFill>
                  <a:srgbClr val="5C5C5C"/>
                </a:solidFill>
                <a:latin typeface="NanumBarunGothic"/>
              </a:rPr>
              <a:t>인증번호 </a:t>
            </a:r>
            <a:r>
              <a:rPr lang="en-US" altLang="ko-KR" sz="1000" dirty="0" smtClean="0">
                <a:solidFill>
                  <a:srgbClr val="5C5C5C"/>
                </a:solidFill>
                <a:latin typeface="NanumBarunGothic"/>
              </a:rPr>
              <a:t>: 2018-03</a:t>
            </a:r>
            <a:endParaRPr lang="en-US" altLang="ko-KR" sz="1000" dirty="0">
              <a:solidFill>
                <a:srgbClr val="5C5C5C"/>
              </a:solidFill>
              <a:latin typeface="NanumBarunGothic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000" dirty="0">
                <a:solidFill>
                  <a:srgbClr val="5C5C5C"/>
                </a:solidFill>
                <a:latin typeface="NanumBarunGothic"/>
              </a:rPr>
              <a:t>인증범위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rgbClr val="5C5C5C"/>
                </a:solidFill>
                <a:latin typeface="NanumBarunGothic"/>
              </a:rPr>
              <a:t>- </a:t>
            </a:r>
            <a:r>
              <a:rPr lang="ko-KR" altLang="en-US" sz="1000" dirty="0" smtClean="0">
                <a:solidFill>
                  <a:srgbClr val="5C5C5C"/>
                </a:solidFill>
                <a:latin typeface="NanumBarunGothic"/>
              </a:rPr>
              <a:t>정보보호산업의 </a:t>
            </a:r>
            <a:r>
              <a:rPr lang="ko-KR" altLang="en-US" sz="1000" dirty="0">
                <a:solidFill>
                  <a:srgbClr val="5C5C5C"/>
                </a:solidFill>
                <a:latin typeface="NanumBarunGothic"/>
              </a:rPr>
              <a:t>진흥에 관한 법률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rgbClr val="5C5C5C"/>
                </a:solidFill>
                <a:latin typeface="NanumBarunGothic"/>
              </a:rPr>
              <a:t>- </a:t>
            </a:r>
            <a:r>
              <a:rPr lang="ko-KR" altLang="en-US" sz="1000" dirty="0" smtClean="0">
                <a:solidFill>
                  <a:srgbClr val="5C5C5C"/>
                </a:solidFill>
                <a:latin typeface="NanumBarunGothic"/>
              </a:rPr>
              <a:t>제</a:t>
            </a:r>
            <a:r>
              <a:rPr lang="en-US" altLang="ko-KR" sz="1000" dirty="0">
                <a:solidFill>
                  <a:srgbClr val="5C5C5C"/>
                </a:solidFill>
                <a:latin typeface="NanumBarunGothic"/>
              </a:rPr>
              <a:t>23</a:t>
            </a:r>
            <a:r>
              <a:rPr lang="ko-KR" altLang="en-US" sz="1000" dirty="0">
                <a:solidFill>
                  <a:srgbClr val="5C5C5C"/>
                </a:solidFill>
                <a:latin typeface="NanumBarunGothic"/>
              </a:rPr>
              <a:t>조 제</a:t>
            </a:r>
            <a:r>
              <a:rPr lang="en-US" altLang="ko-KR" sz="1000" dirty="0">
                <a:solidFill>
                  <a:srgbClr val="5C5C5C"/>
                </a:solidFill>
                <a:latin typeface="NanumBarunGothic"/>
              </a:rPr>
              <a:t>1</a:t>
            </a:r>
            <a:r>
              <a:rPr lang="ko-KR" altLang="en-US" sz="1000" dirty="0">
                <a:solidFill>
                  <a:srgbClr val="5C5C5C"/>
                </a:solidFill>
                <a:latin typeface="NanumBarunGothic"/>
              </a:rPr>
              <a:t>항 및 같은 법 시행규칙 </a:t>
            </a:r>
            <a:r>
              <a:rPr lang="en-US" altLang="ko-KR" sz="1000" dirty="0" smtClean="0">
                <a:solidFill>
                  <a:srgbClr val="5C5C5C"/>
                </a:solidFill>
                <a:latin typeface="NanumBarunGothic"/>
              </a:rPr>
              <a:t>- </a:t>
            </a:r>
            <a:r>
              <a:rPr lang="ko-KR" altLang="en-US" sz="1000" dirty="0" smtClean="0">
                <a:solidFill>
                  <a:srgbClr val="5C5C5C"/>
                </a:solidFill>
                <a:latin typeface="NanumBarunGothic"/>
              </a:rPr>
              <a:t>제</a:t>
            </a:r>
            <a:r>
              <a:rPr lang="en-US" altLang="ko-KR" sz="1000" dirty="0">
                <a:solidFill>
                  <a:srgbClr val="5C5C5C"/>
                </a:solidFill>
                <a:latin typeface="NanumBarunGothic"/>
              </a:rPr>
              <a:t>12</a:t>
            </a:r>
            <a:r>
              <a:rPr lang="ko-KR" altLang="en-US" sz="1000" dirty="0">
                <a:solidFill>
                  <a:srgbClr val="5C5C5C"/>
                </a:solidFill>
                <a:latin typeface="NanumBarunGothic"/>
              </a:rPr>
              <a:t>조 제</a:t>
            </a:r>
            <a:r>
              <a:rPr lang="en-US" altLang="ko-KR" sz="1000" dirty="0">
                <a:solidFill>
                  <a:srgbClr val="5C5C5C"/>
                </a:solidFill>
                <a:latin typeface="NanumBarunGothic"/>
              </a:rPr>
              <a:t>1</a:t>
            </a:r>
            <a:r>
              <a:rPr lang="ko-KR" altLang="en-US" sz="1000" dirty="0">
                <a:solidFill>
                  <a:srgbClr val="5C5C5C"/>
                </a:solidFill>
                <a:latin typeface="NanumBarunGothic"/>
              </a:rPr>
              <a:t>항</a:t>
            </a:r>
          </a:p>
        </p:txBody>
      </p:sp>
    </p:spTree>
    <p:extLst>
      <p:ext uri="{BB962C8B-B14F-4D97-AF65-F5344CB8AC3E}">
        <p14:creationId xmlns:p14="http://schemas.microsoft.com/office/powerpoint/2010/main" val="108835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>
            <a:spLocks/>
          </p:cNvSpPr>
          <p:nvPr/>
        </p:nvSpPr>
        <p:spPr>
          <a:xfrm>
            <a:off x="307336" y="277028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/>
              <a:t>1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보안 취약점 </a:t>
            </a:r>
            <a:r>
              <a:rPr lang="ko-KR" altLang="en-US" sz="1900" dirty="0" smtClean="0"/>
              <a:t>진단</a:t>
            </a:r>
            <a:endParaRPr lang="ko-KR" altLang="en-US" sz="1900" dirty="0"/>
          </a:p>
        </p:txBody>
      </p:sp>
      <p:sp>
        <p:nvSpPr>
          <p:cNvPr id="3" name="TextBox 2"/>
          <p:cNvSpPr txBox="1"/>
          <p:nvPr/>
        </p:nvSpPr>
        <p:spPr>
          <a:xfrm>
            <a:off x="307336" y="1273628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ㅇ</a:t>
            </a:r>
            <a:r>
              <a:rPr lang="ko-KR" altLang="en-US" sz="1400" b="1" dirty="0" smtClean="0"/>
              <a:t> 진단 항목</a:t>
            </a:r>
            <a:endParaRPr lang="ko-KR" altLang="en-US" sz="1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18568"/>
              </p:ext>
            </p:extLst>
          </p:nvPr>
        </p:nvGraphicFramePr>
        <p:xfrm>
          <a:off x="598713" y="1581405"/>
          <a:ext cx="788160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402"/>
                <a:gridCol w="1197982"/>
                <a:gridCol w="3701845"/>
                <a:gridCol w="10913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위험도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서비스관리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TOM-101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 콘솔 접근 제한 설정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계정관리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TOM-201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 콘솔 </a:t>
                      </a:r>
                      <a:r>
                        <a:rPr lang="ko-KR" altLang="en-US" sz="1200" dirty="0" err="1" smtClean="0"/>
                        <a:t>계정명</a:t>
                      </a:r>
                      <a:r>
                        <a:rPr lang="ko-KR" altLang="en-US" sz="1200" dirty="0" smtClean="0"/>
                        <a:t> 변경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계정관리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TOM-202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 콘솔 패스워드 관리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권한관리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TOM-203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 콘솔 패스워드 파일 권한 설정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중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권한관리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TOM-204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프로세스 권한 제한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중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권한관리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TOM-301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 파일 쓰기 권한 제거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중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권한관리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TOM-302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소스 파일 쓰기 권한 제거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중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시스템보안설정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TOM-401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오류 페이지 설정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시스템보안설정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TOM-402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디렉토리</a:t>
                      </a:r>
                      <a:r>
                        <a:rPr lang="ko-KR" altLang="en-US" sz="1200" dirty="0" smtClean="0"/>
                        <a:t> 검색 기능 제거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파일및디렉토리관리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TOM-403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불필요한 파일 제거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시스템보안설정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TOM-404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불필요한 프로세스 관리 </a:t>
                      </a:r>
                      <a:r>
                        <a:rPr lang="ko-KR" altLang="en-US" sz="1200" dirty="0" err="1" smtClean="0"/>
                        <a:t>디렉토리</a:t>
                      </a:r>
                      <a:r>
                        <a:rPr lang="ko-KR" altLang="en-US" sz="1200" dirty="0" smtClean="0"/>
                        <a:t> 삭제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로그관리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TOM-405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접근로그 설정 관리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권한관리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TOM-406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 </a:t>
                      </a:r>
                      <a:r>
                        <a:rPr lang="ko-KR" altLang="en-US" sz="1200" dirty="0" err="1" smtClean="0"/>
                        <a:t>디렉토리</a:t>
                      </a:r>
                      <a:r>
                        <a:rPr lang="ko-KR" altLang="en-US" sz="1200" dirty="0" smtClean="0"/>
                        <a:t> 및 파일의 권한 제한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패치관리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TOM-501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아파치 </a:t>
                      </a:r>
                      <a:r>
                        <a:rPr lang="ko-KR" altLang="en-US" sz="1200" dirty="0" err="1" smtClean="0"/>
                        <a:t>스트럿츠</a:t>
                      </a:r>
                      <a:r>
                        <a:rPr lang="en-US" altLang="ko-KR" sz="1200" dirty="0" smtClean="0"/>
                        <a:t>(Apache Struts) 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최신 보안 패치 및 벤더 권고사항 적용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패치관리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TOM-502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최신 보안 패치 및 벤더 권고사항 적용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시스템보안설정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TOM-503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SSL</a:t>
                      </a:r>
                      <a:r>
                        <a:rPr lang="en-US" altLang="ko-KR" sz="1200" baseline="0" dirty="0" smtClean="0"/>
                        <a:t> v3.0 POODLE </a:t>
                      </a:r>
                      <a:r>
                        <a:rPr lang="ko-KR" altLang="en-US" sz="1200" baseline="0" dirty="0" smtClean="0"/>
                        <a:t>취약점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61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>
            <a:spLocks/>
          </p:cNvSpPr>
          <p:nvPr/>
        </p:nvSpPr>
        <p:spPr>
          <a:xfrm>
            <a:off x="307336" y="277028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/>
              <a:t>2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보안 취약점 </a:t>
            </a:r>
            <a:r>
              <a:rPr lang="ko-KR" altLang="en-US" sz="1900" dirty="0" smtClean="0"/>
              <a:t>진단 및 조치 계획</a:t>
            </a:r>
            <a:endParaRPr lang="ko-KR" altLang="en-US" sz="1900" dirty="0"/>
          </a:p>
        </p:txBody>
      </p:sp>
      <p:sp>
        <p:nvSpPr>
          <p:cNvPr id="74" name="텍스트 개체 틀 2"/>
          <p:cNvSpPr>
            <a:spLocks noGrp="1"/>
          </p:cNvSpPr>
          <p:nvPr>
            <p:ph type="body" idx="1"/>
          </p:nvPr>
        </p:nvSpPr>
        <p:spPr>
          <a:xfrm>
            <a:off x="389678" y="708636"/>
            <a:ext cx="8170017" cy="235449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KTDS</a:t>
            </a:r>
            <a:r>
              <a:rPr lang="ko-KR" altLang="en-US">
                <a:solidFill>
                  <a:schemeClr val="tx1"/>
                </a:solidFill>
              </a:rPr>
              <a:t>는 </a:t>
            </a:r>
            <a:r>
              <a:rPr lang="ko-KR" altLang="en-US" smtClean="0">
                <a:solidFill>
                  <a:schemeClr val="tx1"/>
                </a:solidFill>
              </a:rPr>
              <a:t>아래와 같은 절차를 토대로 취약점 점검 및 조치를 취하고 있습니다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36" y="1700213"/>
            <a:ext cx="8549327" cy="42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0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7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31032</TotalTime>
  <Words>307</Words>
  <Application>Microsoft Office PowerPoint</Application>
  <PresentationFormat>화면 슬라이드 쇼(4:3)</PresentationFormat>
  <Paragraphs>106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NanumBarunGothic</vt:lpstr>
      <vt:lpstr>굴림</vt:lpstr>
      <vt:lpstr>맑은 고딕</vt:lpstr>
      <vt:lpstr>Arial</vt:lpstr>
      <vt:lpstr>Calibri</vt:lpstr>
      <vt:lpstr>Calibri Light</vt:lpstr>
      <vt:lpstr>Office 테마</vt:lpstr>
      <vt:lpstr>취약점 진단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KTDS</dc:creator>
  <cp:lastModifiedBy>ktds2020</cp:lastModifiedBy>
  <cp:revision>659</cp:revision>
  <cp:lastPrinted>2020-06-15T10:03:23Z</cp:lastPrinted>
  <dcterms:created xsi:type="dcterms:W3CDTF">2020-04-23T10:35:44Z</dcterms:created>
  <dcterms:modified xsi:type="dcterms:W3CDTF">2021-05-25T20:33:25Z</dcterms:modified>
</cp:coreProperties>
</file>