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7" r:id="rId3"/>
    <p:sldId id="274" r:id="rId4"/>
    <p:sldId id="273" r:id="rId5"/>
    <p:sldId id="277" r:id="rId6"/>
    <p:sldId id="278" r:id="rId7"/>
    <p:sldId id="276" r:id="rId8"/>
    <p:sldId id="279" r:id="rId9"/>
    <p:sldId id="266" r:id="rId10"/>
  </p:sldIdLst>
  <p:sldSz cx="9144000" cy="6858000" type="screen4x3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1275" userDrawn="1">
          <p15:clr>
            <a:srgbClr val="A4A3A4"/>
          </p15:clr>
        </p15:guide>
        <p15:guide id="11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AE3F3"/>
    <a:srgbClr val="E2F0D9"/>
    <a:srgbClr val="FBE5D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27" autoAdjust="0"/>
  </p:normalViewPr>
  <p:slideViewPr>
    <p:cSldViewPr snapToGrid="0">
      <p:cViewPr varScale="1">
        <p:scale>
          <a:sx n="120" d="100"/>
          <a:sy n="120" d="100"/>
        </p:scale>
        <p:origin x="1242" y="96"/>
      </p:cViewPr>
      <p:guideLst>
        <p:guide orient="horz" pos="1071"/>
        <p:guide pos="2857"/>
        <p:guide pos="5579"/>
        <p:guide orient="horz" pos="459"/>
        <p:guide pos="181"/>
        <p:guide orient="horz" pos="1480"/>
        <p:guide orient="horz" pos="663"/>
        <p:guide orient="horz" pos="1389"/>
        <p:guide orient="horz" pos="2750"/>
        <p:guide orient="horz" pos="1275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96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869" y="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0F16E-C86F-4814-A59B-99B20B79FEF3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737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869" y="646737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D954-A256-4E36-BD32-DD8DC9EB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D2634-C0B6-405C-B632-7219E6B0C6D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76730"/>
            <a:ext cx="7952739" cy="26809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BB2A4-0A4A-4FE2-B720-C5D36998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BB2A4-0A4A-4FE2-B720-C5D3699833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4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7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2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3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3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8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4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BB2A4-0A4A-4FE2-B720-C5D3699833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차은경\110621_표현가이드_표지\ppt배경_블랙화이트\PPT_W_저용량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:\2017\07_브랜드 슬로건 디자인 Dev\슬로건 확정안 Basic 자료\KT Brand Slogan (PNG)\KT Brand Slogan_Vertical_Posi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1" y="100940"/>
            <a:ext cx="1054019" cy="3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59" y="6261904"/>
            <a:ext cx="975060" cy="46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 userDrawn="1">
            <p:ph type="ctrTitle"/>
          </p:nvPr>
        </p:nvSpPr>
        <p:spPr>
          <a:xfrm>
            <a:off x="539750" y="2454275"/>
            <a:ext cx="6408738" cy="471488"/>
          </a:xfrm>
          <a:prstGeom prst="rect">
            <a:avLst/>
          </a:prstGeom>
          <a:ln/>
        </p:spPr>
        <p:txBody>
          <a:bodyPr/>
          <a:lstStyle>
            <a:lvl1pPr>
              <a:defRPr sz="2400"/>
            </a:lvl1pPr>
          </a:lstStyle>
          <a:p>
            <a:r>
              <a:rPr dirty="0" smtClean="0"/>
              <a:t>제목</a:t>
            </a:r>
            <a:r>
              <a:rPr lang="en-US" altLang="ko-KR" dirty="0" smtClean="0"/>
              <a:t>[</a:t>
            </a:r>
            <a:r>
              <a:rPr dirty="0" smtClean="0"/>
              <a:t>맑은 고딕 </a:t>
            </a:r>
            <a:r>
              <a:rPr lang="en-US" altLang="ko-KR" dirty="0" smtClean="0"/>
              <a:t>bold, 24pt]</a:t>
            </a:r>
            <a:endParaRPr dirty="0" smtClean="0"/>
          </a:p>
        </p:txBody>
      </p:sp>
      <p:sp>
        <p:nvSpPr>
          <p:cNvPr id="10" name="부제목 2"/>
          <p:cNvSpPr>
            <a:spLocks noGrp="1"/>
          </p:cNvSpPr>
          <p:nvPr userDrawn="1">
            <p:ph type="subTitle" idx="1"/>
          </p:nvPr>
        </p:nvSpPr>
        <p:spPr>
          <a:xfrm>
            <a:off x="539750" y="2971800"/>
            <a:ext cx="6400800" cy="312738"/>
          </a:xfrm>
          <a:prstGeom prst="rect">
            <a:avLst/>
          </a:prstGeom>
          <a:ln/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r>
              <a:rPr dirty="0" err="1" smtClean="0"/>
              <a:t>소제목</a:t>
            </a:r>
            <a:r>
              <a:rPr lang="en-US" altLang="ko-KR" dirty="0" smtClean="0"/>
              <a:t>[</a:t>
            </a:r>
            <a:r>
              <a:rPr dirty="0" err="1" smtClean="0"/>
              <a:t>맑은</a:t>
            </a:r>
            <a:r>
              <a:rPr dirty="0" smtClean="0"/>
              <a:t> </a:t>
            </a:r>
            <a:r>
              <a:rPr dirty="0" err="1" smtClean="0"/>
              <a:t>고딕</a:t>
            </a:r>
            <a:r>
              <a:rPr dirty="0" smtClean="0"/>
              <a:t> </a:t>
            </a:r>
            <a:r>
              <a:rPr lang="en-US" altLang="ko-KR" dirty="0" smtClean="0"/>
              <a:t>bold, 16pt]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5859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 userDrawn="1"/>
        </p:nvGrpSpPr>
        <p:grpSpPr bwMode="auto">
          <a:xfrm>
            <a:off x="2771775" y="2997200"/>
            <a:ext cx="3649663" cy="792163"/>
            <a:chOff x="6139161" y="5813284"/>
            <a:chExt cx="2575659" cy="559082"/>
          </a:xfrm>
        </p:grpSpPr>
        <p:pic>
          <p:nvPicPr>
            <p:cNvPr id="3" name="Picture 2" descr="D:\2017\07_브랜드 슬로건 디자인 Dev\슬로건 조합 1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69"/>
            <a:stretch>
              <a:fillRect/>
            </a:stretch>
          </p:blipFill>
          <p:spPr bwMode="auto">
            <a:xfrm>
              <a:off x="6139161" y="5862638"/>
              <a:ext cx="146206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815" y="5813284"/>
              <a:ext cx="1166005" cy="55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807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_ 타이틀 + 서브 타이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A76E8C0D-A23B-48BD-AE71-4FB942F985DB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425E1071-A847-4ED3-A4BE-AC9AD5D2D63C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16808" y="1095104"/>
            <a:ext cx="7698237" cy="2616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848754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700" b="1" kern="1200" spc="-56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16803" y="621262"/>
            <a:ext cx="7694413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400" b="1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50806" y="-336481"/>
            <a:ext cx="432767" cy="235449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700" b="1" spc="-56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560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5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90DD-FE1A-4BA4-9A3D-5B87CDF22F2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48538" y="4007868"/>
            <a:ext cx="151197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"/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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맑은 고딕" pitchFamily="50" charset="-127"/>
              <a:buChar char="-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720725" algn="l"/>
              </a:tabLst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2021.03</a:t>
            </a:r>
          </a:p>
        </p:txBody>
      </p:sp>
      <p:sp>
        <p:nvSpPr>
          <p:cNvPr id="20483" name="제목 1"/>
          <p:cNvSpPr>
            <a:spLocks noGrp="1"/>
          </p:cNvSpPr>
          <p:nvPr>
            <p:ph type="ctrTitle"/>
          </p:nvPr>
        </p:nvSpPr>
        <p:spPr>
          <a:xfrm>
            <a:off x="316115" y="2985508"/>
            <a:ext cx="8544393" cy="47148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smtClean="0">
                <a:latin typeface="+mn-ea"/>
                <a:ea typeface="+mn-ea"/>
              </a:rPr>
              <a:t>조직인력 구성현황 및 이용자 지원체계</a:t>
            </a:r>
            <a:endParaRPr sz="2800" b="1" dirty="0" smtClean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52654" cy="90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1</a:t>
            </a:r>
            <a:r>
              <a:rPr lang="en-US" altLang="ko-KR" sz="1900" dirty="0" smtClean="0"/>
              <a:t>. </a:t>
            </a:r>
            <a:r>
              <a:rPr lang="ko-KR" altLang="en-US" sz="1900" smtClean="0"/>
              <a:t>조직인력 구성 현황</a:t>
            </a:r>
            <a:endParaRPr lang="ko-KR" altLang="en-US" sz="1900"/>
          </a:p>
        </p:txBody>
      </p:sp>
      <p:pic>
        <p:nvPicPr>
          <p:cNvPr id="68" name="그림 67"/>
          <p:cNvPicPr/>
          <p:nvPr/>
        </p:nvPicPr>
        <p:blipFill>
          <a:blip r:embed="rId3"/>
          <a:stretch>
            <a:fillRect/>
          </a:stretch>
        </p:blipFill>
        <p:spPr>
          <a:xfrm>
            <a:off x="924821" y="1545364"/>
            <a:ext cx="7493038" cy="2130163"/>
          </a:xfrm>
          <a:prstGeom prst="rect">
            <a:avLst/>
          </a:prstGeom>
        </p:spPr>
      </p:pic>
      <p:pic>
        <p:nvPicPr>
          <p:cNvPr id="70" name="그림 69"/>
          <p:cNvPicPr/>
          <p:nvPr/>
        </p:nvPicPr>
        <p:blipFill>
          <a:blip r:embed="rId4"/>
          <a:stretch>
            <a:fillRect/>
          </a:stretch>
        </p:blipFill>
        <p:spPr>
          <a:xfrm>
            <a:off x="924820" y="4518398"/>
            <a:ext cx="7349603" cy="1586567"/>
          </a:xfrm>
          <a:prstGeom prst="rect">
            <a:avLst/>
          </a:prstGeom>
        </p:spPr>
      </p:pic>
      <p:sp>
        <p:nvSpPr>
          <p:cNvPr id="78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1176608"/>
            <a:ext cx="8170017" cy="263405"/>
          </a:xfrm>
        </p:spPr>
        <p:txBody>
          <a:bodyPr/>
          <a:lstStyle/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ko-KR" altLang="en-US" dirty="0" err="1" smtClean="0">
                <a:solidFill>
                  <a:schemeClr val="tx1"/>
                </a:solidFill>
              </a:rPr>
              <a:t>ㅇ</a:t>
            </a:r>
            <a:r>
              <a:rPr lang="ko-KR" altLang="en-US" dirty="0" smtClean="0">
                <a:solidFill>
                  <a:schemeClr val="tx1"/>
                </a:solidFill>
              </a:rPr>
              <a:t> 조직도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4156381"/>
            <a:ext cx="8170017" cy="263405"/>
          </a:xfrm>
        </p:spPr>
        <p:txBody>
          <a:bodyPr/>
          <a:lstStyle/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ko-KR" altLang="en-US" dirty="0" err="1" smtClean="0">
                <a:solidFill>
                  <a:schemeClr val="tx1"/>
                </a:solidFill>
              </a:rPr>
              <a:t>ㅇ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조직별</a:t>
            </a:r>
            <a:r>
              <a:rPr lang="ko-KR" altLang="en-US" dirty="0" smtClean="0">
                <a:solidFill>
                  <a:schemeClr val="tx1"/>
                </a:solidFill>
              </a:rPr>
              <a:t> 담당업무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1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 smtClean="0"/>
              <a:t>2. </a:t>
            </a:r>
            <a:r>
              <a:rPr lang="ko-KR" altLang="en-US" sz="1900" smtClean="0"/>
              <a:t>이용자 지원체계</a:t>
            </a:r>
            <a:endParaRPr lang="ko-KR" altLang="en-US" sz="1900"/>
          </a:p>
        </p:txBody>
      </p:sp>
      <p:sp>
        <p:nvSpPr>
          <p:cNvPr id="78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1176608"/>
            <a:ext cx="8170017" cy="1044901"/>
          </a:xfrm>
        </p:spPr>
        <p:txBody>
          <a:bodyPr/>
          <a:lstStyle/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ko-KR" altLang="en-US" dirty="0" err="1" smtClean="0">
                <a:solidFill>
                  <a:schemeClr val="tx1"/>
                </a:solidFill>
              </a:rPr>
              <a:t>ㅇ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KTDS </a:t>
            </a:r>
            <a:r>
              <a:rPr lang="en-US" altLang="ko-KR" dirty="0" err="1" smtClean="0">
                <a:solidFill>
                  <a:schemeClr val="tx1"/>
                </a:solidFill>
              </a:rPr>
              <a:t>Cloudpack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기술 매뉴얼 </a:t>
            </a:r>
            <a:r>
              <a:rPr lang="en-US" altLang="ko-KR" dirty="0" smtClean="0">
                <a:solidFill>
                  <a:schemeClr val="tx1"/>
                </a:solidFill>
              </a:rPr>
              <a:t>Web page</a:t>
            </a:r>
          </a:p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en-US" altLang="ko-KR" kern="100" dirty="0">
                <a:solidFill>
                  <a:srgbClr val="000000"/>
                </a:solidFill>
                <a:ea typeface="HY신명조" panose="02030600000101010101" pitchFamily="18" charset="-127"/>
                <a:cs typeface="맑은 고딕" panose="020B0503020000020004" pitchFamily="50" charset="-127"/>
              </a:rPr>
              <a:t>https://www.cloudpack.co.kr/portal/portal.portalinfo.html</a:t>
            </a:r>
            <a:endParaRPr lang="ko-KR" altLang="ko-KR" kern="100">
              <a:solidFill>
                <a:srgbClr val="00000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HY신명조" panose="02030600000101010101" pitchFamily="18" charset="-127"/>
            </a:endParaRPr>
          </a:p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963270"/>
            <a:ext cx="5504330" cy="45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 smtClean="0"/>
              <a:t>2. </a:t>
            </a:r>
            <a:r>
              <a:rPr lang="ko-KR" altLang="en-US" sz="1900" smtClean="0"/>
              <a:t>이용자 지원체계</a:t>
            </a:r>
            <a:endParaRPr lang="ko-KR" altLang="en-US" sz="1900"/>
          </a:p>
        </p:txBody>
      </p:sp>
      <p:sp>
        <p:nvSpPr>
          <p:cNvPr id="78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1176608"/>
            <a:ext cx="8170017" cy="1044901"/>
          </a:xfrm>
        </p:spPr>
        <p:txBody>
          <a:bodyPr/>
          <a:lstStyle/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ko-KR" altLang="en-US" dirty="0" err="1">
                <a:solidFill>
                  <a:schemeClr val="tx1"/>
                </a:solidFill>
              </a:rPr>
              <a:t>ㅇ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Cloud </a:t>
            </a:r>
            <a:r>
              <a:rPr lang="ko-KR" altLang="en-US">
                <a:solidFill>
                  <a:schemeClr val="tx1"/>
                </a:solidFill>
              </a:rPr>
              <a:t>온라인 강의 </a:t>
            </a:r>
            <a:r>
              <a:rPr lang="en-US" altLang="ko-KR" dirty="0">
                <a:solidFill>
                  <a:schemeClr val="tx1"/>
                </a:solidFill>
              </a:rPr>
              <a:t>Web page</a:t>
            </a:r>
          </a:p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kern="100" dirty="0">
                <a:solidFill>
                  <a:srgbClr val="000000"/>
                </a:solidFill>
                <a:ea typeface="HY신명조" panose="02030600000101010101" pitchFamily="18" charset="-127"/>
                <a:cs typeface="맑은 고딕" panose="020B0503020000020004" pitchFamily="50" charset="-127"/>
              </a:rPr>
              <a:t>- https://cloud.kt.com/support/online-edu/</a:t>
            </a:r>
            <a:endParaRPr lang="ko-KR" altLang="ko-KR" kern="100">
              <a:solidFill>
                <a:srgbClr val="000000"/>
              </a:solidFill>
              <a:ea typeface="HY신명조" panose="02030600000101010101" pitchFamily="18" charset="-127"/>
              <a:cs typeface="맑은 고딕" panose="020B0503020000020004" pitchFamily="50" charset="-127"/>
            </a:endParaRPr>
          </a:p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Cloud온라인강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0" y="1997627"/>
            <a:ext cx="7437531" cy="352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5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3</a:t>
            </a:r>
            <a:r>
              <a:rPr lang="en-US" altLang="ko-KR" sz="1900" dirty="0" smtClean="0"/>
              <a:t>. </a:t>
            </a:r>
            <a:r>
              <a:rPr lang="ko-KR" altLang="en-US" sz="1900" smtClean="0"/>
              <a:t>유사 서비스 수행 실적</a:t>
            </a:r>
            <a:r>
              <a:rPr lang="en-US" altLang="ko-KR" sz="1900" dirty="0" smtClean="0"/>
              <a:t> </a:t>
            </a:r>
            <a:endParaRPr lang="ko-KR" altLang="en-US" sz="1900"/>
          </a:p>
        </p:txBody>
      </p:sp>
      <p:sp>
        <p:nvSpPr>
          <p:cNvPr id="78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1176608"/>
            <a:ext cx="8170017" cy="263405"/>
          </a:xfrm>
        </p:spPr>
        <p:txBody>
          <a:bodyPr/>
          <a:lstStyle/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ko-KR" altLang="en-US" dirty="0" err="1">
                <a:solidFill>
                  <a:schemeClr val="tx1"/>
                </a:solidFill>
              </a:rPr>
              <a:t>ㅇ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구축 사례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3" y="1440012"/>
            <a:ext cx="7663880" cy="52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3</a:t>
            </a:r>
            <a:r>
              <a:rPr lang="en-US" altLang="ko-KR" sz="1900" dirty="0" smtClean="0"/>
              <a:t>. </a:t>
            </a:r>
            <a:r>
              <a:rPr lang="ko-KR" altLang="en-US" sz="1900" smtClean="0"/>
              <a:t>유사 서비스 수행 실적</a:t>
            </a:r>
            <a:r>
              <a:rPr lang="en-US" altLang="ko-KR" sz="1900" dirty="0" smtClean="0"/>
              <a:t> </a:t>
            </a:r>
            <a:endParaRPr lang="ko-KR" altLang="en-US" sz="1900"/>
          </a:p>
        </p:txBody>
      </p:sp>
      <p:sp>
        <p:nvSpPr>
          <p:cNvPr id="78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1176608"/>
            <a:ext cx="8170017" cy="263405"/>
          </a:xfrm>
        </p:spPr>
        <p:txBody>
          <a:bodyPr/>
          <a:lstStyle/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ko-KR" altLang="en-US" dirty="0" err="1">
                <a:solidFill>
                  <a:schemeClr val="tx1"/>
                </a:solidFill>
              </a:rPr>
              <a:t>ㅇ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구축 사례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="" xmlns:a16="http://schemas.microsoft.com/office/drawing/2014/main" id="{27BB0CB2-8C5A-334B-985A-23C2C5A1E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52889"/>
              </p:ext>
            </p:extLst>
          </p:nvPr>
        </p:nvGraphicFramePr>
        <p:xfrm>
          <a:off x="389678" y="1440013"/>
          <a:ext cx="8386764" cy="511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44">
                  <a:extLst>
                    <a:ext uri="{9D8B030D-6E8A-4147-A177-3AD203B41FA5}">
                      <a16:colId xmlns="" xmlns:a16="http://schemas.microsoft.com/office/drawing/2014/main" val="681844157"/>
                    </a:ext>
                  </a:extLst>
                </a:gridCol>
                <a:gridCol w="1929022">
                  <a:extLst>
                    <a:ext uri="{9D8B030D-6E8A-4147-A177-3AD203B41FA5}">
                      <a16:colId xmlns="" xmlns:a16="http://schemas.microsoft.com/office/drawing/2014/main" val="4041720834"/>
                    </a:ext>
                  </a:extLst>
                </a:gridCol>
                <a:gridCol w="2407183">
                  <a:extLst>
                    <a:ext uri="{9D8B030D-6E8A-4147-A177-3AD203B41FA5}">
                      <a16:colId xmlns="" xmlns:a16="http://schemas.microsoft.com/office/drawing/2014/main" val="3092042825"/>
                    </a:ext>
                  </a:extLst>
                </a:gridCol>
                <a:gridCol w="1227292">
                  <a:extLst>
                    <a:ext uri="{9D8B030D-6E8A-4147-A177-3AD203B41FA5}">
                      <a16:colId xmlns="" xmlns:a16="http://schemas.microsoft.com/office/drawing/2014/main" val="2970547909"/>
                    </a:ext>
                  </a:extLst>
                </a:gridCol>
                <a:gridCol w="1093323">
                  <a:extLst>
                    <a:ext uri="{9D8B030D-6E8A-4147-A177-3AD203B41FA5}">
                      <a16:colId xmlns="" xmlns:a16="http://schemas.microsoft.com/office/drawing/2014/main" val="3759110977"/>
                    </a:ext>
                  </a:extLst>
                </a:gridCol>
              </a:tblGrid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서비스명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제공내역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수행 </a:t>
                      </a:r>
                      <a:r>
                        <a:rPr lang="x-none" altLang="en-US" sz="105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299139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S-Pay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S-Pay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맞춤형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2016.09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2142345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신영증권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HTS, MTS,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홈페이지 시스템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고급형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2020.11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7116420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질병관리청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정보관리시스템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고급형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020.11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652235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경기도말산업협회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승마인관리시스템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고급형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2021.02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0545102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대덕대학교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sz="1050" dirty="0" smtClean="0">
                          <a:solidFill>
                            <a:schemeClr val="tx1"/>
                          </a:solidFill>
                        </a:rPr>
                        <a:t>고급형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2021.02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1039634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kt cs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홈페이지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서비스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고급형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2020.05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1039378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kt cs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쇼핑몰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서비스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고급형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2020.08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7004485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kt cs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링크에듀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고급형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2021.02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382606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kt sat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GNOC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기본형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 smtClean="0">
                          <a:solidFill>
                            <a:schemeClr val="tx1"/>
                          </a:solidFill>
                        </a:rPr>
                        <a:t>2020.05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4236834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kt sat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ICBS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고급형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 smtClean="0">
                          <a:solidFill>
                            <a:schemeClr val="tx1"/>
                          </a:solidFill>
                        </a:rPr>
                        <a:t>2020.06</a:t>
                      </a:r>
                      <a:r>
                        <a:rPr lang="en-US" altLang="x-none" sz="1050" baseline="0" dirty="0" smtClean="0">
                          <a:solidFill>
                            <a:schemeClr val="tx1"/>
                          </a:solidFill>
                        </a:rPr>
                        <a:t>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1901818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kt sat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IFRS15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sz="1050" dirty="0">
                          <a:solidFill>
                            <a:schemeClr val="tx1"/>
                          </a:solidFill>
                        </a:rPr>
                        <a:t>기본형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50" dirty="0" smtClean="0">
                          <a:solidFill>
                            <a:schemeClr val="tx1"/>
                          </a:solidFill>
                        </a:rPr>
                        <a:t>2020.06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8372687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kt estate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ONE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맞춤형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020.04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9417679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kt estate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통합관제 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맞춤형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2020.05</a:t>
                      </a:r>
                      <a:r>
                        <a:rPr lang="en-US" altLang="en-US" sz="1050" baseline="0" dirty="0" smtClean="0">
                          <a:solidFill>
                            <a:schemeClr val="tx1"/>
                          </a:solidFill>
                        </a:rPr>
                        <a:t>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>
                          <a:solidFill>
                            <a:schemeClr val="tx1"/>
                          </a:solidFill>
                        </a:rPr>
                        <a:t>kt </a:t>
                      </a:r>
                      <a:r>
                        <a:rPr lang="en-US" altLang="x-none" sz="1050" dirty="0" err="1">
                          <a:solidFill>
                            <a:schemeClr val="tx1"/>
                          </a:solidFill>
                        </a:rPr>
                        <a:t>telecop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050" dirty="0" smtClean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US" altLang="x-none" sz="1050" dirty="0" err="1" smtClean="0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en-US" altLang="x-none" sz="1050" dirty="0" smtClean="0">
                          <a:solidFill>
                            <a:schemeClr val="tx1"/>
                          </a:solidFill>
                        </a:rPr>
                        <a:t> VPC 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맞춤형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020.11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5466510"/>
                  </a:ext>
                </a:extLst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en-US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050" baseline="0" dirty="0" err="1" smtClean="0">
                          <a:solidFill>
                            <a:schemeClr val="tx1"/>
                          </a:solidFill>
                        </a:rPr>
                        <a:t>mhows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050" dirty="0" err="1" smtClean="0">
                          <a:solidFill>
                            <a:schemeClr val="tx1"/>
                          </a:solidFill>
                        </a:rPr>
                        <a:t>mhows</a:t>
                      </a:r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기본형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2020.11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kt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희망나눔재단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희망나눔서비스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기본형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2020.02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MOS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북부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KT </a:t>
                      </a:r>
                      <a:r>
                        <a:rPr lang="en-US" altLang="en-US" sz="1050" dirty="0" err="1" smtClean="0">
                          <a:solidFill>
                            <a:schemeClr val="tx1"/>
                          </a:solidFill>
                        </a:rPr>
                        <a:t>mos</a:t>
                      </a:r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기본형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2020.02</a:t>
                      </a:r>
                      <a:r>
                        <a:rPr lang="en-US" altLang="en-US" sz="1050" baseline="0" dirty="0" smtClean="0">
                          <a:solidFill>
                            <a:schemeClr val="tx1"/>
                          </a:solidFill>
                        </a:rPr>
                        <a:t>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is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114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홈페이지 시스템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기본형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2020.11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화학정밀화학산업진흥회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고급형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매니지드</a:t>
                      </a:r>
                      <a:endParaRPr lang="x-none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050" dirty="0" smtClean="0">
                          <a:solidFill>
                            <a:schemeClr val="tx1"/>
                          </a:solidFill>
                        </a:rPr>
                        <a:t>2021.02</a:t>
                      </a:r>
                      <a:r>
                        <a:rPr lang="en-US" altLang="en-US" sz="1050" baseline="0" dirty="0" smtClean="0">
                          <a:solidFill>
                            <a:schemeClr val="tx1"/>
                          </a:solidFill>
                        </a:rPr>
                        <a:t> ~</a:t>
                      </a:r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28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 smtClean="0"/>
              <a:t>4. </a:t>
            </a:r>
            <a:r>
              <a:rPr lang="ko-KR" altLang="en-US" sz="1900" smtClean="0"/>
              <a:t>기술보유 현황</a:t>
            </a:r>
            <a:endParaRPr lang="ko-KR" altLang="en-US" sz="1900"/>
          </a:p>
        </p:txBody>
      </p:sp>
      <p:sp>
        <p:nvSpPr>
          <p:cNvPr id="78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1176608"/>
            <a:ext cx="8170017" cy="263405"/>
          </a:xfrm>
        </p:spPr>
        <p:txBody>
          <a:bodyPr/>
          <a:lstStyle/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ko-KR" altLang="en-US" dirty="0" err="1">
                <a:solidFill>
                  <a:schemeClr val="tx1"/>
                </a:solidFill>
              </a:rPr>
              <a:t>ㅇ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관련 자격증 보유 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7343"/>
              </p:ext>
            </p:extLst>
          </p:nvPr>
        </p:nvGraphicFramePr>
        <p:xfrm>
          <a:off x="662709" y="1618382"/>
          <a:ext cx="7741820" cy="453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5612"/>
                <a:gridCol w="3646208"/>
              </a:tblGrid>
              <a:tr h="216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자격증명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시행기관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SQLD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한국데이터베이스진흥원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AWS Certified Solutions Architect-Professional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Amazon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CISSP(</a:t>
                      </a:r>
                      <a:r>
                        <a:rPr lang="ko-KR" altLang="en-US" sz="800" u="none" strike="noStrike">
                          <a:effectLst/>
                        </a:rPr>
                        <a:t>정보시스템 보안전문가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ISC2(SQUARE)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Tensorflow Developer Certification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Google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OCP-DBA(ORACLE)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Oracle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ADsP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한국데이터베이스진흥원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SQLP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한국데이터베이스진흥원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SW </a:t>
                      </a:r>
                      <a:r>
                        <a:rPr lang="ko-KR" altLang="en-US" sz="800" u="none" strike="noStrike">
                          <a:effectLst/>
                        </a:rPr>
                        <a:t>테스트 전문가</a:t>
                      </a:r>
                      <a:r>
                        <a:rPr lang="en-US" altLang="ko-KR" sz="800" u="none" strike="noStrike">
                          <a:effectLst/>
                        </a:rPr>
                        <a:t>(CSTS)</a:t>
                      </a:r>
                      <a:r>
                        <a:rPr lang="ko-KR" altLang="en-US" sz="800" u="none" strike="noStrike">
                          <a:effectLst/>
                        </a:rPr>
                        <a:t>고급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TTA(</a:t>
                      </a:r>
                      <a:r>
                        <a:rPr lang="ko-KR" altLang="en-US" sz="800" u="none" strike="noStrike">
                          <a:effectLst/>
                        </a:rPr>
                        <a:t>한국정보통신기술협회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PMP(</a:t>
                      </a:r>
                      <a:r>
                        <a:rPr lang="ko-KR" altLang="en-US" sz="800" u="none" strike="noStrike">
                          <a:effectLst/>
                        </a:rPr>
                        <a:t>프로젝트관리전문가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PMI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PSM (Professional Scrum Master)-II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Scrum.org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PSM (Professional Scrum Master)-I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Scrum.org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IOT</a:t>
                      </a:r>
                      <a:r>
                        <a:rPr lang="ko-KR" altLang="en-US" sz="800" u="none" strike="noStrike">
                          <a:effectLst/>
                        </a:rPr>
                        <a:t>지식능력검정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한국사물인터넷협회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MCT(Microsoft)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Microsoft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ITIL FOUNDATION</a:t>
                      </a:r>
                      <a:r>
                        <a:rPr lang="en-US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중급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ITSMF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VCP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Vmware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K-CFPS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한국소프트웨어측정원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CKA (Certification Kubernetes adminstrator)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Linux Foundation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CEH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EC-Council(International Council </a:t>
                      </a:r>
                      <a:endParaRPr lang="en-US" sz="8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of </a:t>
                      </a:r>
                      <a:r>
                        <a:rPr lang="en-US" sz="800" u="none" strike="noStrike" dirty="0">
                          <a:effectLst/>
                        </a:rPr>
                        <a:t>Electronic Commerce Consultants 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SCJP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Oracle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CCNP(CISCO)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Cisco Systems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RHCSA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Red Hat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RHCE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Red Hat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ISTQB Foundation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ISTQB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정보보안기사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한국인터넷진흥원</a:t>
                      </a:r>
                      <a:r>
                        <a:rPr lang="en-US" altLang="ko-KR" sz="800" u="none" strike="noStrike" dirty="0">
                          <a:effectLst/>
                        </a:rPr>
                        <a:t>(KISA)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ISTQB ADVANCED : TEST 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ISTQB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CPPF(</a:t>
                      </a:r>
                      <a:r>
                        <a:rPr lang="ko-KR" altLang="en-US" sz="800" u="none" strike="noStrike">
                          <a:effectLst/>
                        </a:rPr>
                        <a:t>개인정보취급사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한국</a:t>
                      </a:r>
                      <a:r>
                        <a:rPr lang="en-US" sz="800" u="none" strike="noStrike" dirty="0">
                          <a:effectLst/>
                        </a:rPr>
                        <a:t>CPO</a:t>
                      </a:r>
                      <a:r>
                        <a:rPr lang="ko-KR" altLang="en-US" sz="800" u="none" strike="noStrike">
                          <a:effectLst/>
                        </a:rPr>
                        <a:t>포럼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SAP_FI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SAP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CCNA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Cisco Systems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SYSTEM EXPERT-VTS-ANL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IBM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정보보호관리체계</a:t>
                      </a:r>
                      <a:r>
                        <a:rPr lang="en-US" altLang="ko-KR" sz="800" u="none" strike="noStrike" dirty="0">
                          <a:effectLst/>
                        </a:rPr>
                        <a:t>(ITMS-P) </a:t>
                      </a:r>
                      <a:r>
                        <a:rPr lang="ko-KR" altLang="en-US" sz="800" u="none" strike="noStrike" dirty="0">
                          <a:effectLst/>
                        </a:rPr>
                        <a:t>인증심사원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한국인터넷진흥원</a:t>
                      </a:r>
                      <a:r>
                        <a:rPr lang="en-US" altLang="ko-KR" sz="800" u="none" strike="noStrike" dirty="0">
                          <a:effectLst/>
                        </a:rPr>
                        <a:t>(KISA)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1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/>
          </p:cNvSpPr>
          <p:nvPr/>
        </p:nvSpPr>
        <p:spPr>
          <a:xfrm>
            <a:off x="307336" y="277028"/>
            <a:ext cx="4408041" cy="35548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900" dirty="0"/>
              <a:t>6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교육 이수 현황</a:t>
            </a:r>
            <a:endParaRPr lang="ko-KR" altLang="en-US" sz="1900" dirty="0"/>
          </a:p>
        </p:txBody>
      </p:sp>
      <p:sp>
        <p:nvSpPr>
          <p:cNvPr id="78" name="텍스트 개체 틀 2"/>
          <p:cNvSpPr>
            <a:spLocks noGrp="1"/>
          </p:cNvSpPr>
          <p:nvPr>
            <p:ph type="body" idx="1"/>
          </p:nvPr>
        </p:nvSpPr>
        <p:spPr>
          <a:xfrm>
            <a:off x="389678" y="1176608"/>
            <a:ext cx="8170017" cy="287771"/>
          </a:xfrm>
        </p:spPr>
        <p:txBody>
          <a:bodyPr/>
          <a:lstStyle/>
          <a:p>
            <a:pPr algn="just">
              <a:lnSpc>
                <a:spcPct val="110000"/>
              </a:lnSpc>
              <a:spcAft>
                <a:spcPts val="300"/>
              </a:spcAft>
              <a:buClr>
                <a:srgbClr val="E8372F"/>
              </a:buClr>
              <a:buSzPct val="90000"/>
            </a:pPr>
            <a:r>
              <a:rPr lang="ko-KR" altLang="en-US" dirty="0" err="1">
                <a:solidFill>
                  <a:schemeClr val="tx1"/>
                </a:solidFill>
              </a:rPr>
              <a:t>ㅇ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교육 이수 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29068"/>
              </p:ext>
            </p:extLst>
          </p:nvPr>
        </p:nvGraphicFramePr>
        <p:xfrm>
          <a:off x="743144" y="1849282"/>
          <a:ext cx="7944465" cy="404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155"/>
                <a:gridCol w="2648155"/>
                <a:gridCol w="2648155"/>
              </a:tblGrid>
              <a:tr h="3845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교육 이수 현황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Database 12c : SQL </a:t>
                      </a:r>
                      <a:endParaRPr lang="ko-KR" alt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VMware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vSphere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 Business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ByDesign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0" marT="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CCNP-Switch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VMware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vRealize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Operations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Hat System Administration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CCIE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교육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VMware NSX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smtClean="0">
                          <a:effectLst/>
                        </a:rPr>
                        <a:t>ITIL FOUNDATION</a:t>
                      </a:r>
                      <a:endParaRPr lang="en-US" altLang="ko-K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악성코드분석 교육</a:t>
                      </a:r>
                      <a:endParaRPr lang="en-US" altLang="ko-KR" sz="1600" b="0" i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2016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Directory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 Learning Hub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머신러닝을</a:t>
                      </a:r>
                      <a:r>
                        <a:rPr lang="ko-KR" alt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이용한 </a:t>
                      </a:r>
                      <a:r>
                        <a:rPr lang="ko-KR" altLang="en-US" sz="16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빅데이터</a:t>
                      </a:r>
                      <a:r>
                        <a:rPr lang="ko-KR" alt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분석 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2014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베이스 관리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Technical Essentials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해킹 </a:t>
                      </a:r>
                      <a:r>
                        <a:rPr lang="en-US" altLang="ko-KR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Python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Architecting on AWS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네트워크해킹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 S/4HANA</a:t>
                      </a:r>
                    </a:p>
                  </a:txBody>
                  <a:tcPr marL="47625" marR="0" marT="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 ERP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30806</TotalTime>
  <Words>462</Words>
  <Application>Microsoft Office PowerPoint</Application>
  <PresentationFormat>화면 슬라이드 쇼(4:3)</PresentationFormat>
  <Paragraphs>193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HY신명조</vt:lpstr>
      <vt:lpstr>굴림</vt:lpstr>
      <vt:lpstr>맑은 고딕</vt:lpstr>
      <vt:lpstr>Arial</vt:lpstr>
      <vt:lpstr>Calibri</vt:lpstr>
      <vt:lpstr>Calibri Light</vt:lpstr>
      <vt:lpstr>Office 테마</vt:lpstr>
      <vt:lpstr>조직인력 구성현황 및 이용자 지원체계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ktds2020</cp:lastModifiedBy>
  <cp:revision>627</cp:revision>
  <cp:lastPrinted>2020-06-15T10:03:23Z</cp:lastPrinted>
  <dcterms:created xsi:type="dcterms:W3CDTF">2020-04-23T10:35:44Z</dcterms:created>
  <dcterms:modified xsi:type="dcterms:W3CDTF">2021-05-25T23:06:53Z</dcterms:modified>
</cp:coreProperties>
</file>