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0" r:id="rId2"/>
  </p:sldMasterIdLst>
  <p:notesMasterIdLst>
    <p:notesMasterId r:id="rId28"/>
  </p:notesMasterIdLst>
  <p:handoutMasterIdLst>
    <p:handoutMasterId r:id="rId29"/>
  </p:handoutMasterIdLst>
  <p:sldIdLst>
    <p:sldId id="745" r:id="rId3"/>
    <p:sldId id="775" r:id="rId4"/>
    <p:sldId id="776" r:id="rId5"/>
    <p:sldId id="777" r:id="rId6"/>
    <p:sldId id="778" r:id="rId7"/>
    <p:sldId id="779" r:id="rId8"/>
    <p:sldId id="780" r:id="rId9"/>
    <p:sldId id="783" r:id="rId10"/>
    <p:sldId id="791" r:id="rId11"/>
    <p:sldId id="790" r:id="rId12"/>
    <p:sldId id="789" r:id="rId13"/>
    <p:sldId id="788" r:id="rId14"/>
    <p:sldId id="787" r:id="rId15"/>
    <p:sldId id="795" r:id="rId16"/>
    <p:sldId id="797" r:id="rId17"/>
    <p:sldId id="798" r:id="rId18"/>
    <p:sldId id="799" r:id="rId19"/>
    <p:sldId id="801" r:id="rId20"/>
    <p:sldId id="800" r:id="rId21"/>
    <p:sldId id="802" r:id="rId22"/>
    <p:sldId id="804" r:id="rId23"/>
    <p:sldId id="803" r:id="rId24"/>
    <p:sldId id="805" r:id="rId25"/>
    <p:sldId id="781" r:id="rId26"/>
    <p:sldId id="786" r:id="rId27"/>
  </p:sldIdLst>
  <p:sldSz cx="6858000" cy="9906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6D76B5A7-42E8-4726-BF0C-03207539F756}">
          <p14:sldIdLst>
            <p14:sldId id="745"/>
          </p14:sldIdLst>
        </p14:section>
        <p14:section name="1. 일반현황" id="{E479D50A-2C8E-4F89-8D39-8E6066B8A2AD}">
          <p14:sldIdLst>
            <p14:sldId id="775"/>
            <p14:sldId id="776"/>
            <p14:sldId id="777"/>
            <p14:sldId id="778"/>
          </p14:sldIdLst>
        </p14:section>
        <p14:section name="2.서비스 소개" id="{78E391FB-4D3F-48D0-A042-932B650A1E88}">
          <p14:sldIdLst>
            <p14:sldId id="779"/>
            <p14:sldId id="780"/>
            <p14:sldId id="783"/>
            <p14:sldId id="791"/>
            <p14:sldId id="790"/>
            <p14:sldId id="789"/>
            <p14:sldId id="788"/>
            <p14:sldId id="787"/>
            <p14:sldId id="795"/>
            <p14:sldId id="797"/>
            <p14:sldId id="798"/>
            <p14:sldId id="799"/>
            <p14:sldId id="801"/>
            <p14:sldId id="800"/>
            <p14:sldId id="802"/>
            <p14:sldId id="804"/>
            <p14:sldId id="803"/>
            <p14:sldId id="805"/>
          </p14:sldIdLst>
        </p14:section>
        <p14:section name="3. 서비스 보증방안" id="{8596A9E2-026F-47F9-9678-A443BA8EBB3B}">
          <p14:sldIdLst>
            <p14:sldId id="781"/>
          </p14:sldIdLst>
        </p14:section>
        <p14:section name="4. 기타" id="{3876A348-2513-4C26-A0F4-6E4EEDE2B413}">
          <p14:sldIdLst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2" pos="2069" userDrawn="1">
          <p15:clr>
            <a:srgbClr val="A4A3A4"/>
          </p15:clr>
        </p15:guide>
        <p15:guide id="3" pos="300" userDrawn="1">
          <p15:clr>
            <a:srgbClr val="A4A3A4"/>
          </p15:clr>
        </p15:guide>
        <p15:guide id="4" pos="4020" userDrawn="1">
          <p15:clr>
            <a:srgbClr val="A4A3A4"/>
          </p15:clr>
        </p15:guide>
        <p15:guide id="5" orient="horz" pos="716" userDrawn="1">
          <p15:clr>
            <a:srgbClr val="A4A3A4"/>
          </p15:clr>
        </p15:guide>
        <p15:guide id="6" pos="4110" userDrawn="1">
          <p15:clr>
            <a:srgbClr val="A4A3A4"/>
          </p15:clr>
        </p15:guide>
        <p15:guide id="8" orient="horz" pos="1033" userDrawn="1">
          <p15:clr>
            <a:srgbClr val="A4A3A4"/>
          </p15:clr>
        </p15:guide>
        <p15:guide id="9" orient="horz" pos="1396" userDrawn="1">
          <p15:clr>
            <a:srgbClr val="A4A3A4"/>
          </p15:clr>
        </p15:guide>
        <p15:guide id="11" orient="horz" pos="1487" userDrawn="1">
          <p15:clr>
            <a:srgbClr val="A4A3A4"/>
          </p15:clr>
        </p15:guide>
        <p15:guide id="12" orient="horz" pos="5887" userDrawn="1">
          <p15:clr>
            <a:srgbClr val="A4A3A4"/>
          </p15:clr>
        </p15:guide>
        <p15:guide id="13" pos="2251" userDrawn="1">
          <p15:clr>
            <a:srgbClr val="A4A3A4"/>
          </p15:clr>
        </p15:guide>
        <p15:guide id="14" pos="2160" userDrawn="1">
          <p15:clr>
            <a:srgbClr val="A4A3A4"/>
          </p15:clr>
        </p15:guide>
        <p15:guide id="15" pos="210" userDrawn="1">
          <p15:clr>
            <a:srgbClr val="A4A3A4"/>
          </p15:clr>
        </p15:guide>
        <p15:guide id="16" orient="horz" pos="5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8"/>
    <a:srgbClr val="F2F2F2"/>
    <a:srgbClr val="595959"/>
    <a:srgbClr val="1980DD"/>
    <a:srgbClr val="FA4D09"/>
    <a:srgbClr val="EAF5F6"/>
    <a:srgbClr val="D9EEEF"/>
    <a:srgbClr val="008994"/>
    <a:srgbClr val="DCDCDC"/>
    <a:srgbClr val="00A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8" autoAdjust="0"/>
    <p:restoredTop sz="93982" autoAdjust="0"/>
  </p:normalViewPr>
  <p:slideViewPr>
    <p:cSldViewPr>
      <p:cViewPr varScale="1">
        <p:scale>
          <a:sx n="39" d="100"/>
          <a:sy n="39" d="100"/>
        </p:scale>
        <p:origin x="1524" y="44"/>
      </p:cViewPr>
      <p:guideLst>
        <p:guide pos="2069"/>
        <p:guide pos="300"/>
        <p:guide pos="4020"/>
        <p:guide orient="horz" pos="716"/>
        <p:guide pos="4110"/>
        <p:guide orient="horz" pos="1033"/>
        <p:guide orient="horz" pos="1396"/>
        <p:guide orient="horz" pos="1487"/>
        <p:guide orient="horz" pos="5887"/>
        <p:guide pos="2251"/>
        <p:guide pos="2160"/>
        <p:guide pos="210"/>
        <p:guide orient="horz" pos="5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32"/>
    </p:cViewPr>
  </p:sorterViewPr>
  <p:notesViewPr>
    <p:cSldViewPr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CA889-DEB1-42AE-BDE5-B94D3562645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26DA0-FD4E-4E3C-849A-0B3197118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68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E706B-5C9C-4D41-AE75-A1E858F6557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1257E-29D3-4B20-B006-721E939E3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8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8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클</a:t>
              </a:r>
              <a:r>
                <a:rPr lang="ko-KR" altLang="en-US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라우드 컨설팅</a:t>
              </a:r>
              <a:endParaRPr lang="ko-KR" altLang="en-US" sz="24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Ⅰ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69" y="9247535"/>
            <a:ext cx="1431531" cy="507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9529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Ⅳ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기타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6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18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427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6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4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클</a:t>
              </a:r>
              <a:r>
                <a:rPr lang="ko-KR" altLang="en-US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라우드 </a:t>
              </a:r>
              <a:endParaRPr lang="en-US" altLang="ko-KR" sz="3600" b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  <a:p>
              <a:pPr eaLnBrk="1" latinLnBrk="1" hangingPunct="1">
                <a:spcBef>
                  <a:spcPct val="0"/>
                </a:spcBef>
              </a:pPr>
              <a:r>
                <a:rPr lang="ko-KR" altLang="en-US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마이그레이션</a:t>
              </a:r>
              <a:endParaRPr lang="ko-KR" altLang="en-US" sz="36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Ⅱ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4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1604883" y="2360613"/>
            <a:ext cx="5041031" cy="1236154"/>
            <a:chOff x="1484313" y="2360613"/>
            <a:chExt cx="5041031" cy="1236154"/>
          </a:xfrm>
        </p:grpSpPr>
        <p:sp>
          <p:nvSpPr>
            <p:cNvPr id="7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600400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400" b="0" spc="-22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클</a:t>
              </a:r>
              <a:r>
                <a:rPr lang="ko-KR" altLang="en-US" sz="3600" b="0" spc="-22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라우드 </a:t>
              </a:r>
              <a:endParaRPr lang="en-US" altLang="ko-KR" sz="3600" b="0" spc="-22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  <a:p>
              <a:pPr eaLnBrk="1" latinLnBrk="1" hangingPunct="1">
                <a:spcBef>
                  <a:spcPct val="0"/>
                </a:spcBef>
              </a:pPr>
              <a:r>
                <a:rPr lang="ko-KR" altLang="en-US" sz="3600" b="0" spc="-22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매니지드</a:t>
              </a:r>
              <a:endParaRPr lang="ko-KR" altLang="en-US" sz="2400" b="0" spc="-22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Ⅲ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3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3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4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네</a:t>
              </a:r>
              <a:r>
                <a:rPr lang="ko-KR" altLang="en-US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이버 클라우드 플랫폼</a:t>
              </a:r>
              <a:r>
                <a:rPr lang="en-US" altLang="ko-KR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(Iaas)</a:t>
              </a:r>
              <a:endParaRPr lang="ko-KR" altLang="en-US" sz="24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Ⅴ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9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3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en-US" altLang="ko-KR" sz="40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KT G-Cloud </a:t>
              </a:r>
            </a:p>
            <a:p>
              <a:pPr eaLnBrk="1" latinLnBrk="1" hangingPunct="1">
                <a:spcBef>
                  <a:spcPct val="0"/>
                </a:spcBef>
              </a:pPr>
              <a:r>
                <a:rPr lang="ko-KR" altLang="en-US" sz="40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서비스</a:t>
              </a:r>
              <a:endParaRPr lang="ko-KR" altLang="en-US" sz="28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Ⅵ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6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8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3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en-US" altLang="ko-KR" sz="40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KT G-Cloud </a:t>
              </a:r>
            </a:p>
            <a:p>
              <a:pPr eaLnBrk="1" latinLnBrk="1" hangingPunct="1">
                <a:spcBef>
                  <a:spcPct val="0"/>
                </a:spcBef>
              </a:pPr>
              <a:r>
                <a:rPr lang="ko-KR" altLang="en-US" sz="40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서비스</a:t>
              </a:r>
              <a:endParaRPr lang="ko-KR" altLang="en-US" sz="28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Ⅶ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7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Ⅰ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일반현황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72902"/>
            <a:ext cx="1710198" cy="448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7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21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86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Ⅱ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 소개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6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18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2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Ⅲ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 보증방안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6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18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2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2175894" cy="990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25400" sx="99000" sy="99000" algn="l" rotWithShape="0">
              <a:srgbClr val="00899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3" y="1280592"/>
            <a:ext cx="1894868" cy="288000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5229200" y="9417496"/>
            <a:ext cx="1362025" cy="210776"/>
            <a:chOff x="5610029" y="9571583"/>
            <a:chExt cx="1362025" cy="210776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6142660" y="9655122"/>
              <a:ext cx="82939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defTabSz="914400" rtl="0" eaLnBrk="1" latinLnBrk="1" hangingPunct="1"/>
              <a:r>
                <a:rPr lang="ko-KR" altLang="en-US" sz="800" b="0" kern="1200" spc="-70" baseline="0" dirty="0" err="1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아이티아이즈</a:t>
              </a:r>
              <a:r>
                <a:rPr lang="ko-KR" altLang="en-US" sz="800" b="0" kern="1200" spc="-70" baseline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 컨소시엄</a:t>
              </a:r>
            </a:p>
          </p:txBody>
        </p:sp>
        <p:pic>
          <p:nvPicPr>
            <p:cNvPr id="20" name="그림 19"/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35"/>
            <a:stretch/>
          </p:blipFill>
          <p:spPr>
            <a:xfrm>
              <a:off x="5610029" y="9571583"/>
              <a:ext cx="504056" cy="210776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048221-68DF-4096-A7EC-AECBA0CF0B18}"/>
              </a:ext>
            </a:extLst>
          </p:cNvPr>
          <p:cNvGrpSpPr/>
          <p:nvPr userDrawn="1"/>
        </p:nvGrpSpPr>
        <p:grpSpPr>
          <a:xfrm>
            <a:off x="5744131" y="-106610"/>
            <a:ext cx="493181" cy="542096"/>
            <a:chOff x="5663927" y="-138490"/>
            <a:chExt cx="717073" cy="78819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019A483-95F8-4236-80BC-8E35C765E5F1}"/>
                </a:ext>
              </a:extLst>
            </p:cNvPr>
            <p:cNvGrpSpPr/>
            <p:nvPr/>
          </p:nvGrpSpPr>
          <p:grpSpPr>
            <a:xfrm>
              <a:off x="5988153" y="-138490"/>
              <a:ext cx="392847" cy="483538"/>
              <a:chOff x="6125295" y="-138490"/>
              <a:chExt cx="392847" cy="483538"/>
            </a:xfrm>
          </p:grpSpPr>
          <p:sp>
            <p:nvSpPr>
              <p:cNvPr id="27" name="자유형 94">
                <a:extLst>
                  <a:ext uri="{FF2B5EF4-FFF2-40B4-BE49-F238E27FC236}">
                    <a16:creationId xmlns:a16="http://schemas.microsoft.com/office/drawing/2014/main" id="{3F83FABE-4F95-4883-A6EC-30FEEABC8AA3}"/>
                  </a:ext>
                </a:extLst>
              </p:cNvPr>
              <p:cNvSpPr/>
              <p:nvPr/>
            </p:nvSpPr>
            <p:spPr>
              <a:xfrm rot="19123184">
                <a:off x="6125295" y="-82541"/>
                <a:ext cx="133487" cy="295295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4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b="1" spc="-4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" name="자유형 94">
                <a:extLst>
                  <a:ext uri="{FF2B5EF4-FFF2-40B4-BE49-F238E27FC236}">
                    <a16:creationId xmlns:a16="http://schemas.microsoft.com/office/drawing/2014/main" id="{A03398CE-0D65-44C4-9EFD-C6BB54D33827}"/>
                  </a:ext>
                </a:extLst>
              </p:cNvPr>
              <p:cNvSpPr/>
              <p:nvPr/>
            </p:nvSpPr>
            <p:spPr>
              <a:xfrm rot="19123184">
                <a:off x="6299560" y="-138490"/>
                <a:ext cx="218582" cy="483538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E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spc="-45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CD313FD-EAAE-4EF6-B48A-951A9040E36B}"/>
                </a:ext>
              </a:extLst>
            </p:cNvPr>
            <p:cNvGrpSpPr/>
            <p:nvPr/>
          </p:nvGrpSpPr>
          <p:grpSpPr>
            <a:xfrm>
              <a:off x="5663927" y="4253"/>
              <a:ext cx="630059" cy="645452"/>
              <a:chOff x="558000" y="-468635"/>
              <a:chExt cx="694523" cy="711491"/>
            </a:xfrm>
            <a:solidFill>
              <a:srgbClr val="CEECF0"/>
            </a:solidFill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426DD70B-DBA9-45EB-8E8D-DAA1464BB123}"/>
                  </a:ext>
                </a:extLst>
              </p:cNvPr>
              <p:cNvCxnSpPr/>
              <p:nvPr userDrawn="1"/>
            </p:nvCxnSpPr>
            <p:spPr>
              <a:xfrm flipH="1" flipV="1">
                <a:off x="683333" y="-441945"/>
                <a:ext cx="569190" cy="631532"/>
              </a:xfrm>
              <a:prstGeom prst="line">
                <a:avLst/>
              </a:prstGeom>
              <a:grpFill/>
              <a:ln w="4127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F014B0DB-793C-4F13-99E2-655275EB56B5}"/>
                  </a:ext>
                </a:extLst>
              </p:cNvPr>
              <p:cNvCxnSpPr/>
              <p:nvPr userDrawn="1"/>
            </p:nvCxnSpPr>
            <p:spPr>
              <a:xfrm flipH="1" flipV="1">
                <a:off x="558000" y="-468635"/>
                <a:ext cx="569190" cy="631532"/>
              </a:xfrm>
              <a:prstGeom prst="line">
                <a:avLst/>
              </a:prstGeom>
              <a:grpFill/>
              <a:ln w="2222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F1A775DF-AFD5-490D-BD67-12E78DB6ADB0}"/>
                  </a:ext>
                </a:extLst>
              </p:cNvPr>
              <p:cNvSpPr/>
              <p:nvPr userDrawn="1"/>
            </p:nvSpPr>
            <p:spPr>
              <a:xfrm>
                <a:off x="1143933" y="185388"/>
                <a:ext cx="57468" cy="574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/>
              </a:p>
            </p:txBody>
          </p:sp>
        </p:grpSp>
      </p:grpSp>
      <p:grpSp>
        <p:nvGrpSpPr>
          <p:cNvPr id="29" name="그룹 28"/>
          <p:cNvGrpSpPr/>
          <p:nvPr userDrawn="1"/>
        </p:nvGrpSpPr>
        <p:grpSpPr>
          <a:xfrm>
            <a:off x="7029400" y="125131"/>
            <a:ext cx="360000" cy="2518680"/>
            <a:chOff x="3264008" y="632520"/>
            <a:chExt cx="396000" cy="2770549"/>
          </a:xfrm>
        </p:grpSpPr>
        <p:sp>
          <p:nvSpPr>
            <p:cNvPr id="30" name="직사각형 29"/>
            <p:cNvSpPr/>
            <p:nvPr/>
          </p:nvSpPr>
          <p:spPr>
            <a:xfrm>
              <a:off x="3264008" y="2532159"/>
              <a:ext cx="396000" cy="396000"/>
            </a:xfrm>
            <a:prstGeom prst="rect">
              <a:avLst/>
            </a:prstGeom>
            <a:solidFill>
              <a:srgbClr val="00A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264008" y="2057249"/>
              <a:ext cx="396000" cy="3960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264008" y="1582340"/>
              <a:ext cx="396000" cy="396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264008" y="632520"/>
              <a:ext cx="396000" cy="396000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264008" y="1107430"/>
              <a:ext cx="396000" cy="396000"/>
            </a:xfrm>
            <a:prstGeom prst="rect">
              <a:avLst/>
            </a:prstGeom>
            <a:solidFill>
              <a:srgbClr val="FA4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264008" y="3007069"/>
              <a:ext cx="396000" cy="396000"/>
            </a:xfrm>
            <a:prstGeom prst="rect">
              <a:avLst/>
            </a:prstGeom>
            <a:solidFill>
              <a:srgbClr val="0A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515980" y="2282017"/>
            <a:ext cx="1336956" cy="1391232"/>
            <a:chOff x="1515980" y="2282017"/>
            <a:chExt cx="1336956" cy="1391232"/>
          </a:xfrm>
        </p:grpSpPr>
        <p:sp>
          <p:nvSpPr>
            <p:cNvPr id="36" name="직사각형 35"/>
            <p:cNvSpPr/>
            <p:nvPr userDrawn="1"/>
          </p:nvSpPr>
          <p:spPr>
            <a:xfrm>
              <a:off x="1515980" y="2282017"/>
              <a:ext cx="1336956" cy="13912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EEE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 userDrawn="1"/>
          </p:nvSpPr>
          <p:spPr>
            <a:xfrm>
              <a:off x="1515980" y="2282017"/>
              <a:ext cx="397905" cy="294719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1940217" y="2288704"/>
              <a:ext cx="81392" cy="294719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 userDrawn="1"/>
          </p:nvSpPr>
          <p:spPr>
            <a:xfrm rot="16200000">
              <a:off x="1622644" y="2505242"/>
              <a:ext cx="81392" cy="294719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1608458" y="2365652"/>
              <a:ext cx="1152000" cy="1223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그림 3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6632" y="1136576"/>
            <a:ext cx="2016224" cy="5289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69" y="9247535"/>
            <a:ext cx="1431531" cy="507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5602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F9E5B35-5C5B-4CF6-B28A-CD407E9FA4C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7145" y="-106610"/>
            <a:ext cx="1432583" cy="1415988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5373216" y="9561512"/>
            <a:ext cx="1362025" cy="210776"/>
            <a:chOff x="5610029" y="9571583"/>
            <a:chExt cx="1362025" cy="210776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6142660" y="9655122"/>
              <a:ext cx="82939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defTabSz="914400" rtl="0" eaLnBrk="1" latinLnBrk="1" hangingPunct="1"/>
              <a:r>
                <a:rPr lang="ko-KR" altLang="en-US" sz="800" b="0" kern="1200" spc="-70" baseline="0" dirty="0" err="1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아이티아이즈</a:t>
              </a:r>
              <a:r>
                <a:rPr lang="ko-KR" altLang="en-US" sz="800" b="0" kern="1200" spc="-70" baseline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 컨소시엄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35"/>
            <a:stretch/>
          </p:blipFill>
          <p:spPr>
            <a:xfrm>
              <a:off x="5610029" y="9571583"/>
              <a:ext cx="504056" cy="21077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1" y="9567900"/>
            <a:ext cx="1302725" cy="19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4048221-68DF-4096-A7EC-AECBA0CF0B18}"/>
              </a:ext>
            </a:extLst>
          </p:cNvPr>
          <p:cNvGrpSpPr/>
          <p:nvPr userDrawn="1"/>
        </p:nvGrpSpPr>
        <p:grpSpPr>
          <a:xfrm>
            <a:off x="5744131" y="-106610"/>
            <a:ext cx="493181" cy="542096"/>
            <a:chOff x="5663927" y="-138490"/>
            <a:chExt cx="717073" cy="78819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019A483-95F8-4236-80BC-8E35C765E5F1}"/>
                </a:ext>
              </a:extLst>
            </p:cNvPr>
            <p:cNvGrpSpPr/>
            <p:nvPr/>
          </p:nvGrpSpPr>
          <p:grpSpPr>
            <a:xfrm>
              <a:off x="5988153" y="-138490"/>
              <a:ext cx="392847" cy="483538"/>
              <a:chOff x="6125295" y="-138490"/>
              <a:chExt cx="392847" cy="483538"/>
            </a:xfrm>
          </p:grpSpPr>
          <p:sp>
            <p:nvSpPr>
              <p:cNvPr id="15" name="자유형 94">
                <a:extLst>
                  <a:ext uri="{FF2B5EF4-FFF2-40B4-BE49-F238E27FC236}">
                    <a16:creationId xmlns:a16="http://schemas.microsoft.com/office/drawing/2014/main" id="{3F83FABE-4F95-4883-A6EC-30FEEABC8AA3}"/>
                  </a:ext>
                </a:extLst>
              </p:cNvPr>
              <p:cNvSpPr/>
              <p:nvPr/>
            </p:nvSpPr>
            <p:spPr>
              <a:xfrm rot="19123184">
                <a:off x="6125295" y="-82541"/>
                <a:ext cx="133487" cy="295295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4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b="1" spc="-4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6" name="자유형 94">
                <a:extLst>
                  <a:ext uri="{FF2B5EF4-FFF2-40B4-BE49-F238E27FC236}">
                    <a16:creationId xmlns:a16="http://schemas.microsoft.com/office/drawing/2014/main" id="{A03398CE-0D65-44C4-9EFD-C6BB54D33827}"/>
                  </a:ext>
                </a:extLst>
              </p:cNvPr>
              <p:cNvSpPr/>
              <p:nvPr/>
            </p:nvSpPr>
            <p:spPr>
              <a:xfrm rot="19123184">
                <a:off x="6299560" y="-138490"/>
                <a:ext cx="218582" cy="483538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E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spc="-45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CD313FD-EAAE-4EF6-B48A-951A9040E36B}"/>
                </a:ext>
              </a:extLst>
            </p:cNvPr>
            <p:cNvGrpSpPr/>
            <p:nvPr/>
          </p:nvGrpSpPr>
          <p:grpSpPr>
            <a:xfrm>
              <a:off x="5663927" y="4253"/>
              <a:ext cx="630059" cy="645452"/>
              <a:chOff x="558000" y="-468635"/>
              <a:chExt cx="694523" cy="711491"/>
            </a:xfrm>
            <a:solidFill>
              <a:srgbClr val="CEECF0"/>
            </a:solidFill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26DD70B-DBA9-45EB-8E8D-DAA1464BB123}"/>
                  </a:ext>
                </a:extLst>
              </p:cNvPr>
              <p:cNvCxnSpPr/>
              <p:nvPr userDrawn="1"/>
            </p:nvCxnSpPr>
            <p:spPr>
              <a:xfrm flipH="1" flipV="1">
                <a:off x="683333" y="-441945"/>
                <a:ext cx="569190" cy="631532"/>
              </a:xfrm>
              <a:prstGeom prst="line">
                <a:avLst/>
              </a:prstGeom>
              <a:grpFill/>
              <a:ln w="4127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014B0DB-793C-4F13-99E2-655275EB56B5}"/>
                  </a:ext>
                </a:extLst>
              </p:cNvPr>
              <p:cNvCxnSpPr/>
              <p:nvPr userDrawn="1"/>
            </p:nvCxnSpPr>
            <p:spPr>
              <a:xfrm flipH="1" flipV="1">
                <a:off x="558000" y="-468635"/>
                <a:ext cx="569190" cy="631532"/>
              </a:xfrm>
              <a:prstGeom prst="line">
                <a:avLst/>
              </a:prstGeom>
              <a:grpFill/>
              <a:ln w="2222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1A775DF-AFD5-490D-BD67-12E78DB6ADB0}"/>
                  </a:ext>
                </a:extLst>
              </p:cNvPr>
              <p:cNvSpPr/>
              <p:nvPr userDrawn="1"/>
            </p:nvSpPr>
            <p:spPr>
              <a:xfrm>
                <a:off x="1143933" y="185388"/>
                <a:ext cx="57468" cy="574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/>
              </a:p>
            </p:txBody>
          </p:sp>
        </p:grpSp>
      </p:grpSp>
      <p:grpSp>
        <p:nvGrpSpPr>
          <p:cNvPr id="17" name="그룹 16"/>
          <p:cNvGrpSpPr/>
          <p:nvPr userDrawn="1"/>
        </p:nvGrpSpPr>
        <p:grpSpPr>
          <a:xfrm>
            <a:off x="7029400" y="125131"/>
            <a:ext cx="360000" cy="2518680"/>
            <a:chOff x="3264008" y="632520"/>
            <a:chExt cx="396000" cy="2770549"/>
          </a:xfrm>
        </p:grpSpPr>
        <p:sp>
          <p:nvSpPr>
            <p:cNvPr id="18" name="직사각형 17"/>
            <p:cNvSpPr/>
            <p:nvPr/>
          </p:nvSpPr>
          <p:spPr>
            <a:xfrm>
              <a:off x="3264008" y="2532159"/>
              <a:ext cx="396000" cy="396000"/>
            </a:xfrm>
            <a:prstGeom prst="rect">
              <a:avLst/>
            </a:prstGeom>
            <a:solidFill>
              <a:srgbClr val="00A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64008" y="2057249"/>
              <a:ext cx="396000" cy="3960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64008" y="1582340"/>
              <a:ext cx="396000" cy="396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64008" y="632520"/>
              <a:ext cx="396000" cy="396000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64008" y="1107430"/>
              <a:ext cx="396000" cy="396000"/>
            </a:xfrm>
            <a:prstGeom prst="rect">
              <a:avLst/>
            </a:prstGeom>
            <a:solidFill>
              <a:srgbClr val="FA4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264008" y="3007069"/>
              <a:ext cx="396000" cy="396000"/>
            </a:xfrm>
            <a:prstGeom prst="rect">
              <a:avLst/>
            </a:prstGeom>
            <a:solidFill>
              <a:srgbClr val="0A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16" y="9370442"/>
            <a:ext cx="1435421" cy="50837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0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1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33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4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-ncloud.com/charge/price/ko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492896" y="5722067"/>
            <a:ext cx="3888854" cy="194505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60000"/>
              </a:lnSpc>
            </a:pP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92683"/>
              </p:ext>
            </p:extLst>
          </p:nvPr>
        </p:nvGraphicFramePr>
        <p:xfrm>
          <a:off x="2601118" y="5752760"/>
          <a:ext cx="3672410" cy="1865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378">
                  <a:extLst>
                    <a:ext uri="{9D8B030D-6E8A-4147-A177-3AD203B41FA5}">
                      <a16:colId xmlns:a16="http://schemas.microsoft.com/office/drawing/2014/main" val="132186367"/>
                    </a:ext>
                  </a:extLst>
                </a:gridCol>
                <a:gridCol w="2356032">
                  <a:extLst>
                    <a:ext uri="{9D8B030D-6E8A-4147-A177-3AD203B41FA5}">
                      <a16:colId xmlns:a16="http://schemas.microsoft.com/office/drawing/2014/main" val="2873084162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물품 분류번호 </a:t>
                      </a:r>
                      <a:endParaRPr kumimoji="0" lang="en-US" altLang="ko-KR" sz="13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oPub돋움체 Light"/>
                        <a:ea typeface="KoPub돋움체 Medium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8111151301</a:t>
                      </a:r>
                      <a:endParaRPr lang="ko-KR" altLang="en-US" sz="120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979261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세부품명 </a:t>
                      </a:r>
                      <a:r>
                        <a:rPr kumimoji="0" lang="en-US" altLang="ko-KR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	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클라우드서비스</a:t>
                      </a:r>
                      <a:endParaRPr lang="ko-KR" altLang="en-US" sz="120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63135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물품식별번호  </a:t>
                      </a:r>
                      <a:endParaRPr kumimoji="0" lang="en-US" altLang="ko-KR" sz="13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oPub돋움체 Light"/>
                        <a:ea typeface="KoPub돋움체 Medium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24384521</a:t>
                      </a:r>
                      <a:endParaRPr lang="ko-KR" altLang="en-US" sz="120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3541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규격명칭 </a:t>
                      </a:r>
                      <a:r>
                        <a:rPr kumimoji="0" lang="en-US" altLang="ko-KR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	  </a:t>
                      </a:r>
                      <a:endParaRPr kumimoji="0" lang="ko-KR" altLang="en-US" sz="1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oPub돋움체 Light"/>
                        <a:ea typeface="KoPub돋움체 Medium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인프라클라우드서비스</a:t>
                      </a:r>
                      <a:r>
                        <a:rPr lang="en-US" altLang="ko-KR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(IaaS), </a:t>
                      </a:r>
                      <a:r>
                        <a:rPr lang="ko-KR" alt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아이티아이즈</a:t>
                      </a:r>
                      <a:r>
                        <a:rPr lang="en-US" altLang="ko-KR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네이버클라우드플랫폼</a:t>
                      </a:r>
                      <a:r>
                        <a:rPr lang="en-US" altLang="ko-KR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공공기관용</a:t>
                      </a:r>
                      <a:r>
                        <a:rPr lang="en-US" altLang="ko-KR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)(IaaS)</a:t>
                      </a:r>
                      <a:endParaRPr lang="ko-KR" altLang="en-US" sz="1200" smtClean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713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9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87" y="7017672"/>
            <a:ext cx="6178401" cy="225650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499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/>
              <a:t>탄탄한 클라우드 인프라와 오랜 운영 경험을 기반으로 최상의 컴퓨팅 자원을 제공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289174"/>
            <a:ext cx="6178401" cy="165571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2346979" cy="173127"/>
            <a:chOff x="734027" y="2610528"/>
            <a:chExt cx="2346979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125582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Compute -  Bare Metal Server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20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92323"/>
              </p:ext>
            </p:extLst>
          </p:nvPr>
        </p:nvGraphicFramePr>
        <p:xfrm>
          <a:off x="482673" y="2432054"/>
          <a:ext cx="5899073" cy="1452182"/>
        </p:xfrm>
        <a:graphic>
          <a:graphicData uri="http://schemas.openxmlformats.org/drawingml/2006/table">
            <a:tbl>
              <a:tblPr/>
              <a:tblGrid>
                <a:gridCol w="85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548089568"/>
                    </a:ext>
                  </a:extLst>
                </a:gridCol>
                <a:gridCol w="660143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  <a:gridCol w="660143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660143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  <a:gridCol w="660143">
                  <a:extLst>
                    <a:ext uri="{9D8B030D-6E8A-4147-A177-3AD203B41FA5}">
                      <a16:colId xmlns:a16="http://schemas.microsoft.com/office/drawing/2014/main" val="1744818206"/>
                    </a:ext>
                  </a:extLst>
                </a:gridCol>
                <a:gridCol w="66014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  <a:gridCol w="660143">
                  <a:extLst>
                    <a:ext uri="{9D8B030D-6E8A-4147-A177-3AD203B41FA5}">
                      <a16:colId xmlns:a16="http://schemas.microsoft.com/office/drawing/2014/main" val="2275586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타입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CPU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Core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수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메모리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디스크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시간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(30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일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비고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01258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Bare Metal Server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Dual Intel Silver 4114 (2.2GHz)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 Core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480GB SSD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로컬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2,838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2,043,000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398653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Dual Intel Silver 4114 (2.6GHz)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 Core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480GB SSD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로컬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2,433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1,752,000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601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Dual Intel Silver 4114 (2.6GHz)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 Core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480GB SSD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로컬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1,267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912,000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63253"/>
                  </a:ext>
                </a:extLst>
              </a:tr>
            </a:tbl>
          </a:graphicData>
        </a:graphic>
      </p:graphicFrame>
      <p:sp>
        <p:nvSpPr>
          <p:cNvPr id="16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4294058"/>
            <a:ext cx="6178401" cy="94697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1511" y="4077564"/>
            <a:ext cx="1935008" cy="173127"/>
            <a:chOff x="734027" y="2610528"/>
            <a:chExt cx="1935008" cy="173127"/>
          </a:xfrm>
        </p:grpSpPr>
        <p:sp>
          <p:nvSpPr>
            <p:cNvPr id="22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713611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Compute – Auto Scaling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3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5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6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2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01065"/>
              </p:ext>
            </p:extLst>
          </p:nvPr>
        </p:nvGraphicFramePr>
        <p:xfrm>
          <a:off x="476912" y="4436939"/>
          <a:ext cx="5911926" cy="680052"/>
        </p:xfrm>
        <a:graphic>
          <a:graphicData uri="http://schemas.openxmlformats.org/drawingml/2006/table">
            <a:tbl>
              <a:tblPr/>
              <a:tblGrid>
                <a:gridCol w="295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71645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서비스 구분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455452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Auto Scaling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</a:tbl>
          </a:graphicData>
        </a:graphic>
      </p:graphicFrame>
      <p:sp>
        <p:nvSpPr>
          <p:cNvPr id="28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5596917"/>
            <a:ext cx="6178401" cy="94697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2656" y="5380423"/>
            <a:ext cx="1680130" cy="173127"/>
            <a:chOff x="734027" y="2610528"/>
            <a:chExt cx="1680130" cy="173127"/>
          </a:xfrm>
        </p:grpSpPr>
        <p:sp>
          <p:nvSpPr>
            <p:cNvPr id="30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45873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Compute – Registry 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31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32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33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34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22908"/>
              </p:ext>
            </p:extLst>
          </p:nvPr>
        </p:nvGraphicFramePr>
        <p:xfrm>
          <a:off x="475585" y="5739798"/>
          <a:ext cx="5911926" cy="680052"/>
        </p:xfrm>
        <a:graphic>
          <a:graphicData uri="http://schemas.openxmlformats.org/drawingml/2006/table">
            <a:tbl>
              <a:tblPr/>
              <a:tblGrid>
                <a:gridCol w="295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71645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서비스 구분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455452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Registry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6753200"/>
            <a:ext cx="1862872" cy="173127"/>
            <a:chOff x="734027" y="2610528"/>
            <a:chExt cx="1862872" cy="173127"/>
          </a:xfrm>
        </p:grpSpPr>
        <p:sp>
          <p:nvSpPr>
            <p:cNvPr id="36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641475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Compute – GPU Server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37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38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39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40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88400"/>
              </p:ext>
            </p:extLst>
          </p:nvPr>
        </p:nvGraphicFramePr>
        <p:xfrm>
          <a:off x="482673" y="7133839"/>
          <a:ext cx="5899074" cy="2016890"/>
        </p:xfrm>
        <a:graphic>
          <a:graphicData uri="http://schemas.openxmlformats.org/drawingml/2006/table">
            <a:tbl>
              <a:tblPr/>
              <a:tblGrid>
                <a:gridCol w="76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792">
                  <a:extLst>
                    <a:ext uri="{9D8B030D-6E8A-4147-A177-3AD203B41FA5}">
                      <a16:colId xmlns:a16="http://schemas.microsoft.com/office/drawing/2014/main" val="548089568"/>
                    </a:ext>
                  </a:extLst>
                </a:gridCol>
                <a:gridCol w="641792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  <a:gridCol w="641792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641792">
                  <a:extLst>
                    <a:ext uri="{9D8B030D-6E8A-4147-A177-3AD203B41FA5}">
                      <a16:colId xmlns:a16="http://schemas.microsoft.com/office/drawing/2014/main" val="1361741663"/>
                    </a:ext>
                  </a:extLst>
                </a:gridCol>
                <a:gridCol w="641792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  <a:gridCol w="641792">
                  <a:extLst>
                    <a:ext uri="{9D8B030D-6E8A-4147-A177-3AD203B41FA5}">
                      <a16:colId xmlns:a16="http://schemas.microsoft.com/office/drawing/2014/main" val="1744818206"/>
                    </a:ext>
                  </a:extLst>
                </a:gridCol>
                <a:gridCol w="563085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  <a:gridCol w="720499">
                  <a:extLst>
                    <a:ext uri="{9D8B030D-6E8A-4147-A177-3AD203B41FA5}">
                      <a16:colId xmlns:a16="http://schemas.microsoft.com/office/drawing/2014/main" val="2275586658"/>
                    </a:ext>
                  </a:extLst>
                </a:gridCol>
              </a:tblGrid>
              <a:tr h="196112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타입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GPU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GPU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메모리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vCPU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메모리 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디스크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트래픽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시간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37682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22887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GPU P40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50GB(HDD)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2048GB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1,680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1,209,020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222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50GB(SSD)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2048GB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1,684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1,211,900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3543"/>
                  </a:ext>
                </a:extLst>
              </a:tr>
              <a:tr h="222887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50GB(HDD)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2048GB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3,350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2,411,320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60119"/>
                  </a:ext>
                </a:extLst>
              </a:tr>
              <a:tr h="222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50GB(SSD)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2048GB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3,354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2,414,200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938954"/>
                  </a:ext>
                </a:extLst>
              </a:tr>
              <a:tr h="222887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GPU V100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50GB(HDD)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2048GB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4,428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3,187,460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403853"/>
                  </a:ext>
                </a:extLst>
              </a:tr>
              <a:tr h="222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50GB(SSD)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2048GB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4,432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3,190,340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233057"/>
                  </a:ext>
                </a:extLst>
              </a:tr>
              <a:tr h="222887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50GB(HDD)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2048GB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8,712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6,272,520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63253"/>
                  </a:ext>
                </a:extLst>
              </a:tr>
              <a:tr h="222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50GB(SSD)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2048GB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8,716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6,275,400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2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9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99" y="4238278"/>
            <a:ext cx="6178401" cy="3032938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499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/>
              <a:t>탄탄한 클라우드 인프라와 오랜 운영 경험을 기반으로 최상의 컴퓨팅 자원을 제공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289174"/>
            <a:ext cx="6178401" cy="143969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3332" y="2072680"/>
            <a:ext cx="2122748" cy="173127"/>
            <a:chOff x="712999" y="2610528"/>
            <a:chExt cx="2122748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88032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Compute – Cloud Function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999" y="2624187"/>
              <a:ext cx="180497" cy="159468"/>
              <a:chOff x="464" y="1697"/>
              <a:chExt cx="103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20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2316"/>
              </p:ext>
            </p:extLst>
          </p:nvPr>
        </p:nvGraphicFramePr>
        <p:xfrm>
          <a:off x="475252" y="4405144"/>
          <a:ext cx="5906500" cy="2736914"/>
        </p:xfrm>
        <a:graphic>
          <a:graphicData uri="http://schemas.openxmlformats.org/drawingml/2006/table">
            <a:tbl>
              <a:tblPr/>
              <a:tblGrid>
                <a:gridCol w="194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432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  <a:gridCol w="1980432">
                  <a:extLst>
                    <a:ext uri="{9D8B030D-6E8A-4147-A177-3AD203B41FA5}">
                      <a16:colId xmlns:a16="http://schemas.microsoft.com/office/drawing/2014/main" val="2275586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기능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Standard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Advanced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012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Firewall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기본제공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기본제공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012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Secure Zone </a:t>
                      </a:r>
                      <a:r>
                        <a:rPr lang="ko-KR" altLang="en-US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서버통제</a:t>
                      </a:r>
                      <a:endParaRPr lang="en-US" altLang="ko-KR" sz="800" b="1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기본제공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기본제공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60119"/>
                  </a:ext>
                </a:extLst>
              </a:tr>
              <a:tr h="1012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IDS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기본제공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기본제공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52768"/>
                  </a:ext>
                </a:extLst>
              </a:tr>
              <a:tr h="1012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사설 </a:t>
                      </a:r>
                      <a:r>
                        <a:rPr lang="en-US" altLang="ko-KR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IP </a:t>
                      </a:r>
                      <a:r>
                        <a:rPr lang="ko-KR" altLang="en-US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통신 허용</a:t>
                      </a:r>
                      <a:endParaRPr lang="en-US" altLang="ko-KR" sz="800" b="1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기본제공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기본제공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12029"/>
                  </a:ext>
                </a:extLst>
              </a:tr>
              <a:tr h="1012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SSL VPN </a:t>
                      </a:r>
                      <a:r>
                        <a:rPr lang="ko-KR" altLang="en-US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통신 허용</a:t>
                      </a:r>
                      <a:endParaRPr lang="en-US" altLang="ko-KR" sz="800" b="1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기본제공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기본제공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899551"/>
                  </a:ext>
                </a:extLst>
              </a:tr>
              <a:tr h="1012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Private Subnet </a:t>
                      </a:r>
                      <a:r>
                        <a:rPr lang="ko-KR" altLang="en-US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접근통제</a:t>
                      </a:r>
                      <a:endParaRPr lang="en-US" altLang="ko-KR" sz="800" b="1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미제공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기본제공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68278"/>
                  </a:ext>
                </a:extLst>
              </a:tr>
              <a:tr h="1012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Ipsec VPN </a:t>
                      </a:r>
                      <a:r>
                        <a:rPr lang="ko-KR" altLang="en-US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통신 허용</a:t>
                      </a:r>
                      <a:endParaRPr lang="en-US" altLang="ko-KR" sz="800" b="1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미제공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기본제공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574527"/>
                  </a:ext>
                </a:extLst>
              </a:tr>
              <a:tr h="1012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기본 이용료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월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400,000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6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추가 이용료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시간별 피크 트래픽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(Peak Traffic)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30Mbps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추가 비용 없음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30Mbps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초과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 30Mbps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초과분에 대해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10Mbps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(※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초과분은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10Mbps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단위로 올림하여 계산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63253"/>
                  </a:ext>
                </a:extLst>
              </a:tr>
            </a:tbl>
          </a:graphicData>
        </a:graphic>
      </p:graphicFrame>
      <p:graphicFrame>
        <p:nvGraphicFramePr>
          <p:cNvPr id="16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67641"/>
              </p:ext>
            </p:extLst>
          </p:nvPr>
        </p:nvGraphicFramePr>
        <p:xfrm>
          <a:off x="482524" y="2443673"/>
          <a:ext cx="5911926" cy="1135504"/>
        </p:xfrm>
        <a:graphic>
          <a:graphicData uri="http://schemas.openxmlformats.org/drawingml/2006/table">
            <a:tbl>
              <a:tblPr/>
              <a:tblGrid>
                <a:gridCol w="1951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862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71645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서비스 구분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455452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실행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)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요청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 구간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월별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백만 회까지 요청 무료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이후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백만 회 요청당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455452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컴퓨팅 사용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소요시간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 구간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월별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400,000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휴초 무료 이우 매 휴초 사용시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0.017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 요금은 함수에 할당한 메모리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dio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따라 다릅니다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883964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3375" y="4048795"/>
            <a:ext cx="1883712" cy="173127"/>
            <a:chOff x="734027" y="2610528"/>
            <a:chExt cx="1883712" cy="173127"/>
          </a:xfrm>
        </p:grpSpPr>
        <p:sp>
          <p:nvSpPr>
            <p:cNvPr id="2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662315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Security – Secure Zone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5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27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43" y="7831627"/>
            <a:ext cx="6192800" cy="144185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1511" y="7615133"/>
            <a:ext cx="2486441" cy="173127"/>
            <a:chOff x="734027" y="2610528"/>
            <a:chExt cx="2486441" cy="173127"/>
          </a:xfrm>
        </p:grpSpPr>
        <p:sp>
          <p:nvSpPr>
            <p:cNvPr id="29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265044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Security 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Basic Security,  ACG 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30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31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32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33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61438"/>
              </p:ext>
            </p:extLst>
          </p:nvPr>
        </p:nvGraphicFramePr>
        <p:xfrm>
          <a:off x="476912" y="7974508"/>
          <a:ext cx="5911926" cy="1135504"/>
        </p:xfrm>
        <a:graphic>
          <a:graphicData uri="http://schemas.openxmlformats.org/drawingml/2006/table">
            <a:tbl>
              <a:tblPr/>
              <a:tblGrid>
                <a:gridCol w="295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71645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서비스 구분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455452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Basic Security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455452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ACG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10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9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499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세계적 수준의 보안 기술을 통해 외부 위협으로부터 고객의 서비스와 데이터를 안전성 제공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23" y="2289175"/>
            <a:ext cx="6178401" cy="117295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1691351" cy="173127"/>
            <a:chOff x="734027" y="2610528"/>
            <a:chExt cx="1691351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469954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Security 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Site Safer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1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33370"/>
              </p:ext>
            </p:extLst>
          </p:nvPr>
        </p:nvGraphicFramePr>
        <p:xfrm>
          <a:off x="479987" y="2434604"/>
          <a:ext cx="5901763" cy="881030"/>
        </p:xfrm>
        <a:graphic>
          <a:graphicData uri="http://schemas.openxmlformats.org/drawingml/2006/table">
            <a:tbl>
              <a:tblPr/>
              <a:tblGrid>
                <a:gridCol w="155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061">
                  <a:extLst>
                    <a:ext uri="{9D8B030D-6E8A-4147-A177-3AD203B41FA5}">
                      <a16:colId xmlns:a16="http://schemas.microsoft.com/office/drawing/2014/main" val="1951193404"/>
                    </a:ext>
                  </a:extLst>
                </a:gridCol>
                <a:gridCol w="2528982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</a:tblGrid>
              <a:tr h="186016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진단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URL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수 구간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월간 누적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단가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(URL)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18810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Site Safer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이하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21881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 초과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~ 30,000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 이하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URL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60119"/>
                  </a:ext>
                </a:extLst>
              </a:tr>
              <a:tr h="21881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30,000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건 초과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별도 협의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63253"/>
                  </a:ext>
                </a:extLst>
              </a:tr>
            </a:tbl>
          </a:graphicData>
        </a:graphic>
      </p:graphicFrame>
      <p:sp>
        <p:nvSpPr>
          <p:cNvPr id="21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83" y="3833242"/>
            <a:ext cx="6178401" cy="163544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61220" y="3616747"/>
            <a:ext cx="1659291" cy="173127"/>
            <a:chOff x="734027" y="2610528"/>
            <a:chExt cx="1659291" cy="173127"/>
          </a:xfrm>
        </p:grpSpPr>
        <p:sp>
          <p:nvSpPr>
            <p:cNvPr id="23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437894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Security 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File Safer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25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6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7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28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78149"/>
              </p:ext>
            </p:extLst>
          </p:nvPr>
        </p:nvGraphicFramePr>
        <p:xfrm>
          <a:off x="486847" y="3978671"/>
          <a:ext cx="5901763" cy="1318650"/>
        </p:xfrm>
        <a:graphic>
          <a:graphicData uri="http://schemas.openxmlformats.org/drawingml/2006/table">
            <a:tbl>
              <a:tblPr/>
              <a:tblGrid>
                <a:gridCol w="155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061">
                  <a:extLst>
                    <a:ext uri="{9D8B030D-6E8A-4147-A177-3AD203B41FA5}">
                      <a16:colId xmlns:a16="http://schemas.microsoft.com/office/drawing/2014/main" val="1951193404"/>
                    </a:ext>
                  </a:extLst>
                </a:gridCol>
                <a:gridCol w="2528982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</a:tblGrid>
              <a:tr h="186016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 검사 건수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 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18810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Hash Filter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300,000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이하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21881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300,000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 초과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~ 1,000,000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 이하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60119"/>
                  </a:ext>
                </a:extLst>
              </a:tr>
              <a:tr h="21881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1,000,000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건 초과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63253"/>
                  </a:ext>
                </a:extLst>
              </a:tr>
              <a:tr h="218810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File Filter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1,000,000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 이하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10,000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61954"/>
                  </a:ext>
                </a:extLst>
              </a:tr>
              <a:tr h="21881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1,000,000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 초과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10,000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880724"/>
                  </a:ext>
                </a:extLst>
              </a:tr>
            </a:tbl>
          </a:graphicData>
        </a:graphic>
      </p:graphicFrame>
      <p:sp>
        <p:nvSpPr>
          <p:cNvPr id="2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5889574"/>
            <a:ext cx="6178401" cy="94697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2656" y="5673080"/>
            <a:ext cx="2374230" cy="173127"/>
            <a:chOff x="734027" y="2610528"/>
            <a:chExt cx="2374230" cy="173127"/>
          </a:xfrm>
        </p:grpSpPr>
        <p:sp>
          <p:nvSpPr>
            <p:cNvPr id="3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15283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Security 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Security</a:t>
              </a: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Monitoring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3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3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3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35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57751"/>
              </p:ext>
            </p:extLst>
          </p:nvPr>
        </p:nvGraphicFramePr>
        <p:xfrm>
          <a:off x="475585" y="6032455"/>
          <a:ext cx="5911926" cy="680052"/>
        </p:xfrm>
        <a:graphic>
          <a:graphicData uri="http://schemas.openxmlformats.org/drawingml/2006/table">
            <a:tbl>
              <a:tblPr/>
              <a:tblGrid>
                <a:gridCol w="295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71645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서비스 구분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455452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Security Monitoring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요금 협의  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</a:tbl>
          </a:graphicData>
        </a:graphic>
      </p:graphicFrame>
      <p:sp>
        <p:nvSpPr>
          <p:cNvPr id="36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63" y="7329733"/>
            <a:ext cx="6178401" cy="194444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26895" y="7113240"/>
            <a:ext cx="1599980" cy="173127"/>
            <a:chOff x="734027" y="2610528"/>
            <a:chExt cx="1599980" cy="173127"/>
          </a:xfrm>
        </p:grpSpPr>
        <p:sp>
          <p:nvSpPr>
            <p:cNvPr id="38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37858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Security 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SSL VPN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3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4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4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42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48138"/>
              </p:ext>
            </p:extLst>
          </p:nvPr>
        </p:nvGraphicFramePr>
        <p:xfrm>
          <a:off x="469824" y="7493881"/>
          <a:ext cx="5911926" cy="1590956"/>
        </p:xfrm>
        <a:graphic>
          <a:graphicData uri="http://schemas.openxmlformats.org/drawingml/2006/table">
            <a:tbl>
              <a:tblPr/>
              <a:tblGrid>
                <a:gridCol w="295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71645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상품 구분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455452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외부 접속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ID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최대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 3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개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등록 가능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455452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외부 접속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ID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최대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 5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개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등록 가능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884989"/>
                  </a:ext>
                </a:extLst>
              </a:tr>
              <a:tr h="455452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외부 접속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ID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최대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 10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개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등록 가능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004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499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세계적 수준의 보안 기술을 통해 외부 위협으로부터 고객의 서비스와 데이터를 안전성 제공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289174"/>
            <a:ext cx="6178401" cy="100764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2606665" cy="173127"/>
            <a:chOff x="734027" y="2610528"/>
            <a:chExt cx="2606665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385268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Security 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Web Security</a:t>
              </a: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Checker 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16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81402"/>
              </p:ext>
            </p:extLst>
          </p:nvPr>
        </p:nvGraphicFramePr>
        <p:xfrm>
          <a:off x="479461" y="2440365"/>
          <a:ext cx="5911926" cy="680052"/>
        </p:xfrm>
        <a:graphic>
          <a:graphicData uri="http://schemas.openxmlformats.org/drawingml/2006/table">
            <a:tbl>
              <a:tblPr/>
              <a:tblGrid>
                <a:gridCol w="295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71645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과금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기준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건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 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455452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진단 획수 당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400,000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</a:tbl>
          </a:graphicData>
        </a:graphic>
      </p:graphicFrame>
      <p:sp>
        <p:nvSpPr>
          <p:cNvPr id="17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56" y="3657326"/>
            <a:ext cx="6178401" cy="287985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0792" y="3440832"/>
            <a:ext cx="2826277" cy="173127"/>
            <a:chOff x="734027" y="2610528"/>
            <a:chExt cx="2826277" cy="173127"/>
          </a:xfrm>
        </p:grpSpPr>
        <p:sp>
          <p:nvSpPr>
            <p:cNvPr id="22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604880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Security 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System Security</a:t>
              </a: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Checker 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23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5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6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2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97148"/>
              </p:ext>
            </p:extLst>
          </p:nvPr>
        </p:nvGraphicFramePr>
        <p:xfrm>
          <a:off x="465893" y="3808517"/>
          <a:ext cx="5911928" cy="2501860"/>
        </p:xfrm>
        <a:graphic>
          <a:graphicData uri="http://schemas.openxmlformats.org/drawingml/2006/table">
            <a:tbl>
              <a:tblPr/>
              <a:tblGrid>
                <a:gridCol w="147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982">
                  <a:extLst>
                    <a:ext uri="{9D8B030D-6E8A-4147-A177-3AD203B41FA5}">
                      <a16:colId xmlns:a16="http://schemas.microsoft.com/office/drawing/2014/main" val="2378764824"/>
                    </a:ext>
                  </a:extLst>
                </a:gridCol>
                <a:gridCol w="1477982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  <a:gridCol w="1477982">
                  <a:extLst>
                    <a:ext uri="{9D8B030D-6E8A-4147-A177-3AD203B41FA5}">
                      <a16:colId xmlns:a16="http://schemas.microsoft.com/office/drawing/2014/main" val="1158501276"/>
                    </a:ext>
                  </a:extLst>
                </a:gridCol>
              </a:tblGrid>
              <a:tr h="171645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과금 기준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건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진단 건당 이용 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455452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OS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 취약점 진단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(Window, Linux)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Standard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진단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(KISA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기준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 이하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455452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 초과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50965"/>
                  </a:ext>
                </a:extLst>
              </a:tr>
              <a:tr h="455452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Financial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진단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(KISA +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금융감독원 기준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</a:p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 이하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338816"/>
                  </a:ext>
                </a:extLst>
              </a:tr>
              <a:tr h="455452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 초과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72791"/>
                  </a:ext>
                </a:extLst>
              </a:tr>
              <a:tr h="455452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WAS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취약점 진단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(Apache, Tomcat, NginX)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 없음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36294"/>
                  </a:ext>
                </a:extLst>
              </a:tr>
            </a:tbl>
          </a:graphicData>
        </a:graphic>
      </p:graphicFrame>
      <p:sp>
        <p:nvSpPr>
          <p:cNvPr id="28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21" y="6908319"/>
            <a:ext cx="6178401" cy="100764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4657" y="6691825"/>
            <a:ext cx="2568193" cy="173127"/>
            <a:chOff x="734027" y="2610528"/>
            <a:chExt cx="2568193" cy="173127"/>
          </a:xfrm>
        </p:grpSpPr>
        <p:sp>
          <p:nvSpPr>
            <p:cNvPr id="30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346796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Security 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App Security</a:t>
              </a: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Checker 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31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32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33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34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23591"/>
              </p:ext>
            </p:extLst>
          </p:nvPr>
        </p:nvGraphicFramePr>
        <p:xfrm>
          <a:off x="469758" y="7059510"/>
          <a:ext cx="5911926" cy="680052"/>
        </p:xfrm>
        <a:graphic>
          <a:graphicData uri="http://schemas.openxmlformats.org/drawingml/2006/table">
            <a:tbl>
              <a:tblPr/>
              <a:tblGrid>
                <a:gridCol w="295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71645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과금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기준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건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 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455452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진단 획수 당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</a:tbl>
          </a:graphicData>
        </a:graphic>
      </p:graphicFrame>
      <p:sp>
        <p:nvSpPr>
          <p:cNvPr id="3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55" y="8254492"/>
            <a:ext cx="6178401" cy="100764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23391" y="8037998"/>
            <a:ext cx="2375833" cy="173127"/>
            <a:chOff x="734027" y="2610528"/>
            <a:chExt cx="2375833" cy="173127"/>
          </a:xfrm>
        </p:grpSpPr>
        <p:sp>
          <p:nvSpPr>
            <p:cNvPr id="37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154436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Security 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Certificate Manager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38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39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40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41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52555"/>
              </p:ext>
            </p:extLst>
          </p:nvPr>
        </p:nvGraphicFramePr>
        <p:xfrm>
          <a:off x="448492" y="8405683"/>
          <a:ext cx="5911926" cy="680052"/>
        </p:xfrm>
        <a:graphic>
          <a:graphicData uri="http://schemas.openxmlformats.org/drawingml/2006/table">
            <a:tbl>
              <a:tblPr/>
              <a:tblGrid>
                <a:gridCol w="295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71645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455452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Certificate Manager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0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499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세계적 수준의 보안 기술을 통해 외부 위협으로부터 고객의 서비스와 데이터를 안전성 제공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289174"/>
            <a:ext cx="6178401" cy="98318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2792614" cy="173127"/>
            <a:chOff x="734027" y="2610528"/>
            <a:chExt cx="2792614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57121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Security – Key Management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Service</a:t>
              </a:r>
              <a:endParaRPr lang="ko-KR" altLang="en-US" sz="110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3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55" y="6606592"/>
            <a:ext cx="6178401" cy="266758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23391" y="6407696"/>
            <a:ext cx="2095308" cy="173127"/>
            <a:chOff x="734027" y="2610528"/>
            <a:chExt cx="2095308" cy="173127"/>
          </a:xfrm>
        </p:grpSpPr>
        <p:sp>
          <p:nvSpPr>
            <p:cNvPr id="37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873911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Storage 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Archive Storage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38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39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40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42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22044"/>
              </p:ext>
            </p:extLst>
          </p:nvPr>
        </p:nvGraphicFramePr>
        <p:xfrm>
          <a:off x="479987" y="2360712"/>
          <a:ext cx="5901763" cy="866966"/>
        </p:xfrm>
        <a:graphic>
          <a:graphicData uri="http://schemas.openxmlformats.org/drawingml/2006/table">
            <a:tbl>
              <a:tblPr/>
              <a:tblGrid>
                <a:gridCol w="208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42854127"/>
                    </a:ext>
                  </a:extLst>
                </a:gridCol>
                <a:gridCol w="1872630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</a:tblGrid>
              <a:tr h="171369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과금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기준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 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39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키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보유 개수예 따른 웰 이용 요금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보유 키 개수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75589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키 호출 횟수에 따른 월 이용 요금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키 호출 횟수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(10,000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 이하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60119"/>
                  </a:ext>
                </a:extLst>
              </a:tr>
              <a:tr h="17558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 초과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10,000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 당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63253"/>
                  </a:ext>
                </a:extLst>
              </a:tr>
            </a:tbl>
          </a:graphicData>
        </a:graphic>
      </p:graphicFrame>
      <p:sp>
        <p:nvSpPr>
          <p:cNvPr id="43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82" y="3511428"/>
            <a:ext cx="6178401" cy="286003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9785" y="3294932"/>
            <a:ext cx="2029584" cy="173127"/>
            <a:chOff x="734027" y="2610528"/>
            <a:chExt cx="2029584" cy="173127"/>
          </a:xfrm>
        </p:grpSpPr>
        <p:sp>
          <p:nvSpPr>
            <p:cNvPr id="4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80818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Storage </a:t>
              </a: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Object Storage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4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4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4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49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43705"/>
              </p:ext>
            </p:extLst>
          </p:nvPr>
        </p:nvGraphicFramePr>
        <p:xfrm>
          <a:off x="486678" y="4202686"/>
          <a:ext cx="5901763" cy="866966"/>
        </p:xfrm>
        <a:graphic>
          <a:graphicData uri="http://schemas.openxmlformats.org/drawingml/2006/table">
            <a:tbl>
              <a:tblPr/>
              <a:tblGrid>
                <a:gridCol w="208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42854127"/>
                    </a:ext>
                  </a:extLst>
                </a:gridCol>
                <a:gridCol w="1872630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</a:tblGrid>
              <a:tr h="150301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과금 단위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종량 요금제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54705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PUT, COPY, POST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또는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LIST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요청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 당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54705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GET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 및 기타 모든 요청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 당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654081"/>
                  </a:ext>
                </a:extLst>
              </a:tr>
              <a:tr h="154705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DELETE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요청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: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모든 요청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모든 요청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059622"/>
                  </a:ext>
                </a:extLst>
              </a:tr>
            </a:tbl>
          </a:graphicData>
        </a:graphic>
      </p:graphicFrame>
      <p:graphicFrame>
        <p:nvGraphicFramePr>
          <p:cNvPr id="50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00743"/>
              </p:ext>
            </p:extLst>
          </p:nvPr>
        </p:nvGraphicFramePr>
        <p:xfrm>
          <a:off x="476672" y="3532629"/>
          <a:ext cx="5908291" cy="652844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26168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사용량 구간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월평균 저장량 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(GB-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1PB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이하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1PB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초과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423458"/>
                  </a:ext>
                </a:extLst>
              </a:tr>
            </a:tbl>
          </a:graphicData>
        </a:graphic>
      </p:graphicFrame>
      <p:graphicFrame>
        <p:nvGraphicFramePr>
          <p:cNvPr id="51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993712"/>
              </p:ext>
            </p:extLst>
          </p:nvPr>
        </p:nvGraphicFramePr>
        <p:xfrm>
          <a:off x="488631" y="5054991"/>
          <a:ext cx="5901764" cy="1295210"/>
        </p:xfrm>
        <a:graphic>
          <a:graphicData uri="http://schemas.openxmlformats.org/drawingml/2006/table">
            <a:tbl>
              <a:tblPr/>
              <a:tblGrid>
                <a:gridCol w="127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911">
                  <a:extLst>
                    <a:ext uri="{9D8B030D-6E8A-4147-A177-3AD203B41FA5}">
                      <a16:colId xmlns:a16="http://schemas.microsoft.com/office/drawing/2014/main" val="2942854127"/>
                    </a:ext>
                  </a:extLst>
                </a:gridCol>
                <a:gridCol w="569633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718737699"/>
                    </a:ext>
                  </a:extLst>
                </a:gridCol>
                <a:gridCol w="879594">
                  <a:extLst>
                    <a:ext uri="{9D8B030D-6E8A-4147-A177-3AD203B41FA5}">
                      <a16:colId xmlns:a16="http://schemas.microsoft.com/office/drawing/2014/main" val="1686641701"/>
                    </a:ext>
                  </a:extLst>
                </a:gridCol>
              </a:tblGrid>
              <a:tr h="154296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네트워크 구간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사용량 구간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종량 요금제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8377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인바운드 트래픽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전체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구간 동일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58096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아웃바운드 트래픽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인터넷을 이용한 트래픽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다른 리전으로 공인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를 이용한 트래픽 포함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5TB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654081"/>
                  </a:ext>
                </a:extLst>
              </a:tr>
              <a:tr h="1580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5TB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초과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 10TB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059622"/>
                  </a:ext>
                </a:extLst>
              </a:tr>
              <a:tr h="1580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10TB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초과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 30TB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이하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1553"/>
                  </a:ext>
                </a:extLst>
              </a:tr>
              <a:tr h="1580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30TB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42362"/>
                  </a:ext>
                </a:extLst>
              </a:tr>
            </a:tbl>
          </a:graphicData>
        </a:graphic>
      </p:graphicFrame>
      <p:graphicFrame>
        <p:nvGraphicFramePr>
          <p:cNvPr id="52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8736"/>
              </p:ext>
            </p:extLst>
          </p:nvPr>
        </p:nvGraphicFramePr>
        <p:xfrm>
          <a:off x="490156" y="7111356"/>
          <a:ext cx="5901763" cy="806360"/>
        </p:xfrm>
        <a:graphic>
          <a:graphicData uri="http://schemas.openxmlformats.org/drawingml/2006/table">
            <a:tbl>
              <a:tblPr/>
              <a:tblGrid>
                <a:gridCol w="208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42854127"/>
                    </a:ext>
                  </a:extLst>
                </a:gridCol>
                <a:gridCol w="1872630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</a:tblGrid>
              <a:tr h="145693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과금 단위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종량 요금제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49962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PUT, COPY, POST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또는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LIST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요청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 당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49962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GET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 및 기타 모든 요청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 당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654081"/>
                  </a:ext>
                </a:extLst>
              </a:tr>
              <a:tr h="149962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DELETE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요청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: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모든 요청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 당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059622"/>
                  </a:ext>
                </a:extLst>
              </a:tr>
            </a:tbl>
          </a:graphicData>
        </a:graphic>
      </p:graphicFrame>
      <p:graphicFrame>
        <p:nvGraphicFramePr>
          <p:cNvPr id="53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076890"/>
              </p:ext>
            </p:extLst>
          </p:nvPr>
        </p:nvGraphicFramePr>
        <p:xfrm>
          <a:off x="480150" y="6636398"/>
          <a:ext cx="5908291" cy="438722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42457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저장 용량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월평균 저장요금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4736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GB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당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5.5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</a:tbl>
          </a:graphicData>
        </a:graphic>
      </p:graphicFrame>
      <p:graphicFrame>
        <p:nvGraphicFramePr>
          <p:cNvPr id="54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78478"/>
              </p:ext>
            </p:extLst>
          </p:nvPr>
        </p:nvGraphicFramePr>
        <p:xfrm>
          <a:off x="492109" y="7964819"/>
          <a:ext cx="5901764" cy="1295210"/>
        </p:xfrm>
        <a:graphic>
          <a:graphicData uri="http://schemas.openxmlformats.org/drawingml/2006/table">
            <a:tbl>
              <a:tblPr/>
              <a:tblGrid>
                <a:gridCol w="127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911">
                  <a:extLst>
                    <a:ext uri="{9D8B030D-6E8A-4147-A177-3AD203B41FA5}">
                      <a16:colId xmlns:a16="http://schemas.microsoft.com/office/drawing/2014/main" val="2942854127"/>
                    </a:ext>
                  </a:extLst>
                </a:gridCol>
                <a:gridCol w="569633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718737699"/>
                    </a:ext>
                  </a:extLst>
                </a:gridCol>
                <a:gridCol w="879594">
                  <a:extLst>
                    <a:ext uri="{9D8B030D-6E8A-4147-A177-3AD203B41FA5}">
                      <a16:colId xmlns:a16="http://schemas.microsoft.com/office/drawing/2014/main" val="1686641701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네트워크 구간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사용량 구간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종량 요금제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61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인바운드 트래픽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전체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구간 동일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75816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아웃바운드 트래픽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인터넷을 이용한 트래픽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다른 리전으로 공인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를 이용한 트래픽 포함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5TB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654081"/>
                  </a:ext>
                </a:extLst>
              </a:tr>
              <a:tr h="17581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5TB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초과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 10TB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059622"/>
                  </a:ext>
                </a:extLst>
              </a:tr>
              <a:tr h="17581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10TB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초과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 30TB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이하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1553"/>
                  </a:ext>
                </a:extLst>
              </a:tr>
              <a:tr h="17581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30TB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4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3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63" y="4550181"/>
            <a:ext cx="6178401" cy="117785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464101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언제나 어디서나 안전하게 데이터를 스토리지 저장하고 효율적으로 활용함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289175"/>
            <a:ext cx="6178401" cy="80426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1946228" cy="173127"/>
            <a:chOff x="734027" y="2610528"/>
            <a:chExt cx="1946228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724831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defTabSz="914400" latinLnBrk="0"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Storage – Block Storage</a:t>
              </a:r>
              <a:endParaRPr lang="ko-KR" altLang="en-US" sz="110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3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55" y="6168681"/>
            <a:ext cx="6178401" cy="1527747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23391" y="5892537"/>
            <a:ext cx="2015158" cy="173127"/>
            <a:chOff x="734027" y="2610528"/>
            <a:chExt cx="2015158" cy="173127"/>
          </a:xfrm>
        </p:grpSpPr>
        <p:sp>
          <p:nvSpPr>
            <p:cNvPr id="37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793761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Storage 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Data Telepoter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38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39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40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42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18331"/>
              </p:ext>
            </p:extLst>
          </p:nvPr>
        </p:nvGraphicFramePr>
        <p:xfrm>
          <a:off x="479987" y="2360712"/>
          <a:ext cx="5901763" cy="652844"/>
        </p:xfrm>
        <a:graphic>
          <a:graphicData uri="http://schemas.openxmlformats.org/drawingml/2006/table">
            <a:tbl>
              <a:tblPr/>
              <a:tblGrid>
                <a:gridCol w="208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42854127"/>
                    </a:ext>
                  </a:extLst>
                </a:gridCol>
                <a:gridCol w="1872630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</a:tblGrid>
              <a:tr h="171369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스토리지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종류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 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39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HDD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스토리지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10GB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당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7558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SSD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스토리지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10GB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당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1.6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60119"/>
                  </a:ext>
                </a:extLst>
              </a:tr>
            </a:tbl>
          </a:graphicData>
        </a:graphic>
      </p:graphicFrame>
      <p:sp>
        <p:nvSpPr>
          <p:cNvPr id="43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82" y="3441305"/>
            <a:ext cx="6178401" cy="78592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9785" y="3224808"/>
            <a:ext cx="1263349" cy="173127"/>
            <a:chOff x="734027" y="2610528"/>
            <a:chExt cx="1263349" cy="173127"/>
          </a:xfrm>
        </p:grpSpPr>
        <p:sp>
          <p:nvSpPr>
            <p:cNvPr id="4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041952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Storage </a:t>
              </a: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NAS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4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4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4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49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48035"/>
              </p:ext>
            </p:extLst>
          </p:nvPr>
        </p:nvGraphicFramePr>
        <p:xfrm>
          <a:off x="479590" y="4639953"/>
          <a:ext cx="5901763" cy="1081088"/>
        </p:xfrm>
        <a:graphic>
          <a:graphicData uri="http://schemas.openxmlformats.org/drawingml/2006/table">
            <a:tbl>
              <a:tblPr/>
              <a:tblGrid>
                <a:gridCol w="208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42854127"/>
                    </a:ext>
                  </a:extLst>
                </a:gridCol>
                <a:gridCol w="1872630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</a:tblGrid>
              <a:tr h="150301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종량 요금제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54705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PUT, COPY, POST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또는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LIST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요청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54705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추가 용량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1G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당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100GB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초과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~ 1TB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이하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654081"/>
                  </a:ext>
                </a:extLst>
              </a:tr>
              <a:tr h="15470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1TB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초과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~ 5TB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이하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059622"/>
                  </a:ext>
                </a:extLst>
              </a:tr>
              <a:tr h="15470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5TB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초과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871513"/>
                  </a:ext>
                </a:extLst>
              </a:tr>
            </a:tbl>
          </a:graphicData>
        </a:graphic>
      </p:graphicFrame>
      <p:graphicFrame>
        <p:nvGraphicFramePr>
          <p:cNvPr id="50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92962"/>
              </p:ext>
            </p:extLst>
          </p:nvPr>
        </p:nvGraphicFramePr>
        <p:xfrm>
          <a:off x="476672" y="3512121"/>
          <a:ext cx="5908291" cy="652844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26168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시간요금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기본 용량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100GB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추가 용량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100GB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당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423458"/>
                  </a:ext>
                </a:extLst>
              </a:tr>
            </a:tbl>
          </a:graphicData>
        </a:graphic>
      </p:graphicFrame>
      <p:graphicFrame>
        <p:nvGraphicFramePr>
          <p:cNvPr id="53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457836"/>
              </p:ext>
            </p:extLst>
          </p:nvPr>
        </p:nvGraphicFramePr>
        <p:xfrm>
          <a:off x="480150" y="6262243"/>
          <a:ext cx="5908291" cy="1358828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42457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 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4736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어플라이언스 대여 요금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260,000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간 사용 가능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4736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대여일 추가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(10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일 이후 일단위로 추가 가능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461618"/>
                  </a:ext>
                </a:extLst>
              </a:tr>
              <a:tr h="14736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기술지원 서비스 추가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어플라이언스 전달 포함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400,000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경기 지역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내에 작업 완료 시 기준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83880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3783" y="4363864"/>
            <a:ext cx="1481357" cy="173127"/>
            <a:chOff x="734027" y="2610528"/>
            <a:chExt cx="1481357" cy="173127"/>
          </a:xfrm>
        </p:grpSpPr>
        <p:sp>
          <p:nvSpPr>
            <p:cNvPr id="33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259960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Storage </a:t>
              </a: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– B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ackup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34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41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55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07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66046"/>
            <a:ext cx="547137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언제 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어디서나 빠르고 안정적인 네트워크 환경을 구축해 막힘 없는 </a:t>
            </a: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서비스를 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</a:t>
            </a:r>
            <a:endParaRPr lang="ko-KR" altLang="en-US" sz="11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42" y="2296005"/>
            <a:ext cx="6178401" cy="2873019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2215533" cy="173127"/>
            <a:chOff x="734027" y="2610528"/>
            <a:chExt cx="2215533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994136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Networking – Load Balancer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42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88897"/>
              </p:ext>
            </p:extLst>
          </p:nvPr>
        </p:nvGraphicFramePr>
        <p:xfrm>
          <a:off x="476250" y="2923169"/>
          <a:ext cx="5910813" cy="2151698"/>
        </p:xfrm>
        <a:graphic>
          <a:graphicData uri="http://schemas.openxmlformats.org/drawingml/2006/table">
            <a:tbl>
              <a:tblPr/>
              <a:tblGrid>
                <a:gridCol w="1008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033">
                  <a:extLst>
                    <a:ext uri="{9D8B030D-6E8A-4147-A177-3AD203B41FA5}">
                      <a16:colId xmlns:a16="http://schemas.microsoft.com/office/drawing/2014/main" val="441772722"/>
                    </a:ext>
                  </a:extLst>
                </a:gridCol>
                <a:gridCol w="1010191">
                  <a:extLst>
                    <a:ext uri="{9D8B030D-6E8A-4147-A177-3AD203B41FA5}">
                      <a16:colId xmlns:a16="http://schemas.microsoft.com/office/drawing/2014/main" val="408782218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231011122"/>
                    </a:ext>
                  </a:extLst>
                </a:gridCol>
                <a:gridCol w="1445684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  <a:gridCol w="936315">
                  <a:extLst>
                    <a:ext uri="{9D8B030D-6E8A-4147-A177-3AD203B41FA5}">
                      <a16:colId xmlns:a16="http://schemas.microsoft.com/office/drawing/2014/main" val="3498342310"/>
                    </a:ext>
                  </a:extLst>
                </a:gridCol>
              </a:tblGrid>
              <a:tr h="101818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네트워크 구간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사용량 구간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종량 요금제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8716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인바운드 트래픽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전체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GB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구간 동일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87163">
                <a:tc rowSpan="8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아웃바운드 트래픽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인터넷을 이용한 트래픽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GB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1TB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60119"/>
                  </a:ext>
                </a:extLst>
              </a:tr>
              <a:tr h="187163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1TB</a:t>
                      </a:r>
                      <a:r>
                        <a:rPr lang="en-US" altLang="ko-KR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초과 </a:t>
                      </a:r>
                      <a:r>
                        <a:rPr lang="en-US" altLang="ko-KR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 5TB </a:t>
                      </a:r>
                      <a:r>
                        <a:rPr lang="ko-KR" altLang="en-US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43547"/>
                  </a:ext>
                </a:extLst>
              </a:tr>
              <a:tr h="187163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5TB</a:t>
                      </a:r>
                      <a:r>
                        <a:rPr lang="en-US" altLang="ko-KR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초과 </a:t>
                      </a:r>
                      <a:r>
                        <a:rPr lang="en-US" altLang="ko-KR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 10TB </a:t>
                      </a:r>
                      <a:r>
                        <a:rPr lang="ko-KR" altLang="en-US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</a:t>
                      </a:r>
                      <a:endParaRPr lang="ko-KR" altLang="en-US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830382"/>
                  </a:ext>
                </a:extLst>
              </a:tr>
              <a:tr h="187163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10TB</a:t>
                      </a:r>
                      <a:r>
                        <a:rPr lang="en-US" altLang="ko-KR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초과 </a:t>
                      </a:r>
                      <a:r>
                        <a:rPr lang="en-US" altLang="ko-KR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 30TB </a:t>
                      </a:r>
                      <a:r>
                        <a:rPr lang="ko-KR" altLang="en-US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</a:t>
                      </a:r>
                      <a:endParaRPr lang="ko-KR" altLang="en-US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307842"/>
                  </a:ext>
                </a:extLst>
              </a:tr>
              <a:tr h="187163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30TB</a:t>
                      </a:r>
                      <a:r>
                        <a:rPr lang="en-US" altLang="ko-KR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초과 </a:t>
                      </a:r>
                      <a:endParaRPr lang="ko-KR" altLang="en-US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7737"/>
                  </a:ext>
                </a:extLst>
              </a:tr>
              <a:tr h="187163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같은 존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(Zone)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에서 공인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를 이용한 트래픽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GB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구간 동일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925782"/>
                  </a:ext>
                </a:extLst>
              </a:tr>
              <a:tr h="187163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다른 존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(Zone)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에서 비공인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를 이용한 트래픽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GB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구간 동일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443392"/>
                  </a:ext>
                </a:extLst>
              </a:tr>
              <a:tr h="187163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같은 존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(Zone)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에서 비공인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를 이용한 트래픽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GB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구간 동일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333036"/>
                  </a:ext>
                </a:extLst>
              </a:tr>
            </a:tbl>
          </a:graphicData>
        </a:graphic>
      </p:graphicFrame>
      <p:sp>
        <p:nvSpPr>
          <p:cNvPr id="43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82" y="5474585"/>
            <a:ext cx="6178401" cy="174104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9785" y="5258087"/>
            <a:ext cx="1644864" cy="173127"/>
            <a:chOff x="734027" y="2610528"/>
            <a:chExt cx="1644864" cy="173127"/>
          </a:xfrm>
        </p:grpSpPr>
        <p:sp>
          <p:nvSpPr>
            <p:cNvPr id="4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42346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Networking 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CDN+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4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4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4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50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30705"/>
              </p:ext>
            </p:extLst>
          </p:nvPr>
        </p:nvGraphicFramePr>
        <p:xfrm>
          <a:off x="476672" y="5545400"/>
          <a:ext cx="5908290" cy="1723454"/>
        </p:xfrm>
        <a:graphic>
          <a:graphicData uri="http://schemas.openxmlformats.org/drawingml/2006/table">
            <a:tbl>
              <a:tblPr/>
              <a:tblGrid>
                <a:gridCol w="147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618">
                  <a:extLst>
                    <a:ext uri="{9D8B030D-6E8A-4147-A177-3AD203B41FA5}">
                      <a16:colId xmlns:a16="http://schemas.microsoft.com/office/drawing/2014/main" val="1031734512"/>
                    </a:ext>
                  </a:extLst>
                </a:gridCol>
                <a:gridCol w="1476618">
                  <a:extLst>
                    <a:ext uri="{9D8B030D-6E8A-4147-A177-3AD203B41FA5}">
                      <a16:colId xmlns:a16="http://schemas.microsoft.com/office/drawing/2014/main" val="2909431154"/>
                    </a:ext>
                  </a:extLst>
                </a:gridCol>
                <a:gridCol w="1478436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60983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과금 단위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사용량 구간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종량 요금제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65700">
                <a:tc rowSpan="6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월 전송량 요금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GB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0 ~ 0.5TB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이하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90</a:t>
                      </a:r>
                      <a:r>
                        <a:rPr lang="ko-KR" altLang="en-US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6570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0.5TB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초과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~ 10TB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이하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84</a:t>
                      </a:r>
                      <a:r>
                        <a:rPr lang="ko-KR" altLang="en-US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423458"/>
                  </a:ext>
                </a:extLst>
              </a:tr>
              <a:tr h="16570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10TB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초과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~ 50TB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이하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78</a:t>
                      </a:r>
                      <a:r>
                        <a:rPr lang="ko-KR" altLang="en-US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36947"/>
                  </a:ext>
                </a:extLst>
              </a:tr>
              <a:tr h="16570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50TB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초과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~ 150TB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이하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71</a:t>
                      </a:r>
                      <a:r>
                        <a:rPr lang="ko-KR" altLang="en-US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856103"/>
                  </a:ext>
                </a:extLst>
              </a:tr>
              <a:tr h="16570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150TB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초과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~ 500TB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이하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43</a:t>
                      </a:r>
                      <a:r>
                        <a:rPr lang="ko-KR" altLang="en-US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648194"/>
                  </a:ext>
                </a:extLst>
              </a:tr>
              <a:tr h="16570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500TB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초과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~ 1,000TB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이하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  <a:r>
                        <a:rPr lang="ko-KR" altLang="en-US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45139"/>
                  </a:ext>
                </a:extLst>
              </a:tr>
              <a:tr h="16570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월요청 수 요금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10,000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건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-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470298"/>
                  </a:ext>
                </a:extLst>
              </a:tr>
            </a:tbl>
          </a:graphicData>
        </a:graphic>
      </p:graphicFrame>
      <p:sp>
        <p:nvSpPr>
          <p:cNvPr id="57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67" y="7567001"/>
            <a:ext cx="6178401" cy="170717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1527" y="7383549"/>
            <a:ext cx="2023172" cy="173127"/>
            <a:chOff x="734027" y="2610528"/>
            <a:chExt cx="2023172" cy="173127"/>
          </a:xfrm>
        </p:grpSpPr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801775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Networking – Global CDN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60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61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62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64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629767"/>
              </p:ext>
            </p:extLst>
          </p:nvPr>
        </p:nvGraphicFramePr>
        <p:xfrm>
          <a:off x="471979" y="2374894"/>
          <a:ext cx="5908291" cy="438722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42457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시간 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4736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로드밸런서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대당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</a:tbl>
          </a:graphicData>
        </a:graphic>
      </p:graphicFrame>
      <p:graphicFrame>
        <p:nvGraphicFramePr>
          <p:cNvPr id="65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13050"/>
              </p:ext>
            </p:extLst>
          </p:nvPr>
        </p:nvGraphicFramePr>
        <p:xfrm>
          <a:off x="473460" y="7631573"/>
          <a:ext cx="5908290" cy="1723454"/>
        </p:xfrm>
        <a:graphic>
          <a:graphicData uri="http://schemas.openxmlformats.org/drawingml/2006/table">
            <a:tbl>
              <a:tblPr/>
              <a:tblGrid>
                <a:gridCol w="147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618">
                  <a:extLst>
                    <a:ext uri="{9D8B030D-6E8A-4147-A177-3AD203B41FA5}">
                      <a16:colId xmlns:a16="http://schemas.microsoft.com/office/drawing/2014/main" val="1031734512"/>
                    </a:ext>
                  </a:extLst>
                </a:gridCol>
                <a:gridCol w="1476618">
                  <a:extLst>
                    <a:ext uri="{9D8B030D-6E8A-4147-A177-3AD203B41FA5}">
                      <a16:colId xmlns:a16="http://schemas.microsoft.com/office/drawing/2014/main" val="2909431154"/>
                    </a:ext>
                  </a:extLst>
                </a:gridCol>
                <a:gridCol w="1478436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61229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과금 단위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사용량 구간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종량 요금제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65952">
                <a:tc rowSpan="6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월 전송량 요금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GB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0 ~ 200GB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이하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77</a:t>
                      </a:r>
                      <a:r>
                        <a:rPr lang="ko-KR" altLang="en-US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65952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200GB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초과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~ 10TB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이하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65</a:t>
                      </a:r>
                      <a:r>
                        <a:rPr lang="ko-KR" altLang="en-US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423458"/>
                  </a:ext>
                </a:extLst>
              </a:tr>
              <a:tr h="165952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10TB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초과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~ 50TB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이하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57</a:t>
                      </a:r>
                      <a:r>
                        <a:rPr lang="ko-KR" altLang="en-US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36947"/>
                  </a:ext>
                </a:extLst>
              </a:tr>
              <a:tr h="165952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50TB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초과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~ 150TB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이하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52</a:t>
                      </a:r>
                      <a:r>
                        <a:rPr lang="ko-KR" altLang="en-US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856103"/>
                  </a:ext>
                </a:extLst>
              </a:tr>
              <a:tr h="165952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150TB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초과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~ 500TB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이하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648194"/>
                  </a:ext>
                </a:extLst>
              </a:tr>
              <a:tr h="165952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500TB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초과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45139"/>
                  </a:ext>
                </a:extLst>
              </a:tr>
              <a:tr h="165952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월요청 수 요금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10,000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건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-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kern="0" spc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47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7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499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언제 어디서나 빠르고 안정적인 네트워크 환경을 구축해 막힘 없는 클라우드 서비스를 구현</a:t>
            </a:r>
            <a:endParaRPr lang="ko-KR" altLang="en-US" sz="11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42" y="2296006"/>
            <a:ext cx="6178401" cy="44394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1878902" cy="173127"/>
            <a:chOff x="734027" y="2610528"/>
            <a:chExt cx="1878902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657505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Networking 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IPsecVPN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43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82" y="3146589"/>
            <a:ext cx="6178401" cy="82552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9785" y="2930092"/>
            <a:ext cx="2077674" cy="173127"/>
            <a:chOff x="734027" y="2610528"/>
            <a:chExt cx="2077674" cy="173127"/>
          </a:xfrm>
        </p:grpSpPr>
        <p:sp>
          <p:nvSpPr>
            <p:cNvPr id="4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85627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Management </a:t>
              </a: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Monitoring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4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4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4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392334" y="2345624"/>
            <a:ext cx="59894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 smtClean="0">
                <a:latin typeface="+mn-ea"/>
              </a:rPr>
              <a:t>해당</a:t>
            </a:r>
            <a:r>
              <a:rPr lang="en-US" altLang="ko-KR" sz="1000" smtClean="0">
                <a:latin typeface="+mn-ea"/>
              </a:rPr>
              <a:t> </a:t>
            </a:r>
            <a:r>
              <a:rPr lang="ko-KR" altLang="en-US" sz="1000" smtClean="0">
                <a:latin typeface="+mn-ea"/>
              </a:rPr>
              <a:t>상품에 대한 요금 안내는 고객지원으로 문의주시면 상세히 설명드리겠습니다 </a:t>
            </a:r>
            <a:endParaRPr lang="en-US" altLang="ko-KR" sz="1000">
              <a:latin typeface="+mn-ea"/>
            </a:endParaRPr>
          </a:p>
        </p:txBody>
      </p:sp>
      <p:graphicFrame>
        <p:nvGraphicFramePr>
          <p:cNvPr id="30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65258"/>
              </p:ext>
            </p:extLst>
          </p:nvPr>
        </p:nvGraphicFramePr>
        <p:xfrm>
          <a:off x="476250" y="3256573"/>
          <a:ext cx="5908291" cy="652844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26168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기본 모니터링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상세 모니터링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이벤트 및 통보 서비스 포함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423458"/>
                  </a:ext>
                </a:extLst>
              </a:tr>
            </a:tbl>
          </a:graphicData>
        </a:graphic>
      </p:graphicFrame>
      <p:sp>
        <p:nvSpPr>
          <p:cNvPr id="31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27" y="4252480"/>
            <a:ext cx="6178401" cy="643566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29030" y="4035982"/>
            <a:ext cx="2215533" cy="173127"/>
            <a:chOff x="734027" y="2610528"/>
            <a:chExt cx="2215533" cy="173127"/>
          </a:xfrm>
        </p:grpSpPr>
        <p:sp>
          <p:nvSpPr>
            <p:cNvPr id="33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994136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Management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– S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ub</a:t>
              </a: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Account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34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35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36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3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957141"/>
              </p:ext>
            </p:extLst>
          </p:nvPr>
        </p:nvGraphicFramePr>
        <p:xfrm>
          <a:off x="465495" y="4362463"/>
          <a:ext cx="5908291" cy="438722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26168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Sub Account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</a:tbl>
          </a:graphicData>
        </a:graphic>
      </p:graphicFrame>
      <p:sp>
        <p:nvSpPr>
          <p:cNvPr id="38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27" y="5288179"/>
            <a:ext cx="6178401" cy="129571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29030" y="5071682"/>
            <a:ext cx="3587703" cy="173127"/>
            <a:chOff x="734027" y="2610528"/>
            <a:chExt cx="3587703" cy="173127"/>
          </a:xfrm>
        </p:grpSpPr>
        <p:sp>
          <p:nvSpPr>
            <p:cNvPr id="40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3366306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Management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Web Service Monitoring System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41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49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5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53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25797"/>
              </p:ext>
            </p:extLst>
          </p:nvPr>
        </p:nvGraphicFramePr>
        <p:xfrm>
          <a:off x="476723" y="5402359"/>
          <a:ext cx="5901763" cy="1081088"/>
        </p:xfrm>
        <a:graphic>
          <a:graphicData uri="http://schemas.openxmlformats.org/drawingml/2006/table">
            <a:tbl>
              <a:tblPr/>
              <a:tblGrid>
                <a:gridCol w="208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42854127"/>
                    </a:ext>
                  </a:extLst>
                </a:gridCol>
                <a:gridCol w="1872630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</a:tblGrid>
              <a:tr h="171369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서비스 유형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진단 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URL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수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구간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월간 누적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단가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(URL)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390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Virtual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테스트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(1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분 주기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 ~ 2,000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이하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7558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2,000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 초과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/URL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60119"/>
                  </a:ext>
                </a:extLst>
              </a:tr>
              <a:tr h="175589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Scenario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테스트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(1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분 주기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 ~ 2,000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이하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650108"/>
                  </a:ext>
                </a:extLst>
              </a:tr>
              <a:tr h="17558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2,000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 초과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/URL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610053"/>
                  </a:ext>
                </a:extLst>
              </a:tr>
            </a:tbl>
          </a:graphicData>
        </a:graphic>
      </p:graphicFrame>
      <p:sp>
        <p:nvSpPr>
          <p:cNvPr id="54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82" y="6974950"/>
            <a:ext cx="6178401" cy="66245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9785" y="6758452"/>
            <a:ext cx="2635519" cy="173127"/>
            <a:chOff x="734027" y="2610528"/>
            <a:chExt cx="2635519" cy="173127"/>
          </a:xfrm>
        </p:grpSpPr>
        <p:sp>
          <p:nvSpPr>
            <p:cNvPr id="56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414122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Management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Resource Manager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63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66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67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68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57273"/>
              </p:ext>
            </p:extLst>
          </p:nvPr>
        </p:nvGraphicFramePr>
        <p:xfrm>
          <a:off x="476250" y="7084933"/>
          <a:ext cx="5908291" cy="438722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26168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Resource Manager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</a:tbl>
          </a:graphicData>
        </a:graphic>
      </p:graphicFrame>
      <p:sp>
        <p:nvSpPr>
          <p:cNvPr id="6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30" y="7957255"/>
            <a:ext cx="6178401" cy="68875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26533" y="7740758"/>
            <a:ext cx="2802232" cy="173127"/>
            <a:chOff x="734027" y="2610528"/>
            <a:chExt cx="2802232" cy="173127"/>
          </a:xfrm>
        </p:grpSpPr>
        <p:sp>
          <p:nvSpPr>
            <p:cNvPr id="7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580835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Management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Cloud Activity Tracer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7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7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7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75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23394"/>
              </p:ext>
            </p:extLst>
          </p:nvPr>
        </p:nvGraphicFramePr>
        <p:xfrm>
          <a:off x="462998" y="8067239"/>
          <a:ext cx="5908291" cy="438722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26168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Cloud Activity Tracer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7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30305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/>
              <a:t>고객 </a:t>
            </a:r>
            <a:r>
              <a:rPr lang="ko-KR" altLang="en-US" smtClean="0"/>
              <a:t>요구사항에 </a:t>
            </a:r>
            <a:r>
              <a:rPr lang="ko-KR" altLang="en-US"/>
              <a:t>맞는 </a:t>
            </a:r>
            <a:r>
              <a:rPr lang="ko-KR" altLang="en-US" smtClean="0"/>
              <a:t>데이터 플랫폼</a:t>
            </a:r>
            <a:r>
              <a:rPr lang="en-US" altLang="ko-KR" smtClean="0"/>
              <a:t>(</a:t>
            </a:r>
            <a:r>
              <a:rPr lang="ko-KR" altLang="en-US"/>
              <a:t>관계형 데이터베이스</a:t>
            </a:r>
            <a:r>
              <a:rPr lang="en-US" altLang="ko-KR"/>
              <a:t>, NoSQL, </a:t>
            </a:r>
            <a:r>
              <a:rPr lang="ko-KR" altLang="en-US"/>
              <a:t>빅데이터 </a:t>
            </a:r>
            <a:r>
              <a:rPr lang="ko-KR" altLang="en-US" smtClean="0"/>
              <a:t>등</a:t>
            </a:r>
            <a:r>
              <a:rPr lang="en-US" altLang="ko-KR"/>
              <a:t>)</a:t>
            </a:r>
            <a:r>
              <a:rPr lang="ko-KR" altLang="en-US"/>
              <a:t>을 </a:t>
            </a:r>
            <a:r>
              <a:rPr lang="ko-KR" altLang="en-US" smtClean="0"/>
              <a:t>제공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42" y="2296005"/>
            <a:ext cx="6178401" cy="820257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1537463" cy="173127"/>
            <a:chOff x="734027" y="2610528"/>
            <a:chExt cx="1537463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316066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Database - MySQL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38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27" y="4832339"/>
            <a:ext cx="6178401" cy="2841468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6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30" y="7957255"/>
            <a:ext cx="6178401" cy="131692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26533" y="7740758"/>
            <a:ext cx="1567919" cy="173127"/>
            <a:chOff x="734027" y="2610528"/>
            <a:chExt cx="1567919" cy="173127"/>
          </a:xfrm>
        </p:grpSpPr>
        <p:sp>
          <p:nvSpPr>
            <p:cNvPr id="7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346522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Database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– Tibero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7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7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7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75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13964"/>
              </p:ext>
            </p:extLst>
          </p:nvPr>
        </p:nvGraphicFramePr>
        <p:xfrm>
          <a:off x="473037" y="8067239"/>
          <a:ext cx="5908291" cy="540440"/>
        </p:xfrm>
        <a:graphic>
          <a:graphicData uri="http://schemas.openxmlformats.org/drawingml/2006/table">
            <a:tbl>
              <a:tblPr/>
              <a:tblGrid>
                <a:gridCol w="118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949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  <a:gridCol w="1181949">
                  <a:extLst>
                    <a:ext uri="{9D8B030D-6E8A-4147-A177-3AD203B41FA5}">
                      <a16:colId xmlns:a16="http://schemas.microsoft.com/office/drawing/2014/main" val="4022426223"/>
                    </a:ext>
                  </a:extLst>
                </a:gridCol>
                <a:gridCol w="1181949">
                  <a:extLst>
                    <a:ext uri="{9D8B030D-6E8A-4147-A177-3AD203B41FA5}">
                      <a16:colId xmlns:a16="http://schemas.microsoft.com/office/drawing/2014/main" val="2991695764"/>
                    </a:ext>
                  </a:extLst>
                </a:gridCol>
                <a:gridCol w="1181949">
                  <a:extLst>
                    <a:ext uri="{9D8B030D-6E8A-4147-A177-3AD203B41FA5}">
                      <a16:colId xmlns:a16="http://schemas.microsoft.com/office/drawing/2014/main" val="4016371921"/>
                    </a:ext>
                  </a:extLst>
                </a:gridCol>
              </a:tblGrid>
              <a:tr h="126168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Edition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시간요금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 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Ubuntu 16.04</a:t>
                      </a:r>
                    </a:p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CentOS 7.3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Standard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8vCPU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210,000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</a:tbl>
          </a:graphicData>
        </a:graphic>
      </p:graphicFrame>
      <p:graphicFrame>
        <p:nvGraphicFramePr>
          <p:cNvPr id="50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710146"/>
              </p:ext>
            </p:extLst>
          </p:nvPr>
        </p:nvGraphicFramePr>
        <p:xfrm>
          <a:off x="479987" y="2389064"/>
          <a:ext cx="5901763" cy="652844"/>
        </p:xfrm>
        <a:graphic>
          <a:graphicData uri="http://schemas.openxmlformats.org/drawingml/2006/table">
            <a:tbl>
              <a:tblPr/>
              <a:tblGrid>
                <a:gridCol w="208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42854127"/>
                    </a:ext>
                  </a:extLst>
                </a:gridCol>
                <a:gridCol w="1872630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</a:tblGrid>
              <a:tr h="171369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운영체제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제공 버전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 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39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CentOS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6.9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MySQL 5.7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7558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CentOS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7.3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MySQL 5.7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60119"/>
                  </a:ext>
                </a:extLst>
              </a:tr>
            </a:tbl>
          </a:graphicData>
        </a:graphic>
      </p:graphicFrame>
      <p:sp>
        <p:nvSpPr>
          <p:cNvPr id="52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30" y="3528357"/>
            <a:ext cx="6178401" cy="875275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2860" y="3305032"/>
            <a:ext cx="1612804" cy="173127"/>
            <a:chOff x="734027" y="2610528"/>
            <a:chExt cx="1612804" cy="173127"/>
          </a:xfrm>
        </p:grpSpPr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39140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Database - CUBRID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60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61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62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64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57705"/>
              </p:ext>
            </p:extLst>
          </p:nvPr>
        </p:nvGraphicFramePr>
        <p:xfrm>
          <a:off x="475575" y="3621416"/>
          <a:ext cx="5901763" cy="652844"/>
        </p:xfrm>
        <a:graphic>
          <a:graphicData uri="http://schemas.openxmlformats.org/drawingml/2006/table">
            <a:tbl>
              <a:tblPr/>
              <a:tblGrid>
                <a:gridCol w="208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42854127"/>
                    </a:ext>
                  </a:extLst>
                </a:gridCol>
                <a:gridCol w="1872630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</a:tblGrid>
              <a:tr h="171369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운영체제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제공 버전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 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39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CentOS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6.9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CUBRID 9.2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7558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CentOS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7.3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CUBRID 9.2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60119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3375" y="4622809"/>
            <a:ext cx="1550287" cy="173127"/>
            <a:chOff x="734027" y="2610528"/>
            <a:chExt cx="1550287" cy="173127"/>
          </a:xfrm>
        </p:grpSpPr>
        <p:sp>
          <p:nvSpPr>
            <p:cNvPr id="76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328890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Database - MSSQL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77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78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80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81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96478"/>
              </p:ext>
            </p:extLst>
          </p:nvPr>
        </p:nvGraphicFramePr>
        <p:xfrm>
          <a:off x="476250" y="4912544"/>
          <a:ext cx="5908292" cy="1269488"/>
        </p:xfrm>
        <a:graphic>
          <a:graphicData uri="http://schemas.openxmlformats.org/drawingml/2006/table">
            <a:tbl>
              <a:tblPr/>
              <a:tblGrid>
                <a:gridCol w="1800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706">
                  <a:extLst>
                    <a:ext uri="{9D8B030D-6E8A-4147-A177-3AD203B41FA5}">
                      <a16:colId xmlns:a16="http://schemas.microsoft.com/office/drawing/2014/main" val="3580173521"/>
                    </a:ext>
                  </a:extLst>
                </a:gridCol>
                <a:gridCol w="1477982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  <a:gridCol w="1477982">
                  <a:extLst>
                    <a:ext uri="{9D8B030D-6E8A-4147-A177-3AD203B41FA5}">
                      <a16:colId xmlns:a16="http://schemas.microsoft.com/office/drawing/2014/main" val="104778037"/>
                    </a:ext>
                  </a:extLst>
                </a:gridCol>
              </a:tblGrid>
              <a:tr h="126168">
                <a:tc gridSpan="3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사양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140088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버전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에디션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32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비트 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/ 64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비트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206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Microsoft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SQL Server 2012 SP3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Standard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290,000/Copy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Microsoft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SQL Server 2014 SP1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Standard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290,000/Copy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423458"/>
                  </a:ext>
                </a:extLst>
              </a:tr>
              <a:tr h="135958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Microsoft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SQL Server 2016 SP1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Express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035840"/>
                  </a:ext>
                </a:extLst>
              </a:tr>
              <a:tr h="135958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Standard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290,000/Copy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237222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466886" y="8535511"/>
            <a:ext cx="59894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en-US" altLang="ko-KR" sz="1000" smtClean="0">
                <a:latin typeface="+mn-ea"/>
              </a:rPr>
              <a:t>Tibero</a:t>
            </a:r>
            <a:r>
              <a:rPr lang="ko-KR" altLang="en-US" sz="1000" smtClean="0">
                <a:latin typeface="+mn-ea"/>
              </a:rPr>
              <a:t>서비스는 안정버전 제품인 </a:t>
            </a:r>
            <a:r>
              <a:rPr lang="en-US" altLang="ko-KR" sz="1000" smtClean="0">
                <a:latin typeface="+mn-ea"/>
              </a:rPr>
              <a:t>Tibero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6.0 </a:t>
            </a:r>
            <a:r>
              <a:rPr lang="ko-KR" altLang="en-US" sz="1000" smtClean="0">
                <a:latin typeface="+mn-ea"/>
              </a:rPr>
              <a:t>입니다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en-US" altLang="ko-KR" sz="1000" smtClean="0">
                <a:latin typeface="+mn-ea"/>
              </a:rPr>
              <a:t>2020</a:t>
            </a:r>
            <a:r>
              <a:rPr lang="ko-KR" altLang="en-US" sz="1000" smtClean="0">
                <a:latin typeface="+mn-ea"/>
              </a:rPr>
              <a:t>년 </a:t>
            </a:r>
            <a:r>
              <a:rPr lang="en-US" altLang="ko-KR" sz="1000" smtClean="0">
                <a:latin typeface="+mn-ea"/>
              </a:rPr>
              <a:t>5</a:t>
            </a:r>
            <a:r>
              <a:rPr lang="ko-KR" altLang="en-US" sz="1000" smtClean="0">
                <a:latin typeface="+mn-ea"/>
              </a:rPr>
              <a:t>월 </a:t>
            </a:r>
            <a:r>
              <a:rPr lang="en-US" altLang="ko-KR" sz="1000" smtClean="0">
                <a:latin typeface="+mn-ea"/>
              </a:rPr>
              <a:t>1</a:t>
            </a:r>
            <a:r>
              <a:rPr lang="ko-KR" altLang="en-US" sz="1000" smtClean="0">
                <a:latin typeface="+mn-ea"/>
              </a:rPr>
              <a:t>일부터 </a:t>
            </a:r>
            <a:r>
              <a:rPr lang="en-US" altLang="ko-KR" sz="1000" smtClean="0">
                <a:latin typeface="+mn-ea"/>
              </a:rPr>
              <a:t>Tibero Standard Edition</a:t>
            </a:r>
            <a:r>
              <a:rPr lang="ko-KR" altLang="en-US" sz="1000" smtClean="0">
                <a:latin typeface="+mn-ea"/>
              </a:rPr>
              <a:t>에 대해서 </a:t>
            </a:r>
            <a:r>
              <a:rPr lang="en-US" altLang="ko-KR" sz="1000" smtClean="0">
                <a:latin typeface="+mn-ea"/>
              </a:rPr>
              <a:t>8vCPU</a:t>
            </a:r>
            <a:r>
              <a:rPr lang="ko-KR" altLang="en-US" sz="1000" smtClean="0">
                <a:latin typeface="+mn-ea"/>
              </a:rPr>
              <a:t>단위 구간 요금제가 적용됩니다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+mn-ea"/>
              </a:rPr>
              <a:t>   </a:t>
            </a:r>
            <a:r>
              <a:rPr lang="ko-KR" altLang="en-US" sz="1000" smtClean="0">
                <a:latin typeface="+mn-ea"/>
              </a:rPr>
              <a:t>즉</a:t>
            </a:r>
            <a:r>
              <a:rPr lang="en-US" altLang="ko-KR" sz="1000" smtClean="0">
                <a:latin typeface="+mn-ea"/>
              </a:rPr>
              <a:t>,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1vCPU ~ 8vCPU</a:t>
            </a:r>
            <a:r>
              <a:rPr lang="ko-KR" altLang="en-US" sz="1000" smtClean="0">
                <a:latin typeface="+mn-ea"/>
              </a:rPr>
              <a:t>사이에 해당하는 서버 </a:t>
            </a:r>
            <a:r>
              <a:rPr lang="en-US" altLang="ko-KR" sz="1000" smtClean="0">
                <a:latin typeface="+mn-ea"/>
              </a:rPr>
              <a:t>Spec</a:t>
            </a:r>
            <a:r>
              <a:rPr lang="ko-KR" altLang="en-US" sz="1000" smtClean="0">
                <a:latin typeface="+mn-ea"/>
              </a:rPr>
              <a:t>을 이용할 경우 </a:t>
            </a:r>
            <a:r>
              <a:rPr lang="en-US" altLang="ko-KR" sz="1000" smtClean="0">
                <a:latin typeface="+mn-ea"/>
              </a:rPr>
              <a:t>S/W</a:t>
            </a:r>
            <a:r>
              <a:rPr lang="ko-KR" altLang="en-US" sz="1000" smtClean="0">
                <a:latin typeface="+mn-ea"/>
              </a:rPr>
              <a:t>요금은 모두 동일하게 부과됩니다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45055" y="6215099"/>
            <a:ext cx="59894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 smtClean="0">
                <a:latin typeface="+mn-ea"/>
              </a:rPr>
              <a:t>라이선스 </a:t>
            </a:r>
            <a:r>
              <a:rPr lang="en-US" altLang="ko-KR" sz="1000" smtClean="0">
                <a:latin typeface="+mn-ea"/>
              </a:rPr>
              <a:t>1 Copy</a:t>
            </a:r>
            <a:r>
              <a:rPr lang="ko-KR" altLang="en-US" sz="1000" smtClean="0">
                <a:latin typeface="+mn-ea"/>
              </a:rPr>
              <a:t>로 </a:t>
            </a:r>
            <a:r>
              <a:rPr lang="en-US" altLang="ko-KR" sz="1000" smtClean="0">
                <a:latin typeface="+mn-ea"/>
              </a:rPr>
              <a:t>vCPU 4</a:t>
            </a:r>
            <a:r>
              <a:rPr lang="ko-KR" altLang="en-US" sz="1000" smtClean="0">
                <a:latin typeface="+mn-ea"/>
              </a:rPr>
              <a:t>개를 지원합니다</a:t>
            </a:r>
            <a:r>
              <a:rPr lang="en-US" altLang="ko-KR" sz="1000" smtClean="0">
                <a:latin typeface="+mn-ea"/>
              </a:rPr>
              <a:t>.  vCPU</a:t>
            </a:r>
            <a:r>
              <a:rPr lang="ko-KR" altLang="en-US" sz="1000" smtClean="0">
                <a:latin typeface="+mn-ea"/>
              </a:rPr>
              <a:t>가 </a:t>
            </a:r>
            <a:r>
              <a:rPr lang="en-US" altLang="ko-KR" sz="1000" smtClean="0">
                <a:latin typeface="+mn-ea"/>
              </a:rPr>
              <a:t>1 ~4</a:t>
            </a:r>
            <a:r>
              <a:rPr lang="ko-KR" altLang="en-US" sz="1000" smtClean="0">
                <a:latin typeface="+mn-ea"/>
              </a:rPr>
              <a:t>개인 서버는 </a:t>
            </a:r>
            <a:r>
              <a:rPr lang="en-US" altLang="ko-KR" sz="1000" smtClean="0">
                <a:latin typeface="+mn-ea"/>
              </a:rPr>
              <a:t>1 copy</a:t>
            </a:r>
            <a:r>
              <a:rPr lang="ko-KR" altLang="en-US" sz="1000" smtClean="0">
                <a:latin typeface="+mn-ea"/>
              </a:rPr>
              <a:t>를</a:t>
            </a:r>
            <a:r>
              <a:rPr lang="en-US" altLang="ko-KR" sz="1000" smtClean="0">
                <a:latin typeface="+mn-ea"/>
              </a:rPr>
              <a:t>, vCPU</a:t>
            </a:r>
            <a:r>
              <a:rPr lang="ko-KR" altLang="en-US" sz="1000" smtClean="0">
                <a:latin typeface="+mn-ea"/>
              </a:rPr>
              <a:t>가</a:t>
            </a:r>
            <a:r>
              <a:rPr lang="en-US" altLang="ko-KR" sz="1000" smtClean="0">
                <a:latin typeface="+mn-ea"/>
              </a:rPr>
              <a:t> 8</a:t>
            </a:r>
            <a:r>
              <a:rPr lang="ko-KR" altLang="en-US" sz="1000" smtClean="0">
                <a:latin typeface="+mn-ea"/>
              </a:rPr>
              <a:t>개인 서버는 </a:t>
            </a:r>
            <a:r>
              <a:rPr lang="en-US" altLang="ko-KR" sz="1000" smtClean="0">
                <a:latin typeface="+mn-ea"/>
              </a:rPr>
              <a:t>2Copy</a:t>
            </a:r>
            <a:r>
              <a:rPr lang="ko-KR" altLang="en-US" sz="1000" smtClean="0">
                <a:latin typeface="+mn-ea"/>
              </a:rPr>
              <a:t>를</a:t>
            </a:r>
            <a:r>
              <a:rPr lang="en-US" altLang="ko-KR" sz="1000" smtClean="0">
                <a:latin typeface="+mn-ea"/>
              </a:rPr>
              <a:t>, </a:t>
            </a:r>
            <a:r>
              <a:rPr lang="en-US" altLang="ko-KR" sz="1000">
                <a:latin typeface="+mn-ea"/>
              </a:rPr>
              <a:t>vCPU</a:t>
            </a:r>
            <a:r>
              <a:rPr lang="ko-KR" altLang="en-US" sz="1000">
                <a:latin typeface="+mn-ea"/>
              </a:rPr>
              <a:t>가</a:t>
            </a:r>
            <a:r>
              <a:rPr lang="en-US" altLang="ko-KR" sz="100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12</a:t>
            </a:r>
            <a:r>
              <a:rPr lang="ko-KR" altLang="en-US" sz="1000" smtClean="0">
                <a:latin typeface="+mn-ea"/>
              </a:rPr>
              <a:t>개인 </a:t>
            </a:r>
            <a:r>
              <a:rPr lang="ko-KR" altLang="en-US" sz="1000">
                <a:latin typeface="+mn-ea"/>
              </a:rPr>
              <a:t>서버는 </a:t>
            </a:r>
            <a:r>
              <a:rPr lang="en-US" altLang="ko-KR" sz="1000" smtClean="0">
                <a:latin typeface="+mn-ea"/>
              </a:rPr>
              <a:t>3Copy</a:t>
            </a:r>
            <a:r>
              <a:rPr lang="ko-KR" altLang="en-US" sz="1000" smtClean="0">
                <a:latin typeface="+mn-ea"/>
              </a:rPr>
              <a:t>를</a:t>
            </a:r>
            <a:r>
              <a:rPr lang="en-US" altLang="ko-KR" sz="1000">
                <a:latin typeface="+mn-ea"/>
              </a:rPr>
              <a:t> </a:t>
            </a:r>
            <a:r>
              <a:rPr lang="ko-KR" altLang="en-US" sz="1000" smtClean="0">
                <a:latin typeface="+mn-ea"/>
              </a:rPr>
              <a:t>구매해야</a:t>
            </a:r>
            <a:r>
              <a:rPr lang="en-US" altLang="ko-KR" sz="1000" smtClean="0">
                <a:latin typeface="+mn-ea"/>
              </a:rPr>
              <a:t> </a:t>
            </a:r>
            <a:r>
              <a:rPr lang="ko-KR" altLang="en-US" sz="1000" smtClean="0">
                <a:latin typeface="+mn-ea"/>
              </a:rPr>
              <a:t>합니다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en-US" altLang="ko-KR" sz="1000" smtClean="0">
                <a:latin typeface="+mn-ea"/>
              </a:rPr>
              <a:t>MSSQL </a:t>
            </a:r>
            <a:r>
              <a:rPr lang="ko-KR" altLang="en-US" sz="1000" smtClean="0">
                <a:latin typeface="+mn-ea"/>
              </a:rPr>
              <a:t>이용 요금은 </a:t>
            </a:r>
            <a:r>
              <a:rPr lang="en-US" altLang="ko-KR" sz="1000" smtClean="0">
                <a:latin typeface="+mn-ea"/>
              </a:rPr>
              <a:t>DBMS </a:t>
            </a:r>
            <a:r>
              <a:rPr lang="ko-KR" altLang="en-US" sz="1000" smtClean="0">
                <a:latin typeface="+mn-ea"/>
              </a:rPr>
              <a:t>라이선스 요금이며</a:t>
            </a:r>
            <a:r>
              <a:rPr lang="en-US" altLang="ko-KR" sz="1000" smtClean="0">
                <a:latin typeface="+mn-ea"/>
              </a:rPr>
              <a:t>, </a:t>
            </a:r>
            <a:r>
              <a:rPr lang="ko-KR" altLang="en-US" sz="1000" smtClean="0">
                <a:latin typeface="+mn-ea"/>
              </a:rPr>
              <a:t>서버와 운영체제</a:t>
            </a:r>
            <a:r>
              <a:rPr lang="en-US" altLang="ko-KR" sz="1000" smtClean="0">
                <a:latin typeface="+mn-ea"/>
              </a:rPr>
              <a:t>(Windows)</a:t>
            </a:r>
            <a:r>
              <a:rPr lang="ko-KR" altLang="en-US" sz="1000" smtClean="0">
                <a:latin typeface="+mn-ea"/>
              </a:rPr>
              <a:t>의 이용 요금은 별도로 부과됩니다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+mn-ea"/>
              </a:rPr>
              <a:t> • (</a:t>
            </a:r>
            <a:r>
              <a:rPr lang="ko-KR" altLang="en-US" sz="1000" smtClean="0">
                <a:latin typeface="+mn-ea"/>
              </a:rPr>
              <a:t>예</a:t>
            </a:r>
            <a:r>
              <a:rPr lang="en-US" altLang="ko-KR" sz="1000" smtClean="0">
                <a:latin typeface="+mn-ea"/>
              </a:rPr>
              <a:t>) 2 vCPU </a:t>
            </a:r>
            <a:r>
              <a:rPr lang="ko-KR" altLang="en-US" sz="1000" smtClean="0">
                <a:latin typeface="+mn-ea"/>
              </a:rPr>
              <a:t>서버에서 </a:t>
            </a:r>
            <a:r>
              <a:rPr lang="en-US" altLang="ko-KR" sz="1000" smtClean="0">
                <a:latin typeface="+mn-ea"/>
              </a:rPr>
              <a:t>MSSQL </a:t>
            </a:r>
            <a:r>
              <a:rPr lang="ko-KR" altLang="en-US" sz="1000" smtClean="0">
                <a:latin typeface="+mn-ea"/>
              </a:rPr>
              <a:t>이용 시 </a:t>
            </a:r>
            <a:r>
              <a:rPr lang="en-US" altLang="ko-KR" sz="1000" smtClean="0">
                <a:latin typeface="+mn-ea"/>
              </a:rPr>
              <a:t>69,000</a:t>
            </a:r>
            <a:r>
              <a:rPr lang="ko-KR" altLang="en-US" sz="1000" smtClean="0">
                <a:latin typeface="+mn-ea"/>
              </a:rPr>
              <a:t>원</a:t>
            </a:r>
            <a:r>
              <a:rPr lang="en-US" altLang="ko-KR" sz="1000" smtClean="0">
                <a:latin typeface="+mn-ea"/>
              </a:rPr>
              <a:t>(</a:t>
            </a:r>
            <a:r>
              <a:rPr lang="ko-KR" altLang="en-US" sz="1000" smtClean="0">
                <a:latin typeface="+mn-ea"/>
              </a:rPr>
              <a:t>서버</a:t>
            </a:r>
            <a:r>
              <a:rPr lang="en-US" altLang="ko-KR" sz="1000" smtClean="0">
                <a:latin typeface="+mn-ea"/>
              </a:rPr>
              <a:t>) + 20,000</a:t>
            </a:r>
            <a:r>
              <a:rPr lang="ko-KR" altLang="en-US" sz="1000" smtClean="0">
                <a:latin typeface="+mn-ea"/>
              </a:rPr>
              <a:t>원</a:t>
            </a:r>
            <a:r>
              <a:rPr lang="en-US" altLang="ko-KR" sz="1000" smtClean="0">
                <a:latin typeface="+mn-ea"/>
              </a:rPr>
              <a:t>(Windows </a:t>
            </a:r>
            <a:r>
              <a:rPr lang="ko-KR" altLang="en-US" sz="1000" smtClean="0">
                <a:latin typeface="+mn-ea"/>
              </a:rPr>
              <a:t>라이선스</a:t>
            </a:r>
            <a:r>
              <a:rPr lang="en-US" altLang="ko-KR" sz="1000" smtClean="0">
                <a:latin typeface="+mn-ea"/>
              </a:rPr>
              <a:t>) + 290,000</a:t>
            </a:r>
            <a:r>
              <a:rPr lang="ko-KR" altLang="en-US" sz="1000" smtClean="0">
                <a:latin typeface="+mn-ea"/>
              </a:rPr>
              <a:t>원</a:t>
            </a:r>
            <a:r>
              <a:rPr lang="en-US" altLang="ko-KR" sz="1000" smtClean="0">
                <a:latin typeface="+mn-ea"/>
              </a:rPr>
              <a:t>(MSSQL </a:t>
            </a:r>
            <a:r>
              <a:rPr lang="ko-KR" altLang="en-US" sz="1000" smtClean="0">
                <a:latin typeface="+mn-ea"/>
              </a:rPr>
              <a:t>라이선스</a:t>
            </a:r>
            <a:r>
              <a:rPr lang="en-US" altLang="ko-KR" sz="1000" smtClean="0">
                <a:latin typeface="+mn-ea"/>
              </a:rPr>
              <a:t>) = 379,000</a:t>
            </a:r>
            <a:r>
              <a:rPr lang="ko-KR" altLang="en-US" sz="1000" smtClean="0">
                <a:latin typeface="+mn-ea"/>
              </a:rPr>
              <a:t>원</a:t>
            </a:r>
            <a:r>
              <a:rPr lang="en-US" altLang="ko-KR" sz="1000" smtClean="0">
                <a:latin typeface="+mn-ea"/>
              </a:rPr>
              <a:t>/</a:t>
            </a:r>
            <a:r>
              <a:rPr lang="ko-KR" altLang="en-US" sz="1000" smtClean="0">
                <a:latin typeface="+mn-ea"/>
              </a:rPr>
              <a:t>월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• </a:t>
            </a:r>
            <a:r>
              <a:rPr lang="en-US" altLang="ko-KR" sz="1000" smtClean="0">
                <a:latin typeface="+mn-ea"/>
              </a:rPr>
              <a:t>Express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Edition</a:t>
            </a:r>
            <a:r>
              <a:rPr lang="ko-KR" altLang="en-US" sz="1000" smtClean="0">
                <a:latin typeface="+mn-ea"/>
              </a:rPr>
              <a:t>의 경우에는 </a:t>
            </a:r>
            <a:r>
              <a:rPr lang="en-US" altLang="ko-KR" sz="1000" smtClean="0">
                <a:latin typeface="+mn-ea"/>
              </a:rPr>
              <a:t>MSSQL </a:t>
            </a:r>
            <a:r>
              <a:rPr lang="ko-KR" altLang="en-US" sz="1000" smtClean="0">
                <a:latin typeface="+mn-ea"/>
              </a:rPr>
              <a:t>라이서느 비용이 무료입니다</a:t>
            </a:r>
            <a:r>
              <a:rPr lang="en-US" altLang="ko-KR" sz="1000" smtClean="0">
                <a:latin typeface="+mn-ea"/>
              </a:rPr>
              <a:t>. (vCPU 4</a:t>
            </a:r>
            <a:r>
              <a:rPr lang="ko-KR" altLang="en-US" sz="1000" smtClean="0">
                <a:latin typeface="+mn-ea"/>
              </a:rPr>
              <a:t>개까지 지원</a:t>
            </a:r>
            <a:r>
              <a:rPr lang="en-US" altLang="ko-KR" sz="1000" smtClean="0">
                <a:latin typeface="+mn-ea"/>
              </a:rPr>
              <a:t>)</a:t>
            </a:r>
            <a:endParaRPr lang="en-US" altLang="ko-KR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40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42" y="2296003"/>
            <a:ext cx="6178401" cy="697817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2512089" cy="173127"/>
            <a:chOff x="734027" y="2610528"/>
            <a:chExt cx="2512089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290692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Database – Cloud DB for MySQL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50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853299"/>
              </p:ext>
            </p:extLst>
          </p:nvPr>
        </p:nvGraphicFramePr>
        <p:xfrm>
          <a:off x="479987" y="2389064"/>
          <a:ext cx="5901764" cy="2982464"/>
        </p:xfrm>
        <a:graphic>
          <a:graphicData uri="http://schemas.openxmlformats.org/drawingml/2006/table">
            <a:tbl>
              <a:tblPr/>
              <a:tblGrid>
                <a:gridCol w="127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414">
                  <a:extLst>
                    <a:ext uri="{9D8B030D-6E8A-4147-A177-3AD203B41FA5}">
                      <a16:colId xmlns:a16="http://schemas.microsoft.com/office/drawing/2014/main" val="2942854127"/>
                    </a:ext>
                  </a:extLst>
                </a:gridCol>
                <a:gridCol w="1145620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  <a:gridCol w="1145620">
                  <a:extLst>
                    <a:ext uri="{9D8B030D-6E8A-4147-A177-3AD203B41FA5}">
                      <a16:colId xmlns:a16="http://schemas.microsoft.com/office/drawing/2014/main" val="2341435533"/>
                    </a:ext>
                  </a:extLst>
                </a:gridCol>
                <a:gridCol w="1145620">
                  <a:extLst>
                    <a:ext uri="{9D8B030D-6E8A-4147-A177-3AD203B41FA5}">
                      <a16:colId xmlns:a16="http://schemas.microsoft.com/office/drawing/2014/main" val="1338868734"/>
                    </a:ext>
                  </a:extLst>
                </a:gridCol>
              </a:tblGrid>
              <a:tr h="171369">
                <a:tc row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타입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제공사양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 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171369">
                <a:tc v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vCPU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메모리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디스크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시간당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대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7330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390">
                <a:tc rowSpan="7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Standard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168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7558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261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60119"/>
                  </a:ext>
                </a:extLst>
              </a:tr>
              <a:tr h="17558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304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07885"/>
                  </a:ext>
                </a:extLst>
              </a:tr>
              <a:tr h="17558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499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430664"/>
                  </a:ext>
                </a:extLst>
              </a:tr>
              <a:tr h="17558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555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64702"/>
                  </a:ext>
                </a:extLst>
              </a:tr>
              <a:tr h="17558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1,201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28048"/>
                  </a:ext>
                </a:extLst>
              </a:tr>
              <a:tr h="17558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1,413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206816"/>
                  </a:ext>
                </a:extLst>
              </a:tr>
              <a:tr h="175589">
                <a:tc rowSpan="5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High Memory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1,177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594046"/>
                  </a:ext>
                </a:extLst>
              </a:tr>
              <a:tr h="17558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1,915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172495"/>
                  </a:ext>
                </a:extLst>
              </a:tr>
              <a:tr h="17558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2,356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068331"/>
                  </a:ext>
                </a:extLst>
              </a:tr>
              <a:tr h="17558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32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3,723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65204"/>
                  </a:ext>
                </a:extLst>
              </a:tr>
              <a:tr h="17558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32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256GB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4,857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68602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359518" y="5371528"/>
            <a:ext cx="598941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 smtClean="0">
                <a:latin typeface="+mn-ea"/>
              </a:rPr>
              <a:t>고가용 지원을 위한 이중화를 위해서 기본적으로 </a:t>
            </a:r>
            <a:r>
              <a:rPr lang="en-US" altLang="ko-KR" sz="1000" smtClean="0">
                <a:latin typeface="+mn-ea"/>
              </a:rPr>
              <a:t>2</a:t>
            </a:r>
            <a:r>
              <a:rPr lang="ko-KR" altLang="en-US" sz="1000" smtClean="0">
                <a:latin typeface="+mn-ea"/>
              </a:rPr>
              <a:t>대 서버가 기본 생성됩니다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 smtClean="0">
                <a:latin typeface="+mn-ea"/>
              </a:rPr>
              <a:t>기본 제공하는 </a:t>
            </a:r>
            <a:r>
              <a:rPr lang="en-US" altLang="ko-KR" sz="1000" smtClean="0">
                <a:latin typeface="+mn-ea"/>
              </a:rPr>
              <a:t>50GB</a:t>
            </a:r>
            <a:r>
              <a:rPr lang="ko-KR" altLang="en-US" sz="1000" smtClean="0">
                <a:latin typeface="+mn-ea"/>
              </a:rPr>
              <a:t>의 디스크는 운영체제를 위한 별도의 디스크 증설 및 추가시 이용 요금이 추가됩니다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en-US" altLang="ko-KR" sz="1000" smtClean="0">
                <a:latin typeface="+mn-ea"/>
              </a:rPr>
              <a:t>DB </a:t>
            </a:r>
            <a:r>
              <a:rPr lang="ko-KR" altLang="en-US" sz="1000" smtClean="0">
                <a:latin typeface="+mn-ea"/>
              </a:rPr>
              <a:t>데이터를 저장하기 위한 데이터 스토리지는 별도로 사용량에 따른 시간 요금으로 과금됩니다</a:t>
            </a:r>
            <a:r>
              <a:rPr lang="en-US" altLang="ko-KR" sz="1000" smtClean="0">
                <a:latin typeface="+mn-ea"/>
              </a:rPr>
              <a:t>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31917" y="1442963"/>
            <a:ext cx="530305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/>
              <a:t>고객 </a:t>
            </a:r>
            <a:r>
              <a:rPr lang="ko-KR" altLang="en-US" smtClean="0"/>
              <a:t>요구사항에 </a:t>
            </a:r>
            <a:r>
              <a:rPr lang="ko-KR" altLang="en-US"/>
              <a:t>맞는 </a:t>
            </a:r>
            <a:r>
              <a:rPr lang="ko-KR" altLang="en-US" smtClean="0"/>
              <a:t>데이터 플랫폼</a:t>
            </a:r>
            <a:r>
              <a:rPr lang="en-US" altLang="ko-KR" smtClean="0"/>
              <a:t>(</a:t>
            </a:r>
            <a:r>
              <a:rPr lang="ko-KR" altLang="en-US"/>
              <a:t>관계형 데이터베이스</a:t>
            </a:r>
            <a:r>
              <a:rPr lang="en-US" altLang="ko-KR"/>
              <a:t>, NoSQL, </a:t>
            </a:r>
            <a:r>
              <a:rPr lang="ko-KR" altLang="en-US"/>
              <a:t>빅데이터 </a:t>
            </a:r>
            <a:r>
              <a:rPr lang="ko-KR" altLang="en-US" smtClean="0"/>
              <a:t>등</a:t>
            </a:r>
            <a:r>
              <a:rPr lang="en-US" altLang="ko-KR"/>
              <a:t>)</a:t>
            </a:r>
            <a:r>
              <a:rPr lang="ko-KR" altLang="en-US"/>
              <a:t>을 </a:t>
            </a:r>
            <a:r>
              <a:rPr lang="ko-KR" altLang="en-US" smtClean="0"/>
              <a:t>제공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85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62422"/>
              </p:ext>
            </p:extLst>
          </p:nvPr>
        </p:nvGraphicFramePr>
        <p:xfrm>
          <a:off x="484460" y="6255296"/>
          <a:ext cx="5901763" cy="652844"/>
        </p:xfrm>
        <a:graphic>
          <a:graphicData uri="http://schemas.openxmlformats.org/drawingml/2006/table">
            <a:tbl>
              <a:tblPr/>
              <a:tblGrid>
                <a:gridCol w="208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42854127"/>
                    </a:ext>
                  </a:extLst>
                </a:gridCol>
                <a:gridCol w="1872630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</a:tblGrid>
              <a:tr h="171369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스토리지 종류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시간 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39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HDD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스토리지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10GB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당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7558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SSD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스토리지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10GB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당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1.6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60119"/>
                  </a:ext>
                </a:extLst>
              </a:tr>
            </a:tbl>
          </a:graphicData>
        </a:graphic>
      </p:graphicFrame>
      <p:graphicFrame>
        <p:nvGraphicFramePr>
          <p:cNvPr id="86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07075"/>
              </p:ext>
            </p:extLst>
          </p:nvPr>
        </p:nvGraphicFramePr>
        <p:xfrm>
          <a:off x="479987" y="8019216"/>
          <a:ext cx="5901763" cy="438722"/>
        </p:xfrm>
        <a:graphic>
          <a:graphicData uri="http://schemas.openxmlformats.org/drawingml/2006/table">
            <a:tbl>
              <a:tblPr/>
              <a:tblGrid>
                <a:gridCol w="208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42854127"/>
                    </a:ext>
                  </a:extLst>
                </a:gridCol>
                <a:gridCol w="1872630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</a:tblGrid>
              <a:tr h="171369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제공사양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월평균 저장량 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(GB-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39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백업 데이터 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스토리지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1GB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당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434094" y="6861036"/>
            <a:ext cx="59894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 smtClean="0">
                <a:latin typeface="+mn-ea"/>
              </a:rPr>
              <a:t>데이터베이스 데이터를 저장하기 위한 스토리지로 테이블</a:t>
            </a:r>
            <a:r>
              <a:rPr lang="en-US" altLang="ko-KR" sz="1000" smtClean="0">
                <a:latin typeface="+mn-ea"/>
              </a:rPr>
              <a:t>, </a:t>
            </a:r>
            <a:r>
              <a:rPr lang="ko-KR" altLang="en-US" sz="1000" smtClean="0">
                <a:latin typeface="+mn-ea"/>
              </a:rPr>
              <a:t>인덱스 및 로그 데이터 등 전체 데이터베이스 데이터를 저장합니다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 smtClean="0">
                <a:latin typeface="+mn-ea"/>
              </a:rPr>
              <a:t>기본 </a:t>
            </a:r>
            <a:r>
              <a:rPr lang="en-US" altLang="ko-KR" sz="1000" smtClean="0">
                <a:latin typeface="+mn-ea"/>
              </a:rPr>
              <a:t>10GB </a:t>
            </a:r>
            <a:r>
              <a:rPr lang="ko-KR" altLang="en-US" sz="1000" smtClean="0">
                <a:latin typeface="+mn-ea"/>
              </a:rPr>
              <a:t>제공되며</a:t>
            </a:r>
            <a:r>
              <a:rPr lang="en-US" altLang="ko-KR" sz="1000" smtClean="0">
                <a:latin typeface="+mn-ea"/>
              </a:rPr>
              <a:t>, </a:t>
            </a:r>
            <a:r>
              <a:rPr lang="ko-KR" altLang="en-US" sz="1000" smtClean="0">
                <a:latin typeface="+mn-ea"/>
              </a:rPr>
              <a:t>데이터 저장량 증가에 따라 </a:t>
            </a:r>
            <a:r>
              <a:rPr lang="en-US" altLang="ko-KR" sz="1000" smtClean="0">
                <a:latin typeface="+mn-ea"/>
              </a:rPr>
              <a:t>10GB </a:t>
            </a:r>
            <a:r>
              <a:rPr lang="ko-KR" altLang="en-US" sz="1000" smtClean="0">
                <a:latin typeface="+mn-ea"/>
              </a:rPr>
              <a:t>단위로 최대 </a:t>
            </a:r>
            <a:r>
              <a:rPr lang="en-US" altLang="ko-KR" sz="1000" smtClean="0">
                <a:latin typeface="+mn-ea"/>
              </a:rPr>
              <a:t>6,000GB</a:t>
            </a:r>
            <a:r>
              <a:rPr lang="ko-KR" altLang="en-US" sz="1000" smtClean="0">
                <a:latin typeface="+mn-ea"/>
              </a:rPr>
              <a:t>까지 자동 증가합니다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en-US" altLang="ko-KR" sz="1000" smtClean="0">
                <a:latin typeface="+mn-ea"/>
              </a:rPr>
              <a:t>10GB </a:t>
            </a:r>
            <a:r>
              <a:rPr lang="ko-KR" altLang="en-US" sz="1000" smtClean="0">
                <a:latin typeface="+mn-ea"/>
              </a:rPr>
              <a:t>단위로 사용단위가 증가할때 마다 사용자에게 이벤트로 알람을 전달 합니다</a:t>
            </a:r>
            <a:r>
              <a:rPr lang="en-US" altLang="ko-KR" sz="1000" smtClean="0">
                <a:latin typeface="+mn-ea"/>
              </a:rPr>
              <a:t>.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450108" y="8401028"/>
            <a:ext cx="598941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 smtClean="0">
                <a:latin typeface="+mn-ea"/>
              </a:rPr>
              <a:t>데이터베이스 데이터를 백업 저장하기 위한 스토리지입니다</a:t>
            </a:r>
            <a:r>
              <a:rPr lang="en-US" altLang="ko-KR" sz="1000" smtClean="0">
                <a:latin typeface="+mn-ea"/>
              </a:rPr>
              <a:t>. </a:t>
            </a:r>
            <a:r>
              <a:rPr lang="ko-KR" altLang="en-US" sz="1000" smtClean="0">
                <a:latin typeface="+mn-ea"/>
              </a:rPr>
              <a:t>테이블과 인덱스 전체 데이터를 </a:t>
            </a:r>
            <a:r>
              <a:rPr lang="en-US" altLang="ko-KR" sz="1000" smtClean="0">
                <a:latin typeface="+mn-ea"/>
              </a:rPr>
              <a:t>1</a:t>
            </a:r>
            <a:r>
              <a:rPr lang="ko-KR" altLang="en-US" sz="1000" smtClean="0">
                <a:latin typeface="+mn-ea"/>
              </a:rPr>
              <a:t>일 </a:t>
            </a:r>
            <a:r>
              <a:rPr lang="en-US" altLang="ko-KR" sz="1000" smtClean="0">
                <a:latin typeface="+mn-ea"/>
              </a:rPr>
              <a:t>1</a:t>
            </a:r>
            <a:r>
              <a:rPr lang="ko-KR" altLang="en-US" sz="1000" smtClean="0">
                <a:latin typeface="+mn-ea"/>
              </a:rPr>
              <a:t>회 자동 백업합니다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 smtClean="0">
                <a:latin typeface="+mn-ea"/>
              </a:rPr>
              <a:t>백업 기간은 최소 </a:t>
            </a:r>
            <a:r>
              <a:rPr lang="en-US" altLang="ko-KR" sz="1000" smtClean="0">
                <a:latin typeface="+mn-ea"/>
              </a:rPr>
              <a:t>1</a:t>
            </a:r>
            <a:r>
              <a:rPr lang="ko-KR" altLang="en-US" sz="1000" smtClean="0">
                <a:latin typeface="+mn-ea"/>
              </a:rPr>
              <a:t>일에서 최대 </a:t>
            </a:r>
            <a:r>
              <a:rPr lang="en-US" altLang="ko-KR" sz="1000" smtClean="0">
                <a:latin typeface="+mn-ea"/>
              </a:rPr>
              <a:t>30</a:t>
            </a:r>
            <a:r>
              <a:rPr lang="ko-KR" altLang="en-US" sz="1000" smtClean="0">
                <a:latin typeface="+mn-ea"/>
              </a:rPr>
              <a:t>일로</a:t>
            </a:r>
            <a:r>
              <a:rPr lang="en-US" altLang="ko-KR" sz="1000" smtClean="0">
                <a:latin typeface="+mn-ea"/>
              </a:rPr>
              <a:t>, </a:t>
            </a:r>
            <a:r>
              <a:rPr lang="ko-KR" altLang="en-US" sz="1000" smtClean="0">
                <a:latin typeface="+mn-ea"/>
              </a:rPr>
              <a:t>백업 저장 기간의 스토리지 사용량만큼 시간 요금으로 과금됩니다</a:t>
            </a:r>
            <a:r>
              <a:rPr lang="en-US" altLang="ko-KR" sz="100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89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1. </a:t>
            </a:r>
            <a:r>
              <a:rPr kumimoji="1" lang="ko-KR" altLang="en-US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일반현황 및 주요연혁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 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4AE53EE-1706-4500-BD38-5CBD92506630}"/>
              </a:ext>
            </a:extLst>
          </p:cNvPr>
          <p:cNvSpPr/>
          <p:nvPr/>
        </p:nvSpPr>
        <p:spPr>
          <a:xfrm>
            <a:off x="1263466" y="3573262"/>
            <a:ext cx="5218910" cy="488799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95058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일반현황 및 연혁</a:t>
            </a:r>
          </a:p>
        </p:txBody>
      </p:sp>
      <p:graphicFrame>
        <p:nvGraphicFramePr>
          <p:cNvPr id="80" name="Rn8">
            <a:extLst>
              <a:ext uri="{FF2B5EF4-FFF2-40B4-BE49-F238E27FC236}">
                <a16:creationId xmlns:a16="http://schemas.microsoft.com/office/drawing/2014/main" id="{18444B54-AC6C-484F-85B2-3D357F1AD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4667"/>
              </p:ext>
            </p:extLst>
          </p:nvPr>
        </p:nvGraphicFramePr>
        <p:xfrm>
          <a:off x="375161" y="2111740"/>
          <a:ext cx="6122681" cy="1346600"/>
        </p:xfrm>
        <a:graphic>
          <a:graphicData uri="http://schemas.openxmlformats.org/drawingml/2006/table">
            <a:tbl>
              <a:tblPr/>
              <a:tblGrid>
                <a:gridCol w="162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374">
                  <a:extLst>
                    <a:ext uri="{9D8B030D-6E8A-4147-A177-3AD203B41FA5}">
                      <a16:colId xmlns:a16="http://schemas.microsoft.com/office/drawing/2014/main" val="2356775287"/>
                    </a:ext>
                  </a:extLst>
                </a:gridCol>
                <a:gridCol w="1251444">
                  <a:extLst>
                    <a:ext uri="{9D8B030D-6E8A-4147-A177-3AD203B41FA5}">
                      <a16:colId xmlns:a16="http://schemas.microsoft.com/office/drawing/2014/main" val="3131290317"/>
                    </a:ext>
                  </a:extLst>
                </a:gridCol>
                <a:gridCol w="1052031">
                  <a:extLst>
                    <a:ext uri="{9D8B030D-6E8A-4147-A177-3AD203B41FA5}">
                      <a16:colId xmlns:a16="http://schemas.microsoft.com/office/drawing/2014/main" val="60449203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4284397302"/>
                    </a:ext>
                  </a:extLst>
                </a:gridCol>
                <a:gridCol w="1802201">
                  <a:extLst>
                    <a:ext uri="{9D8B030D-6E8A-4147-A177-3AD203B41FA5}">
                      <a16:colId xmlns:a16="http://schemas.microsoft.com/office/drawing/2014/main" val="3391256319"/>
                    </a:ext>
                  </a:extLst>
                </a:gridCol>
              </a:tblGrid>
              <a:tr h="122126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회사명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주</a:t>
                      </a:r>
                      <a:r>
                        <a:rPr lang="en-US" altLang="ko-KR" sz="10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아이티아이즈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대표자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이성남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사업분야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전산시스템 관리 및 개발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소프트웨어 자문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개발공급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및 데이터베이스 구축업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정보처리 용역업</a:t>
                      </a:r>
                      <a:endParaRPr lang="ko-KR" altLang="en-US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주소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서울특별시 영등포구 </a:t>
                      </a:r>
                      <a:r>
                        <a:rPr kumimoji="1" lang="ko-KR" altLang="en-US" sz="1000" b="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은행로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37, 5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층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여의도동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기계진흥회관 본관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  <a:endParaRPr lang="en-US" altLang="ko-KR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903143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전화번호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02-783-2970</a:t>
                      </a:r>
                      <a:endParaRPr lang="en-US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26997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회사설립연도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2012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년 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08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월 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07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일</a:t>
                      </a:r>
                      <a:endParaRPr lang="ko-KR" altLang="en-US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90925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해당부문 사업기간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2012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년 </a:t>
                      </a:r>
                      <a:r>
                        <a:rPr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8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월 </a:t>
                      </a:r>
                      <a:r>
                        <a:rPr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~ 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현재 </a:t>
                      </a:r>
                      <a:r>
                        <a:rPr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(9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년 </a:t>
                      </a:r>
                      <a:r>
                        <a:rPr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개월</a:t>
                      </a:r>
                      <a:r>
                        <a:rPr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01003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0B87D72F-3D86-40C6-9082-6CD5045E4232}"/>
              </a:ext>
            </a:extLst>
          </p:cNvPr>
          <p:cNvSpPr/>
          <p:nvPr/>
        </p:nvSpPr>
        <p:spPr>
          <a:xfrm>
            <a:off x="1274560" y="5210981"/>
            <a:ext cx="5218910" cy="1062475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84C4630-15C2-49E2-AC8D-99C68B1DAA80}"/>
              </a:ext>
            </a:extLst>
          </p:cNvPr>
          <p:cNvSpPr/>
          <p:nvPr/>
        </p:nvSpPr>
        <p:spPr>
          <a:xfrm>
            <a:off x="1274560" y="6969266"/>
            <a:ext cx="5218910" cy="693793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5B1371D-48A7-4F7D-9E24-3EA61382A997}"/>
              </a:ext>
            </a:extLst>
          </p:cNvPr>
          <p:cNvSpPr/>
          <p:nvPr/>
        </p:nvSpPr>
        <p:spPr>
          <a:xfrm>
            <a:off x="1274560" y="8403716"/>
            <a:ext cx="5218910" cy="704253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85" name="Rt22">
            <a:extLst>
              <a:ext uri="{FF2B5EF4-FFF2-40B4-BE49-F238E27FC236}">
                <a16:creationId xmlns:a16="http://schemas.microsoft.com/office/drawing/2014/main" id="{A1C13CFC-8E19-443D-8AFB-099822364B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5287074"/>
            <a:ext cx="4104456" cy="91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국토연구원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클라우드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임차 및 빅데이터 센터 구축</a:t>
            </a:r>
            <a:endParaRPr kumimoji="1" lang="ko-KR" altLang="en-US" sz="850" spc="-40" dirty="0" smtClean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한국거래소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거래정보저장소</a:t>
            </a:r>
            <a:r>
              <a:rPr kumimoji="1"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(TR)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구축 개발 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국민연금공단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국내주식 계량분석 환경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하나은행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국민연금 투자분석 빅데이터 시스템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err="1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기획재정부</a:t>
            </a: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차세대 예산회계시스템 </a:t>
            </a: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국방부 국방통합재정 정보체계 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고도화 </a:t>
            </a:r>
            <a:r>
              <a:rPr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개념연구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사업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서울보증보험 </a:t>
            </a:r>
            <a:r>
              <a:rPr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IFRS(17·9</a:t>
            </a:r>
            <a:r>
              <a:rPr lang="en-US" altLang="ko-KR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및 </a:t>
            </a:r>
            <a:r>
              <a:rPr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K-ICS 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</a:t>
            </a: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86" name="Rt22">
            <a:extLst>
              <a:ext uri="{FF2B5EF4-FFF2-40B4-BE49-F238E27FC236}">
                <a16:creationId xmlns:a16="http://schemas.microsoft.com/office/drawing/2014/main" id="{796428F5-D2FA-427E-A9CB-B796E2ED2A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6366805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한국장학재단 대출업무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,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여신시스템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개선 사업</a:t>
            </a:r>
            <a:endParaRPr kumimoji="1" lang="en-US" altLang="ko-KR" sz="850" spc="-40" dirty="0" smtClean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60B8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중소기업중앙회 공제업무프로그램 유지보수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한국은행 정보시스템 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통합개발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용역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빅데이터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국민연금공단 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국내주식 계량분석환경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구축</a:t>
            </a:r>
            <a:endParaRPr kumimoji="1" lang="en-US" altLang="ko-KR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87" name="Rt22">
            <a:extLst>
              <a:ext uri="{FF2B5EF4-FFF2-40B4-BE49-F238E27FC236}">
                <a16:creationId xmlns:a16="http://schemas.microsoft.com/office/drawing/2014/main" id="{29750031-687D-4726-B5DA-12FDBA27CC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7052971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한국은행 차세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[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대 회계 결제시스템 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60B8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신용평가 시스템 룰 매니저 방법 및 시스템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특허등록</a:t>
            </a:r>
            <a:endParaRPr lang="en-US" altLang="ko-KR" sz="850" dirty="0" smtClean="0">
              <a:ln>
                <a:solidFill>
                  <a:srgbClr val="F3F3F3">
                    <a:alpha val="0"/>
                  </a:srgbClr>
                </a:solidFill>
              </a:ln>
              <a:solidFill>
                <a:srgbClr val="4D4D4D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Arial" pitchFamily="34" charset="0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파일관리 및 데이터 암호화 보안시스템 특허등록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NCP 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매니지드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서비스 사업자 파트너십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체결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88" name="Rt22">
            <a:extLst>
              <a:ext uri="{FF2B5EF4-FFF2-40B4-BE49-F238E27FC236}">
                <a16:creationId xmlns:a16="http://schemas.microsoft.com/office/drawing/2014/main" id="{E99B95D9-A173-46BA-BA87-6F7F3121A7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7791787"/>
            <a:ext cx="4104456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대우증권 장외파생상품 통합 시스템 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60B8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정부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R&amp;D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과제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신진석박사기술인력지원사업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 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사업자 선정</a:t>
            </a:r>
            <a:endParaRPr lang="en-US" altLang="ko-KR" sz="850" dirty="0">
              <a:ln>
                <a:solidFill>
                  <a:srgbClr val="F3F3F3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Arial" pitchFamily="34" charset="0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err="1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경영혁신형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중소기업 인증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중소기업청</a:t>
            </a:r>
            <a:r>
              <a:rPr lang="en-US" altLang="ko-KR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신용평가 룰 매니저 방법 및 시스템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,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장외파생상품 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관련 특허 출원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  <p:sp>
        <p:nvSpPr>
          <p:cNvPr id="89" name="Rt22">
            <a:extLst>
              <a:ext uri="{FF2B5EF4-FFF2-40B4-BE49-F238E27FC236}">
                <a16:creationId xmlns:a16="http://schemas.microsoft.com/office/drawing/2014/main" id="{21706858-AD34-4A8A-BBF9-479916B339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8495033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국민연금 주거래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/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외화금고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/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해외수탁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(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대외연계시스템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) 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사업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60B8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KEB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하나금융그룹 바젤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Ⅲ 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내부등급법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사업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 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기업부설연구소 설립 및 인정 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한국산업기술진흥협회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경영혁신형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중소기업 인증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중소기업청</a:t>
            </a:r>
            <a:r>
              <a:rPr lang="en-US" altLang="ko-KR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90" name="Rt22">
            <a:extLst>
              <a:ext uri="{FF2B5EF4-FFF2-40B4-BE49-F238E27FC236}">
                <a16:creationId xmlns:a16="http://schemas.microsoft.com/office/drawing/2014/main" id="{F883F2F1-5C80-435D-B275-5425D3956F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9153134"/>
            <a:ext cx="4104456" cy="13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㈜ 아이티아이즈 창립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  <p:sp>
        <p:nvSpPr>
          <p:cNvPr id="91" name="Rt22">
            <a:extLst>
              <a:ext uri="{FF2B5EF4-FFF2-40B4-BE49-F238E27FC236}">
                <a16:creationId xmlns:a16="http://schemas.microsoft.com/office/drawing/2014/main" id="{8AA3317C-250B-4771-A315-C536EF5178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6" y="3634860"/>
            <a:ext cx="4691043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한국보건의료정보원 의료분야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마이데이터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(PHR)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마이헬스웨이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시스템 구축 및 실증 확산 사업</a:t>
            </a:r>
            <a:r>
              <a:rPr kumimoji="1" lang="ko-KR" altLang="en-US" sz="850" b="1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0033C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kumimoji="1" lang="ko-KR" altLang="en-US" sz="850" b="1" dirty="0">
              <a:ln w="0">
                <a:solidFill>
                  <a:schemeClr val="bg1">
                    <a:alpha val="0"/>
                  </a:schemeClr>
                </a:solidFill>
              </a:ln>
              <a:solidFill>
                <a:srgbClr val="0033CC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관세청 빅데이터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플랫폼 기반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 모델 개발</a:t>
            </a:r>
            <a:endParaRPr kumimoji="1"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하나금융투자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마이데이터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 사업자 플랫폼 개발</a:t>
            </a:r>
            <a:r>
              <a:rPr lang="ko-KR" altLang="en-US" sz="8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/>
                <a:sym typeface="Arial"/>
              </a:rPr>
              <a:t> 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4C56AF4-B06C-42F5-83E0-68234DFE6423}"/>
              </a:ext>
            </a:extLst>
          </p:cNvPr>
          <p:cNvCxnSpPr>
            <a:cxnSpLocks/>
          </p:cNvCxnSpPr>
          <p:nvPr/>
        </p:nvCxnSpPr>
        <p:spPr>
          <a:xfrm>
            <a:off x="369965" y="3573263"/>
            <a:ext cx="6120680" cy="0"/>
          </a:xfrm>
          <a:prstGeom prst="line">
            <a:avLst/>
          </a:prstGeom>
          <a:solidFill>
            <a:sysClr val="window" lastClr="FFFFFF"/>
          </a:solidFill>
          <a:ln w="19050" cap="flat">
            <a:solidFill>
              <a:srgbClr val="B2E0FC"/>
            </a:solidFill>
            <a:miter lim="800000"/>
          </a:ln>
          <a:effectLst>
            <a:outerShdw blurRad="127000" dist="127000" dir="2700000" algn="tl" rotWithShape="0">
              <a:sysClr val="window" lastClr="FFFFFF">
                <a:lumMod val="75000"/>
                <a:alpha val="15000"/>
              </a:sysClr>
            </a:outerShdw>
          </a:effectLst>
        </p:spPr>
      </p:cxnSp>
      <p:sp>
        <p:nvSpPr>
          <p:cNvPr id="93" name="사각형: 둥근 모서리 281">
            <a:extLst>
              <a:ext uri="{FF2B5EF4-FFF2-40B4-BE49-F238E27FC236}">
                <a16:creationId xmlns:a16="http://schemas.microsoft.com/office/drawing/2014/main" id="{536CF857-9C93-45D7-B13F-9348E87B83CD}"/>
              </a:ext>
            </a:extLst>
          </p:cNvPr>
          <p:cNvSpPr/>
          <p:nvPr/>
        </p:nvSpPr>
        <p:spPr>
          <a:xfrm>
            <a:off x="479305" y="3629556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2021</a:t>
            </a:r>
          </a:p>
        </p:txBody>
      </p:sp>
      <p:sp>
        <p:nvSpPr>
          <p:cNvPr id="94" name="사각형: 둥근 모서리 285">
            <a:extLst>
              <a:ext uri="{FF2B5EF4-FFF2-40B4-BE49-F238E27FC236}">
                <a16:creationId xmlns:a16="http://schemas.microsoft.com/office/drawing/2014/main" id="{4EE806AF-EEBF-45BB-8B16-46676DABA77A}"/>
              </a:ext>
            </a:extLst>
          </p:cNvPr>
          <p:cNvSpPr/>
          <p:nvPr/>
        </p:nvSpPr>
        <p:spPr>
          <a:xfrm>
            <a:off x="479305" y="5265990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2019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5" name="사각형: 둥근 모서리 286">
            <a:extLst>
              <a:ext uri="{FF2B5EF4-FFF2-40B4-BE49-F238E27FC236}">
                <a16:creationId xmlns:a16="http://schemas.microsoft.com/office/drawing/2014/main" id="{78B7AB01-26CE-4578-8D88-403C767A1837}"/>
              </a:ext>
            </a:extLst>
          </p:cNvPr>
          <p:cNvSpPr/>
          <p:nvPr/>
        </p:nvSpPr>
        <p:spPr>
          <a:xfrm>
            <a:off x="479305" y="6384105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2018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6" name="사각형: 둥근 모서리 287">
            <a:extLst>
              <a:ext uri="{FF2B5EF4-FFF2-40B4-BE49-F238E27FC236}">
                <a16:creationId xmlns:a16="http://schemas.microsoft.com/office/drawing/2014/main" id="{9F527150-5537-4851-8166-2BC009136047}"/>
              </a:ext>
            </a:extLst>
          </p:cNvPr>
          <p:cNvSpPr/>
          <p:nvPr/>
        </p:nvSpPr>
        <p:spPr>
          <a:xfrm>
            <a:off x="479305" y="7022074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2017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7" name="사각형: 둥근 모서리 288">
            <a:extLst>
              <a:ext uri="{FF2B5EF4-FFF2-40B4-BE49-F238E27FC236}">
                <a16:creationId xmlns:a16="http://schemas.microsoft.com/office/drawing/2014/main" id="{ADDA436C-864D-47E6-BA5F-F4762D7AC786}"/>
              </a:ext>
            </a:extLst>
          </p:cNvPr>
          <p:cNvSpPr/>
          <p:nvPr/>
        </p:nvSpPr>
        <p:spPr>
          <a:xfrm>
            <a:off x="479305" y="7770767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2016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8" name="사각형: 둥근 모서리 289">
            <a:extLst>
              <a:ext uri="{FF2B5EF4-FFF2-40B4-BE49-F238E27FC236}">
                <a16:creationId xmlns:a16="http://schemas.microsoft.com/office/drawing/2014/main" id="{CBCB8775-28E5-4FEF-A1C0-CE13A828953C}"/>
              </a:ext>
            </a:extLst>
          </p:cNvPr>
          <p:cNvSpPr/>
          <p:nvPr/>
        </p:nvSpPr>
        <p:spPr>
          <a:xfrm>
            <a:off x="479305" y="8464594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2015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9" name="사각형: 둥근 모서리 290">
            <a:extLst>
              <a:ext uri="{FF2B5EF4-FFF2-40B4-BE49-F238E27FC236}">
                <a16:creationId xmlns:a16="http://schemas.microsoft.com/office/drawing/2014/main" id="{BC769917-29E7-4AC7-A911-D4A2BF1496B3}"/>
              </a:ext>
            </a:extLst>
          </p:cNvPr>
          <p:cNvSpPr/>
          <p:nvPr/>
        </p:nvSpPr>
        <p:spPr>
          <a:xfrm>
            <a:off x="479305" y="9137522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2012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590B6A86-32C8-464A-86C3-97865D9D4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91" y="8202418"/>
            <a:ext cx="1473420" cy="1224660"/>
          </a:xfrm>
          <a:prstGeom prst="rect">
            <a:avLst/>
          </a:prstGeom>
        </p:spPr>
      </p:pic>
      <p:sp>
        <p:nvSpPr>
          <p:cNvPr id="101" name="Rt22">
            <a:extLst>
              <a:ext uri="{FF2B5EF4-FFF2-40B4-BE49-F238E27FC236}">
                <a16:creationId xmlns:a16="http://schemas.microsoft.com/office/drawing/2014/main" id="{7CD3A242-4FD3-4D8E-BFA8-290CE394E2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8837" y="4154578"/>
            <a:ext cx="4104456" cy="91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국토교통과학기술연구원 코로나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감염병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발생 예측 사업</a:t>
            </a:r>
            <a:endParaRPr kumimoji="1" lang="ko-KR" altLang="en-US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부산대학교의료데이터 활용 환경 시스템 구축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관세청정보시스템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구축을 위한 소프트웨어 개발</a:t>
            </a:r>
            <a:r>
              <a:rPr kumimoji="1"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및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한국산업은행 </a:t>
            </a:r>
            <a:r>
              <a:rPr kumimoji="1"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통합데이터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기반 </a:t>
            </a:r>
            <a:r>
              <a:rPr kumimoji="1"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심사분석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시스템 구축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한국지식서비스연구원 </a:t>
            </a:r>
            <a:r>
              <a:rPr lang="ko-KR" altLang="en-US" sz="8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빅데이터 플랫폼 구축을 위한 </a:t>
            </a:r>
            <a:r>
              <a:rPr lang="en-US" altLang="ko-KR" sz="8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ISP </a:t>
            </a:r>
            <a:r>
              <a:rPr lang="ko-KR" altLang="en-US" sz="8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</a:t>
            </a:r>
            <a:endParaRPr lang="en-US" altLang="ko-KR" sz="850" dirty="0" smtClean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우리은행 장외 파생상품 거래정보 저장소 보고 시스템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 </a:t>
            </a:r>
            <a:endParaRPr kumimoji="1"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err="1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코스콤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금융 </a:t>
            </a:r>
            <a:r>
              <a:rPr kumimoji="1"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마이데이터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102" name="사각형: 둥근 모서리 284">
            <a:extLst>
              <a:ext uri="{FF2B5EF4-FFF2-40B4-BE49-F238E27FC236}">
                <a16:creationId xmlns:a16="http://schemas.microsoft.com/office/drawing/2014/main" id="{99789E41-0A53-4C74-971F-0859FD7DC7D2}"/>
              </a:ext>
            </a:extLst>
          </p:cNvPr>
          <p:cNvSpPr/>
          <p:nvPr/>
        </p:nvSpPr>
        <p:spPr>
          <a:xfrm>
            <a:off x="486925" y="4162299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2020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21809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 latinLnBrk="1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클라우드 서비스 기획 부터 </a:t>
            </a:r>
            <a:r>
              <a:rPr lang="ko-KR" altLang="en-US" sz="1400" spc="-1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플랫폼 구축까지 </a:t>
            </a:r>
            <a:r>
              <a:rPr lang="en-US" altLang="ko-KR" sz="1400" spc="-1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All in One </a:t>
            </a:r>
            <a:r>
              <a:rPr lang="ko-KR" altLang="en-US" sz="1400" spc="-1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역량 보유</a:t>
            </a:r>
            <a:endParaRPr lang="ko-KR" altLang="en-US" sz="1400" spc="-1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86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42" y="2296003"/>
            <a:ext cx="6178401" cy="347173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2452777" cy="173127"/>
            <a:chOff x="734027" y="2610528"/>
            <a:chExt cx="2452777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231380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AI Service – TensorFlow Server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82" name="직사각형 81"/>
          <p:cNvSpPr/>
          <p:nvPr/>
        </p:nvSpPr>
        <p:spPr>
          <a:xfrm>
            <a:off x="445055" y="4131112"/>
            <a:ext cx="598941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 smtClean="0">
                <a:latin typeface="+mn-ea"/>
              </a:rPr>
              <a:t>주요 분석 패키지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+mn-ea"/>
              </a:rPr>
              <a:t>  - TensorFlow, Karas, Gensim, PyTorch, Theano</a:t>
            </a:r>
            <a:r>
              <a:rPr lang="ko-KR" altLang="en-US" sz="1000" smtClean="0">
                <a:latin typeface="+mn-ea"/>
              </a:rPr>
              <a:t>외 다수 </a:t>
            </a:r>
            <a:r>
              <a:rPr lang="en-US" altLang="ko-KR" sz="1000" smtClean="0">
                <a:latin typeface="+mn-ea"/>
              </a:rPr>
              <a:t>(TensorFlow </a:t>
            </a:r>
            <a:r>
              <a:rPr lang="ko-KR" altLang="en-US" sz="1000" smtClean="0">
                <a:latin typeface="+mn-ea"/>
              </a:rPr>
              <a:t>버전업 속도에 따라 배포되는 패키지의 버전은 유동적일 수 잇습니다</a:t>
            </a:r>
            <a:r>
              <a:rPr lang="en-US" altLang="ko-KR" sz="1000" smtClean="0">
                <a:latin typeface="+mn-ea"/>
              </a:rPr>
              <a:t>.)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 smtClean="0">
                <a:latin typeface="+mn-ea"/>
              </a:rPr>
              <a:t>추가 편의성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 - </a:t>
            </a:r>
            <a:r>
              <a:rPr lang="en-US" altLang="ko-KR" sz="1000" smtClean="0">
                <a:latin typeface="+mn-ea"/>
              </a:rPr>
              <a:t>Conda </a:t>
            </a:r>
            <a:r>
              <a:rPr lang="ko-KR" altLang="en-US" sz="1000" smtClean="0">
                <a:latin typeface="+mn-ea"/>
              </a:rPr>
              <a:t>가상환경 관리도구</a:t>
            </a:r>
            <a:r>
              <a:rPr lang="en-US" altLang="ko-KR" sz="1000" smtClean="0">
                <a:latin typeface="+mn-ea"/>
              </a:rPr>
              <a:t>, Jupter Notebook </a:t>
            </a:r>
            <a:r>
              <a:rPr lang="ko-KR" altLang="en-US" sz="1000" smtClean="0">
                <a:latin typeface="+mn-ea"/>
              </a:rPr>
              <a:t>관리 스크립트</a:t>
            </a:r>
            <a:endParaRPr lang="en-US" altLang="ko-KR" sz="1000" smtClean="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• OS</a:t>
            </a:r>
            <a:br>
              <a:rPr lang="en-US" altLang="ko-KR" sz="1000" smtClean="0">
                <a:latin typeface="+mn-ea"/>
              </a:rPr>
            </a:br>
            <a:r>
              <a:rPr lang="en-US" altLang="ko-KR" sz="1000">
                <a:latin typeface="+mn-ea"/>
              </a:rPr>
              <a:t> -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Ubuntu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16.04 Server (64bit),  CentOS 7.3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Server (64bit)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31917" y="1442963"/>
            <a:ext cx="530305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/>
              <a:t>풍부한 데이터를 기반으로 학습된 최신 인공지능 서비스를 이용해 경쟁력 있는 </a:t>
            </a:r>
            <a:r>
              <a:rPr lang="en-US" altLang="ko-KR"/>
              <a:t>AI </a:t>
            </a:r>
            <a:r>
              <a:rPr lang="ko-KR" altLang="en-US"/>
              <a:t>서비스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55" y="6494639"/>
            <a:ext cx="6178401" cy="2109505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0874" y="6249144"/>
            <a:ext cx="3041080" cy="173127"/>
            <a:chOff x="734027" y="2610528"/>
            <a:chExt cx="3041080" cy="173127"/>
          </a:xfrm>
        </p:grpSpPr>
        <p:sp>
          <p:nvSpPr>
            <p:cNvPr id="2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81968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AI Service – Clova Premium Voice(CPV)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2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5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27" name="직사각형 26"/>
          <p:cNvSpPr/>
          <p:nvPr/>
        </p:nvSpPr>
        <p:spPr>
          <a:xfrm>
            <a:off x="420608" y="7385215"/>
            <a:ext cx="598941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 smtClean="0">
                <a:latin typeface="+mn-ea"/>
              </a:rPr>
              <a:t>리턴형태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+mn-ea"/>
              </a:rPr>
              <a:t>  - mp3 </a:t>
            </a:r>
            <a:r>
              <a:rPr lang="ko-KR" altLang="en-US" sz="1000" smtClean="0">
                <a:latin typeface="+mn-ea"/>
              </a:rPr>
              <a:t>포맷의 스트리밍 데이터 혹은 파일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 smtClean="0">
                <a:latin typeface="+mn-ea"/>
              </a:rPr>
              <a:t>지원 언어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- </a:t>
            </a:r>
            <a:r>
              <a:rPr lang="ko-KR" altLang="en-US" sz="1000" smtClean="0">
                <a:latin typeface="+mn-ea"/>
              </a:rPr>
              <a:t>한국어 </a:t>
            </a:r>
            <a:r>
              <a:rPr lang="en-US" altLang="ko-KR" sz="1000" smtClean="0">
                <a:latin typeface="+mn-ea"/>
              </a:rPr>
              <a:t>/ </a:t>
            </a:r>
            <a:r>
              <a:rPr lang="ko-KR" altLang="en-US" sz="1000" smtClean="0">
                <a:latin typeface="+mn-ea"/>
              </a:rPr>
              <a:t>여성 음성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</a:rPr>
              <a:t>• </a:t>
            </a:r>
            <a:r>
              <a:rPr lang="ko-KR" altLang="en-US" sz="1000" smtClean="0">
                <a:latin typeface="+mn-ea"/>
              </a:rPr>
              <a:t>서비스 이용 횟수</a:t>
            </a:r>
            <a:r>
              <a:rPr lang="en-US" altLang="ko-KR" sz="1000" smtClean="0">
                <a:latin typeface="+mn-ea"/>
              </a:rPr>
              <a:t>(</a:t>
            </a:r>
            <a:r>
              <a:rPr lang="ko-KR" altLang="en-US" sz="1000" smtClean="0">
                <a:latin typeface="+mn-ea"/>
              </a:rPr>
              <a:t>호출 수</a:t>
            </a:r>
            <a:r>
              <a:rPr lang="en-US" altLang="ko-KR" sz="1000" smtClean="0">
                <a:latin typeface="+mn-ea"/>
              </a:rPr>
              <a:t>) </a:t>
            </a:r>
            <a:r>
              <a:rPr lang="ko-KR" altLang="en-US" sz="1000" smtClean="0">
                <a:latin typeface="+mn-ea"/>
              </a:rPr>
              <a:t>단위로 과금되며</a:t>
            </a:r>
            <a:r>
              <a:rPr lang="en-US" altLang="ko-KR" sz="1000" smtClean="0">
                <a:latin typeface="+mn-ea"/>
              </a:rPr>
              <a:t>, 1</a:t>
            </a:r>
            <a:r>
              <a:rPr lang="ko-KR" altLang="en-US" sz="1000" smtClean="0">
                <a:latin typeface="+mn-ea"/>
              </a:rPr>
              <a:t>회 호출 시 요청 가능한 최대글자는 </a:t>
            </a:r>
            <a:r>
              <a:rPr lang="en-US" altLang="ko-KR" sz="1000" smtClean="0">
                <a:latin typeface="+mn-ea"/>
              </a:rPr>
              <a:t>200</a:t>
            </a:r>
            <a:r>
              <a:rPr lang="ko-KR" altLang="en-US" sz="1000" smtClean="0">
                <a:latin typeface="+mn-ea"/>
              </a:rPr>
              <a:t>글자 입니다</a:t>
            </a:r>
            <a:r>
              <a:rPr lang="en-US" altLang="ko-KR" sz="1000" smtClean="0">
                <a:latin typeface="+mn-ea"/>
              </a:rPr>
              <a:t>.</a:t>
            </a:r>
            <a:endParaRPr lang="en-US" altLang="ko-KR" sz="1000">
              <a:latin typeface="+mn-ea"/>
            </a:endParaRPr>
          </a:p>
        </p:txBody>
      </p:sp>
      <p:graphicFrame>
        <p:nvGraphicFramePr>
          <p:cNvPr id="28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75284"/>
              </p:ext>
            </p:extLst>
          </p:nvPr>
        </p:nvGraphicFramePr>
        <p:xfrm>
          <a:off x="479987" y="2389468"/>
          <a:ext cx="5901763" cy="1628204"/>
        </p:xfrm>
        <a:graphic>
          <a:graphicData uri="http://schemas.openxmlformats.org/drawingml/2006/table">
            <a:tbl>
              <a:tblPr/>
              <a:tblGrid>
                <a:gridCol w="121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7921">
                  <a:extLst>
                    <a:ext uri="{9D8B030D-6E8A-4147-A177-3AD203B41FA5}">
                      <a16:colId xmlns:a16="http://schemas.microsoft.com/office/drawing/2014/main" val="1405082557"/>
                    </a:ext>
                  </a:extLst>
                </a:gridCol>
                <a:gridCol w="2520702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</a:tblGrid>
              <a:tr h="171369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운영체제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제공 버전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 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Ubuntu 16.04 / CentOS 7.3</a:t>
                      </a:r>
                    </a:p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GPU Support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Tensorflow 1.13.x (Stable Latest)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(TensorFlow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버전업 속도에 따라 배포되는 패키지 버전은 유동적일 수 있습니다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Server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공인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사용료 과금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권장 스펙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GPU 1</a:t>
                      </a:r>
                      <a:r>
                        <a:rPr lang="ko-KR" altLang="en-US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vCpu 4, Mem 24G, 50GB(HDD)</a:t>
                      </a:r>
                      <a:r>
                        <a:rPr lang="ko-KR" altLang="en-US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경우 월 </a:t>
                      </a:r>
                      <a:r>
                        <a:rPr lang="en-US" altLang="ko-KR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</a:t>
                      </a:r>
                      <a:r>
                        <a:rPr lang="ko-KR" altLang="en-US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만원 </a:t>
                      </a:r>
                      <a:r>
                        <a:rPr lang="en-US" altLang="ko-KR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공인</a:t>
                      </a:r>
                      <a:r>
                        <a:rPr lang="en-US" altLang="ko-KR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사용료 </a:t>
                      </a:r>
                      <a:r>
                        <a:rPr lang="en-US" altLang="ko-KR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4,302</a:t>
                      </a:r>
                      <a:r>
                        <a:rPr lang="ko-KR" altLang="en-US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800" kern="0" spc="0" baseline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자세한 사항은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GPU server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요금 참조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75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Ubuntu 16.04 / CentOS 7.3</a:t>
                      </a:r>
                    </a:p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CPU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Tensorflow 1.13.x (Stable Latest)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(TensorFlow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버전업 속도에 따라 배포되는 패키지 버전은 유동적일 수 있습니다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Server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공인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사용료 과금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권장 스펙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GPU 1</a:t>
                      </a:r>
                      <a:r>
                        <a:rPr lang="ko-KR" altLang="en-US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vCpu 4, Mem 24G, 50GB(HDD)</a:t>
                      </a:r>
                      <a:r>
                        <a:rPr lang="ko-KR" altLang="en-US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경우 월 </a:t>
                      </a:r>
                      <a:r>
                        <a:rPr lang="en-US" altLang="ko-KR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</a:t>
                      </a:r>
                      <a:r>
                        <a:rPr lang="ko-KR" altLang="en-US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만원 </a:t>
                      </a:r>
                      <a:r>
                        <a:rPr lang="en-US" altLang="ko-KR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공인</a:t>
                      </a:r>
                      <a:r>
                        <a:rPr lang="en-US" altLang="ko-KR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사용료 </a:t>
                      </a:r>
                      <a:r>
                        <a:rPr lang="en-US" altLang="ko-KR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4,302</a:t>
                      </a:r>
                      <a:r>
                        <a:rPr lang="ko-KR" altLang="en-US" sz="8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800" kern="0" spc="0" baseline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60119"/>
                  </a:ext>
                </a:extLst>
              </a:tr>
            </a:tbl>
          </a:graphicData>
        </a:graphic>
      </p:graphicFrame>
      <p:graphicFrame>
        <p:nvGraphicFramePr>
          <p:cNvPr id="29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61455"/>
              </p:ext>
            </p:extLst>
          </p:nvPr>
        </p:nvGraphicFramePr>
        <p:xfrm>
          <a:off x="492027" y="6610643"/>
          <a:ext cx="5901763" cy="774572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674205634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</a:tblGrid>
              <a:tr h="178732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과금기준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 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47244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538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음성합성 이용글자에 따른 이용요금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호출 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1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42" y="2296003"/>
            <a:ext cx="6178401" cy="1504869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2430335" cy="173127"/>
            <a:chOff x="734027" y="2610528"/>
            <a:chExt cx="2430335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208938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Analytics – Cloud Log Analytics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82" name="직사각형 81"/>
          <p:cNvSpPr/>
          <p:nvPr/>
        </p:nvSpPr>
        <p:spPr>
          <a:xfrm>
            <a:off x="399480" y="3183363"/>
            <a:ext cx="59894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 smtClean="0">
                <a:latin typeface="+mn-ea"/>
              </a:rPr>
              <a:t>서비스 기능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+mn-ea"/>
              </a:rPr>
              <a:t>  - </a:t>
            </a:r>
            <a:r>
              <a:rPr lang="ko-KR" altLang="en-US" sz="1000" smtClean="0">
                <a:latin typeface="+mn-ea"/>
              </a:rPr>
              <a:t>로그 수집 설정</a:t>
            </a:r>
            <a:r>
              <a:rPr lang="en-US" altLang="ko-KR" sz="1000" smtClean="0">
                <a:latin typeface="+mn-ea"/>
              </a:rPr>
              <a:t>, </a:t>
            </a:r>
            <a:r>
              <a:rPr lang="ko-KR" altLang="en-US" sz="1000" smtClean="0">
                <a:latin typeface="+mn-ea"/>
              </a:rPr>
              <a:t>에이전트 설치 및 실행</a:t>
            </a:r>
            <a:r>
              <a:rPr lang="en-US" altLang="ko-KR" sz="1000" smtClean="0">
                <a:latin typeface="+mn-ea"/>
              </a:rPr>
              <a:t>, </a:t>
            </a:r>
            <a:r>
              <a:rPr lang="ko-KR" altLang="en-US" sz="1000" smtClean="0">
                <a:latin typeface="+mn-ea"/>
              </a:rPr>
              <a:t>데이터 저장 및 검색</a:t>
            </a:r>
            <a:r>
              <a:rPr lang="en-US" altLang="ko-KR" sz="1000" smtClean="0">
                <a:latin typeface="+mn-ea"/>
              </a:rPr>
              <a:t>, </a:t>
            </a:r>
            <a:r>
              <a:rPr lang="ko-KR" altLang="en-US" sz="1000" smtClean="0">
                <a:latin typeface="+mn-ea"/>
              </a:rPr>
              <a:t>데이터 다운로드</a:t>
            </a:r>
            <a:r>
              <a:rPr lang="en-US" altLang="ko-KR" sz="1000" smtClean="0">
                <a:latin typeface="+mn-ea"/>
              </a:rPr>
              <a:t>, </a:t>
            </a:r>
            <a:r>
              <a:rPr lang="ko-KR" altLang="en-US" sz="1000" smtClean="0">
                <a:latin typeface="+mn-ea"/>
              </a:rPr>
              <a:t>대시보드</a:t>
            </a:r>
            <a:endParaRPr lang="en-US" altLang="ko-KR" sz="100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31917" y="1442963"/>
            <a:ext cx="417646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/>
              <a:t>풍부한 데이터를 </a:t>
            </a:r>
            <a:r>
              <a:rPr lang="ko-KR" altLang="en-US" smtClean="0"/>
              <a:t>효과적으로 수집하고 통합 분석하는 서비스를 제공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55" y="4160913"/>
            <a:ext cx="6178401" cy="388843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0874" y="3944888"/>
            <a:ext cx="1983098" cy="173127"/>
            <a:chOff x="734027" y="2610528"/>
            <a:chExt cx="1983098" cy="173127"/>
          </a:xfrm>
        </p:grpSpPr>
        <p:sp>
          <p:nvSpPr>
            <p:cNvPr id="2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761701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Analytics – Cloud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Search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2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5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28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60606"/>
              </p:ext>
            </p:extLst>
          </p:nvPr>
        </p:nvGraphicFramePr>
        <p:xfrm>
          <a:off x="479987" y="2389468"/>
          <a:ext cx="5901763" cy="652844"/>
        </p:xfrm>
        <a:graphic>
          <a:graphicData uri="http://schemas.openxmlformats.org/drawingml/2006/table">
            <a:tbl>
              <a:tblPr/>
              <a:tblGrid>
                <a:gridCol w="15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855665703"/>
                    </a:ext>
                  </a:extLst>
                </a:gridCol>
                <a:gridCol w="1800622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</a:tblGrid>
              <a:tr h="171369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과금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기준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과금액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3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로드 사용량합산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기본제공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(1GB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이하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755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용량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(1GB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당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800" kern="0" spc="0" baseline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60119"/>
                  </a:ext>
                </a:extLst>
              </a:tr>
            </a:tbl>
          </a:graphicData>
        </a:graphic>
      </p:graphicFrame>
      <p:graphicFrame>
        <p:nvGraphicFramePr>
          <p:cNvPr id="29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21642"/>
              </p:ext>
            </p:extLst>
          </p:nvPr>
        </p:nvGraphicFramePr>
        <p:xfrm>
          <a:off x="482673" y="4237672"/>
          <a:ext cx="5899077" cy="2537704"/>
        </p:xfrm>
        <a:graphic>
          <a:graphicData uri="http://schemas.openxmlformats.org/drawingml/2006/table">
            <a:tbl>
              <a:tblPr/>
              <a:tblGrid>
                <a:gridCol w="115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480">
                  <a:extLst>
                    <a:ext uri="{9D8B030D-6E8A-4147-A177-3AD203B41FA5}">
                      <a16:colId xmlns:a16="http://schemas.microsoft.com/office/drawing/2014/main" val="548089568"/>
                    </a:ext>
                  </a:extLst>
                </a:gridCol>
                <a:gridCol w="909480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  <a:gridCol w="909480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1008323">
                  <a:extLst>
                    <a:ext uri="{9D8B030D-6E8A-4147-A177-3AD203B41FA5}">
                      <a16:colId xmlns:a16="http://schemas.microsoft.com/office/drawing/2014/main" val="1744818206"/>
                    </a:ext>
                  </a:extLst>
                </a:gridCol>
                <a:gridCol w="100832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211272">
                <a:tc rowSpan="3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타입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제공사양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권장사양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385509"/>
                  </a:ext>
                </a:extLst>
              </a:tr>
              <a:tr h="191537">
                <a:tc v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메모리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NAS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이용요금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22176"/>
                  </a:ext>
                </a:extLst>
              </a:tr>
              <a:tr h="191537">
                <a:tc v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GB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GB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분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권장 최대 문서수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색인수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36803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302396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Standard 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06641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2,000,000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469290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16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8.1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4,000,000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03698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32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16.2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8,000,000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883909"/>
                  </a:ext>
                </a:extLst>
              </a:tr>
              <a:tr h="302396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High Memory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64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400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32.2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16,000,000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700891"/>
                  </a:ext>
                </a:extLst>
              </a:tr>
              <a:tr h="39457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128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800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64.4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32,000,000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067968"/>
                  </a:ext>
                </a:extLst>
              </a:tr>
            </a:tbl>
          </a:graphicData>
        </a:graphic>
      </p:graphicFrame>
      <p:graphicFrame>
        <p:nvGraphicFramePr>
          <p:cNvPr id="30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05691"/>
              </p:ext>
            </p:extLst>
          </p:nvPr>
        </p:nvGraphicFramePr>
        <p:xfrm>
          <a:off x="476250" y="6868909"/>
          <a:ext cx="5908291" cy="1081088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26168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색인 및 검색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Indexer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 요청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건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색인 갱신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(GB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당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68055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자동완성 갱신 총 문서 개수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건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0.0025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89833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검색 응답 사이즈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(GB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당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214636"/>
                  </a:ext>
                </a:extLst>
              </a:tr>
            </a:tbl>
          </a:graphicData>
        </a:graphic>
      </p:graphicFrame>
      <p:sp>
        <p:nvSpPr>
          <p:cNvPr id="26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44" y="8409386"/>
            <a:ext cx="6178401" cy="860395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7243" y="8193361"/>
            <a:ext cx="1627231" cy="173127"/>
            <a:chOff x="734027" y="2610528"/>
            <a:chExt cx="1627231" cy="173127"/>
          </a:xfrm>
        </p:grpSpPr>
        <p:sp>
          <p:nvSpPr>
            <p:cNvPr id="3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405834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Dev</a:t>
              </a: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Tools </a:t>
              </a: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Jenkins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3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3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3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3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3180"/>
              </p:ext>
            </p:extLst>
          </p:nvPr>
        </p:nvGraphicFramePr>
        <p:xfrm>
          <a:off x="476250" y="8506654"/>
          <a:ext cx="5901763" cy="438722"/>
        </p:xfrm>
        <a:graphic>
          <a:graphicData uri="http://schemas.openxmlformats.org/drawingml/2006/table">
            <a:tbl>
              <a:tblPr/>
              <a:tblGrid>
                <a:gridCol w="208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42854127"/>
                    </a:ext>
                  </a:extLst>
                </a:gridCol>
                <a:gridCol w="1872630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</a:tblGrid>
              <a:tr h="171369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운영체제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제공 버전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 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39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CentOS 7.3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Jenkins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2.190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438504" y="8929374"/>
            <a:ext cx="59894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 smtClean="0">
                <a:latin typeface="+mn-ea"/>
              </a:rPr>
              <a:t>안정된 버전의 </a:t>
            </a:r>
            <a:r>
              <a:rPr lang="en-US" altLang="ko-KR" sz="1000" smtClean="0">
                <a:latin typeface="+mn-ea"/>
              </a:rPr>
              <a:t>Jenkins</a:t>
            </a:r>
            <a:r>
              <a:rPr lang="ko-KR" altLang="en-US" sz="1000" smtClean="0">
                <a:latin typeface="+mn-ea"/>
              </a:rPr>
              <a:t>를 단독 </a:t>
            </a:r>
            <a:r>
              <a:rPr lang="en-US" altLang="ko-KR" sz="1000" smtClean="0">
                <a:latin typeface="+mn-ea"/>
              </a:rPr>
              <a:t>VM(Virtual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Machine)</a:t>
            </a:r>
            <a:r>
              <a:rPr lang="ko-KR" altLang="en-US" sz="1000" smtClean="0">
                <a:latin typeface="+mn-ea"/>
              </a:rPr>
              <a:t>에 설치하여 제공하고 있으며</a:t>
            </a:r>
            <a:r>
              <a:rPr lang="en-US" altLang="ko-KR" sz="1000" smtClean="0">
                <a:latin typeface="+mn-ea"/>
              </a:rPr>
              <a:t>, </a:t>
            </a:r>
            <a:r>
              <a:rPr lang="ko-KR" altLang="en-US" sz="1000" smtClean="0">
                <a:latin typeface="+mn-ea"/>
              </a:rPr>
              <a:t>개발자는 빌드</a:t>
            </a:r>
            <a:r>
              <a:rPr lang="en-US" altLang="ko-KR" sz="1000" smtClean="0">
                <a:latin typeface="+mn-ea"/>
              </a:rPr>
              <a:t>/</a:t>
            </a:r>
            <a:r>
              <a:rPr lang="ko-KR" altLang="en-US" sz="1000" smtClean="0">
                <a:latin typeface="+mn-ea"/>
              </a:rPr>
              <a:t>배포 자동화 </a:t>
            </a:r>
            <a:endParaRPr lang="en-US" altLang="ko-KR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38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42" y="2296004"/>
            <a:ext cx="6178401" cy="102844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2625901" cy="173127"/>
            <a:chOff x="734027" y="2610528"/>
            <a:chExt cx="2625901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404504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Application Service – GeoLocation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1031917" y="1442963"/>
            <a:ext cx="409086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mtClean="0"/>
              <a:t>네이버에서 검증된 다양한 기능을  클라우드 </a:t>
            </a:r>
            <a:r>
              <a:rPr lang="en-US" altLang="ko-KR" smtClean="0"/>
              <a:t>API</a:t>
            </a:r>
            <a:r>
              <a:rPr lang="ko-KR" altLang="en-US" smtClean="0"/>
              <a:t>로 제공하는 서비스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55" y="3575421"/>
            <a:ext cx="6178401" cy="221018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0874" y="3359397"/>
            <a:ext cx="4193638" cy="173127"/>
            <a:chOff x="734027" y="2610528"/>
            <a:chExt cx="4193638" cy="173127"/>
          </a:xfrm>
        </p:grpSpPr>
        <p:sp>
          <p:nvSpPr>
            <p:cNvPr id="2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3972241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Application Service 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Simple &amp; Easy Notification Service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2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5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31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82577"/>
              </p:ext>
            </p:extLst>
          </p:nvPr>
        </p:nvGraphicFramePr>
        <p:xfrm>
          <a:off x="482673" y="2389224"/>
          <a:ext cx="5908291" cy="866966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26168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사용량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API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호출 건당 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0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건 이상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~ 1,000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건 이하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1,000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건 초과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~ 10,000,000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건 이하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68055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10,000,000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  <a:sym typeface="Monotype Sorts"/>
                        </a:rPr>
                        <a:t>건 초과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89833"/>
                  </a:ext>
                </a:extLst>
              </a:tr>
            </a:tbl>
          </a:graphicData>
        </a:graphic>
      </p:graphicFrame>
      <p:graphicFrame>
        <p:nvGraphicFramePr>
          <p:cNvPr id="32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58862"/>
              </p:ext>
            </p:extLst>
          </p:nvPr>
        </p:nvGraphicFramePr>
        <p:xfrm>
          <a:off x="482673" y="3668693"/>
          <a:ext cx="5899076" cy="1509332"/>
        </p:xfrm>
        <a:graphic>
          <a:graphicData uri="http://schemas.openxmlformats.org/drawingml/2006/table">
            <a:tbl>
              <a:tblPr/>
              <a:tblGrid>
                <a:gridCol w="1474769">
                  <a:extLst>
                    <a:ext uri="{9D8B030D-6E8A-4147-A177-3AD203B41FA5}">
                      <a16:colId xmlns:a16="http://schemas.microsoft.com/office/drawing/2014/main" val="548089568"/>
                    </a:ext>
                  </a:extLst>
                </a:gridCol>
                <a:gridCol w="1474769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  <a:gridCol w="1474769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1474769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</a:tblGrid>
              <a:tr h="160668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무료 구간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단위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6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PUSH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발송 건수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0.02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202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SMS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수신 건수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60119"/>
                  </a:ext>
                </a:extLst>
              </a:tr>
              <a:tr h="16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LMS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수신 건수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63253"/>
                  </a:ext>
                </a:extLst>
              </a:tr>
              <a:tr h="182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MMS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수신 건수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259624"/>
                  </a:ext>
                </a:extLst>
              </a:tr>
              <a:tr h="182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알림톡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수신 건수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7.5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924690"/>
                  </a:ext>
                </a:extLst>
              </a:tr>
              <a:tr h="182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080 </a:t>
                      </a:r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수신 거부 번호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회선수</a:t>
                      </a:r>
                      <a:endParaRPr lang="en-US" altLang="ko-KR" sz="8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회선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74381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438504" y="5231605"/>
            <a:ext cx="59894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en-US" altLang="ko-KR" sz="1000" smtClean="0">
                <a:latin typeface="+mn-ea"/>
              </a:rPr>
              <a:t>SMS</a:t>
            </a:r>
            <a:r>
              <a:rPr lang="ko-KR" altLang="en-US" sz="1000" smtClean="0">
                <a:latin typeface="+mn-ea"/>
              </a:rPr>
              <a:t>는 메시지당 </a:t>
            </a:r>
            <a:r>
              <a:rPr lang="en-US" altLang="ko-KR" sz="1000" smtClean="0">
                <a:latin typeface="+mn-ea"/>
              </a:rPr>
              <a:t>90byte </a:t>
            </a:r>
            <a:r>
              <a:rPr lang="ko-KR" altLang="en-US" sz="1000" smtClean="0">
                <a:latin typeface="+mn-ea"/>
              </a:rPr>
              <a:t>이하의 길이인 단문 메시지며</a:t>
            </a:r>
            <a:r>
              <a:rPr lang="en-US" altLang="ko-KR" sz="1000" smtClean="0">
                <a:latin typeface="+mn-ea"/>
              </a:rPr>
              <a:t>, LMS</a:t>
            </a:r>
            <a:r>
              <a:rPr lang="ko-KR" altLang="en-US" sz="1000" smtClean="0">
                <a:latin typeface="+mn-ea"/>
              </a:rPr>
              <a:t>는 메세지당 </a:t>
            </a:r>
            <a:r>
              <a:rPr lang="en-US" altLang="ko-KR" sz="1000" smtClean="0">
                <a:latin typeface="+mn-ea"/>
              </a:rPr>
              <a:t>2,000byte</a:t>
            </a:r>
            <a:r>
              <a:rPr lang="ko-KR" altLang="en-US" sz="1000" smtClean="0">
                <a:latin typeface="+mn-ea"/>
              </a:rPr>
              <a:t> 이하의</a:t>
            </a:r>
            <a:r>
              <a:rPr lang="en-US" altLang="ko-KR" sz="1000" smtClean="0">
                <a:latin typeface="+mn-ea"/>
              </a:rPr>
              <a:t> </a:t>
            </a:r>
            <a:r>
              <a:rPr lang="ko-KR" altLang="en-US" sz="1000" smtClean="0">
                <a:latin typeface="+mn-ea"/>
              </a:rPr>
              <a:t>길이인 장문 메시지입니다</a:t>
            </a:r>
            <a:r>
              <a:rPr lang="en-US" altLang="ko-KR" sz="1000" smtClean="0">
                <a:latin typeface="+mn-ea"/>
              </a:rPr>
              <a:t>. MMS</a:t>
            </a:r>
            <a:r>
              <a:rPr lang="ko-KR" altLang="en-US" sz="1000" smtClean="0">
                <a:latin typeface="+mn-ea"/>
              </a:rPr>
              <a:t>는 멀티미디어 파일</a:t>
            </a:r>
            <a:r>
              <a:rPr lang="en-US" altLang="ko-KR" sz="1000" smtClean="0">
                <a:latin typeface="+mn-ea"/>
              </a:rPr>
              <a:t>(</a:t>
            </a:r>
            <a:r>
              <a:rPr lang="ko-KR" altLang="en-US" sz="1000" smtClean="0">
                <a:latin typeface="+mn-ea"/>
              </a:rPr>
              <a:t>이미지</a:t>
            </a:r>
            <a:r>
              <a:rPr lang="en-US" altLang="ko-KR" sz="1000" smtClean="0">
                <a:latin typeface="+mn-ea"/>
              </a:rPr>
              <a:t>/</a:t>
            </a:r>
            <a:r>
              <a:rPr lang="ko-KR" altLang="en-US" sz="1000" smtClean="0">
                <a:latin typeface="+mn-ea"/>
              </a:rPr>
              <a:t>사진</a:t>
            </a:r>
            <a:r>
              <a:rPr lang="en-US" altLang="ko-KR" sz="1000" smtClean="0">
                <a:latin typeface="+mn-ea"/>
              </a:rPr>
              <a:t>/</a:t>
            </a:r>
            <a:r>
              <a:rPr lang="ko-KR" altLang="en-US" sz="1000" smtClean="0">
                <a:latin typeface="+mn-ea"/>
              </a:rPr>
              <a:t>그림</a:t>
            </a:r>
            <a:r>
              <a:rPr lang="en-US" altLang="ko-KR" sz="1000" smtClean="0">
                <a:latin typeface="+mn-ea"/>
              </a:rPr>
              <a:t>)</a:t>
            </a:r>
            <a:r>
              <a:rPr lang="ko-KR" altLang="en-US" sz="1000" smtClean="0">
                <a:latin typeface="+mn-ea"/>
              </a:rPr>
              <a:t>을 전송할 수 있습니다</a:t>
            </a:r>
            <a:r>
              <a:rPr lang="en-US" altLang="ko-KR" sz="1000" smtClean="0">
                <a:latin typeface="+mn-ea"/>
              </a:rPr>
              <a:t>.</a:t>
            </a:r>
            <a:endParaRPr lang="en-US" altLang="ko-KR" sz="1000">
              <a:latin typeface="+mn-ea"/>
            </a:endParaRPr>
          </a:p>
        </p:txBody>
      </p:sp>
      <p:sp>
        <p:nvSpPr>
          <p:cNvPr id="34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32" y="6054384"/>
            <a:ext cx="6178401" cy="138740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4451" y="5838360"/>
            <a:ext cx="2664373" cy="173127"/>
            <a:chOff x="734027" y="2610528"/>
            <a:chExt cx="2664373" cy="173127"/>
          </a:xfrm>
        </p:grpSpPr>
        <p:sp>
          <p:nvSpPr>
            <p:cNvPr id="36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442976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Application Service 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API</a:t>
              </a: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Gateway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37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38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39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42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85797"/>
              </p:ext>
            </p:extLst>
          </p:nvPr>
        </p:nvGraphicFramePr>
        <p:xfrm>
          <a:off x="476250" y="6158229"/>
          <a:ext cx="5901763" cy="1295210"/>
        </p:xfrm>
        <a:graphic>
          <a:graphicData uri="http://schemas.openxmlformats.org/drawingml/2006/table">
            <a:tbl>
              <a:tblPr/>
              <a:tblGrid>
                <a:gridCol w="208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42854127"/>
                    </a:ext>
                  </a:extLst>
                </a:gridCol>
                <a:gridCol w="1872630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</a:tblGrid>
              <a:tr h="171369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과금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기준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과금액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390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API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Call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수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 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합산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기본제공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(1,000,000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1763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API Call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0.004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729314"/>
                  </a:ext>
                </a:extLst>
              </a:tr>
              <a:tr h="176390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데이터 전송량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기본제공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(1 GB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38708"/>
                  </a:ext>
                </a:extLst>
              </a:tr>
              <a:tr h="1763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용량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(1GB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당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764270"/>
                  </a:ext>
                </a:extLst>
              </a:tr>
              <a:tr h="17639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캐시 사용량 합산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용량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(10MB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당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865537"/>
                  </a:ext>
                </a:extLst>
              </a:tr>
            </a:tbl>
          </a:graphicData>
        </a:graphic>
      </p:graphicFrame>
      <p:sp>
        <p:nvSpPr>
          <p:cNvPr id="43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30" y="7689304"/>
            <a:ext cx="6178401" cy="68875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44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44858"/>
              </p:ext>
            </p:extLst>
          </p:nvPr>
        </p:nvGraphicFramePr>
        <p:xfrm>
          <a:off x="462998" y="7799288"/>
          <a:ext cx="5908291" cy="438722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63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</a:tblGrid>
              <a:tr h="126168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3595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Search Trend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)/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한시적 무료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15888" y="7491566"/>
            <a:ext cx="2704449" cy="173127"/>
            <a:chOff x="734027" y="2610528"/>
            <a:chExt cx="2704449" cy="173127"/>
          </a:xfrm>
        </p:grpSpPr>
        <p:sp>
          <p:nvSpPr>
            <p:cNvPr id="46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483052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Application Service 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Search Trend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47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48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49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51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55" y="8624564"/>
            <a:ext cx="6178401" cy="64961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15888" y="8408539"/>
            <a:ext cx="3541217" cy="173127"/>
            <a:chOff x="734027" y="2610528"/>
            <a:chExt cx="3541217" cy="173127"/>
          </a:xfrm>
        </p:grpSpPr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3319820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Application Service 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Simple RabbitMQ Service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54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55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56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5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38653"/>
              </p:ext>
            </p:extLst>
          </p:nvPr>
        </p:nvGraphicFramePr>
        <p:xfrm>
          <a:off x="471863" y="8728408"/>
          <a:ext cx="5901763" cy="438722"/>
        </p:xfrm>
        <a:graphic>
          <a:graphicData uri="http://schemas.openxmlformats.org/drawingml/2006/table">
            <a:tbl>
              <a:tblPr/>
              <a:tblGrid>
                <a:gridCol w="208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42854127"/>
                    </a:ext>
                  </a:extLst>
                </a:gridCol>
                <a:gridCol w="1872630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</a:tblGrid>
              <a:tr h="171369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운영체제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제공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버전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이용 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39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CentOS 7.3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RabbitMQ 3.7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865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7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42" y="2296004"/>
            <a:ext cx="6178401" cy="923348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3377710" cy="173127"/>
            <a:chOff x="734027" y="2610528"/>
            <a:chExt cx="3377710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315631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Application Service – Cloud Outbound Mailer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1031917" y="1442963"/>
            <a:ext cx="413061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/>
              <a:t>네이버에서 검증된 다양한 기능을  클라우드 </a:t>
            </a:r>
            <a:r>
              <a:rPr lang="en-US" altLang="ko-KR"/>
              <a:t>API</a:t>
            </a:r>
            <a:r>
              <a:rPr lang="ko-KR" altLang="en-US"/>
              <a:t>로 제공하는 서비스</a:t>
            </a:r>
            <a:endParaRPr lang="ko-KR" altLang="en-US" sz="8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55" y="3575421"/>
            <a:ext cx="6178401" cy="77052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0874" y="3359397"/>
            <a:ext cx="2327743" cy="173127"/>
            <a:chOff x="734027" y="2610528"/>
            <a:chExt cx="2327743" cy="173127"/>
          </a:xfrm>
        </p:grpSpPr>
        <p:sp>
          <p:nvSpPr>
            <p:cNvPr id="2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106346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Application Service –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Pinpoint</a:t>
              </a:r>
              <a:endParaRPr lang="ko-KR" altLang="en-US" sz="110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2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5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32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02455"/>
              </p:ext>
            </p:extLst>
          </p:nvPr>
        </p:nvGraphicFramePr>
        <p:xfrm>
          <a:off x="474841" y="2371504"/>
          <a:ext cx="5899076" cy="438722"/>
        </p:xfrm>
        <a:graphic>
          <a:graphicData uri="http://schemas.openxmlformats.org/drawingml/2006/table">
            <a:tbl>
              <a:tblPr/>
              <a:tblGrid>
                <a:gridCol w="1474769">
                  <a:extLst>
                    <a:ext uri="{9D8B030D-6E8A-4147-A177-3AD203B41FA5}">
                      <a16:colId xmlns:a16="http://schemas.microsoft.com/office/drawing/2014/main" val="548089568"/>
                    </a:ext>
                  </a:extLst>
                </a:gridCol>
                <a:gridCol w="1474769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  <a:gridCol w="1474769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1474769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</a:tblGrid>
              <a:tr h="160668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무료 구간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단위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6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Email</a:t>
                      </a:r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발송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1,000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발송 건수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0.45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435569" y="2836723"/>
            <a:ext cx="59894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 smtClean="0">
                <a:latin typeface="+mn-ea"/>
              </a:rPr>
              <a:t>첨부파일은 메일 건당 </a:t>
            </a:r>
            <a:r>
              <a:rPr lang="en-US" altLang="ko-KR" sz="1000" smtClean="0">
                <a:latin typeface="+mn-ea"/>
              </a:rPr>
              <a:t>20MB</a:t>
            </a:r>
            <a:r>
              <a:rPr lang="ko-KR" altLang="en-US" sz="1000" smtClean="0">
                <a:latin typeface="+mn-ea"/>
              </a:rPr>
              <a:t>를 초과할 수 없습니다</a:t>
            </a:r>
            <a:r>
              <a:rPr lang="en-US" altLang="ko-KR" sz="1000" smtClean="0">
                <a:latin typeface="+mn-ea"/>
              </a:rPr>
              <a:t>.</a:t>
            </a:r>
            <a:endParaRPr lang="en-US" altLang="ko-KR" sz="1000">
              <a:latin typeface="+mn-ea"/>
            </a:endParaRPr>
          </a:p>
        </p:txBody>
      </p:sp>
      <p:graphicFrame>
        <p:nvGraphicFramePr>
          <p:cNvPr id="42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38239"/>
              </p:ext>
            </p:extLst>
          </p:nvPr>
        </p:nvGraphicFramePr>
        <p:xfrm>
          <a:off x="476250" y="3674657"/>
          <a:ext cx="5901763" cy="540440"/>
        </p:xfrm>
        <a:graphic>
          <a:graphicData uri="http://schemas.openxmlformats.org/drawingml/2006/table">
            <a:tbl>
              <a:tblPr/>
              <a:tblGrid>
                <a:gridCol w="208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42854127"/>
                    </a:ext>
                  </a:extLst>
                </a:gridCol>
                <a:gridCol w="1872630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</a:tblGrid>
              <a:tr h="171369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제공버전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39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Ubuntu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 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16.04, 14.04</a:t>
                      </a:r>
                    </a:p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CentOD 7.3, 6.6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Pinpoint 1.7.3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865537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64356" y="4520952"/>
            <a:ext cx="785654" cy="173127"/>
            <a:chOff x="734027" y="2610528"/>
            <a:chExt cx="785654" cy="173127"/>
          </a:xfrm>
        </p:grpSpPr>
        <p:sp>
          <p:nvSpPr>
            <p:cNvPr id="58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유의사항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5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6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6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364356" y="4656665"/>
            <a:ext cx="5981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기재된 </a:t>
            </a:r>
            <a:r>
              <a:rPr lang="ko-KR" altLang="en-US" sz="1000">
                <a:latin typeface="+mn-ea"/>
              </a:rPr>
              <a:t>요금은 부가세 별도 기준</a:t>
            </a:r>
          </a:p>
          <a:p>
            <a:pPr>
              <a:lnSpc>
                <a:spcPct val="12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서비스 </a:t>
            </a:r>
            <a:r>
              <a:rPr lang="ko-KR" altLang="en-US" sz="1000">
                <a:latin typeface="+mn-ea"/>
              </a:rPr>
              <a:t>요금에 기재된 항목들은 </a:t>
            </a:r>
            <a:r>
              <a:rPr lang="en-US" altLang="ko-KR" sz="1000">
                <a:latin typeface="+mn-ea"/>
              </a:rPr>
              <a:t>List Price</a:t>
            </a:r>
          </a:p>
          <a:p>
            <a:pPr>
              <a:lnSpc>
                <a:spcPct val="12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수요기관과의 </a:t>
            </a:r>
            <a:r>
              <a:rPr lang="ko-KR" altLang="en-US" sz="1000">
                <a:latin typeface="+mn-ea"/>
              </a:rPr>
              <a:t>협의에 따라 할인율 제공 가능</a:t>
            </a: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“</a:t>
            </a:r>
            <a:r>
              <a:rPr lang="ko-KR" altLang="en-US" sz="1000">
                <a:latin typeface="+mn-ea"/>
              </a:rPr>
              <a:t>서비스 주요 항목”에 기재되지 않았거나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수요기관의 요청에 따라 추가 도입되는 별도 항목 </a:t>
            </a:r>
            <a:r>
              <a:rPr lang="en-US" altLang="ko-KR" sz="1000">
                <a:latin typeface="+mn-ea"/>
              </a:rPr>
              <a:t>&amp; </a:t>
            </a:r>
            <a:r>
              <a:rPr lang="ko-KR" altLang="en-US" sz="1000">
                <a:latin typeface="+mn-ea"/>
              </a:rPr>
              <a:t>서비스는 협의를 통해 제공</a:t>
            </a:r>
          </a:p>
          <a:p>
            <a:pPr>
              <a:lnSpc>
                <a:spcPct val="12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상품별 </a:t>
            </a:r>
            <a:r>
              <a:rPr lang="ko-KR" altLang="en-US" sz="1000">
                <a:latin typeface="+mn-ea"/>
              </a:rPr>
              <a:t>가격 정보는 가격정책 파일이나 공공클라우드포털 요금안내 페이지 참고 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 (</a:t>
            </a:r>
            <a:r>
              <a:rPr lang="en-US" altLang="ko-KR" sz="1000">
                <a:latin typeface="+mn-ea"/>
                <a:hlinkClick r:id="rId2"/>
              </a:rPr>
              <a:t>https://www.gov-ncloud.com/charge/price/ko</a:t>
            </a:r>
            <a:r>
              <a:rPr lang="en-US" altLang="ko-KR" sz="1000" smtClean="0"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+mn-ea"/>
              </a:rPr>
              <a:t>  [</a:t>
            </a:r>
            <a:r>
              <a:rPr lang="ko-KR" altLang="en-US" sz="1000">
                <a:latin typeface="+mn-ea"/>
              </a:rPr>
              <a:t>대표상품</a:t>
            </a:r>
            <a:r>
              <a:rPr lang="en-US" altLang="ko-KR" sz="1000">
                <a:latin typeface="+mn-ea"/>
              </a:rPr>
              <a:t>] VM 4vCore, 8GB Memory, 50GB HDD : </a:t>
            </a:r>
            <a:r>
              <a:rPr lang="ko-KR" altLang="en-US" sz="1000">
                <a:latin typeface="+mn-ea"/>
              </a:rPr>
              <a:t>월간 임차료 </a:t>
            </a:r>
            <a:r>
              <a:rPr lang="en-US" altLang="ko-KR" sz="1000">
                <a:latin typeface="+mn-ea"/>
              </a:rPr>
              <a:t>160,000</a:t>
            </a:r>
            <a:r>
              <a:rPr lang="ko-KR" altLang="en-US" sz="1000">
                <a:latin typeface="+mn-ea"/>
              </a:rPr>
              <a:t>원</a:t>
            </a:r>
            <a:r>
              <a:rPr lang="en-US" altLang="ko-KR" sz="1000">
                <a:latin typeface="+mn-ea"/>
              </a:rPr>
              <a:t>(VAT </a:t>
            </a:r>
            <a:r>
              <a:rPr lang="ko-KR" altLang="en-US" sz="1000">
                <a:latin typeface="+mn-ea"/>
              </a:rPr>
              <a:t>별도</a:t>
            </a:r>
            <a:r>
              <a:rPr lang="en-US" altLang="ko-KR" sz="1000" smtClean="0">
                <a:latin typeface="+mn-ea"/>
              </a:rPr>
              <a:t>)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01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4973846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클라우드 컴퓨팅 서비스 제재 산정기준 및 클라우드 지원 서비스 제재 산정기준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255198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클라우즈 컴퓨팅 서비스 제재 산정기준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26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44636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제공하기 위한  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수준 협약</a:t>
            </a:r>
            <a:r>
              <a:rPr lang="en-US" altLang="ko-KR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(SLA: Service </a:t>
            </a:r>
            <a:r>
              <a:rPr lang="en-US" altLang="ko-KR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Level Agreement)</a:t>
            </a:r>
            <a:endParaRPr lang="ko-KR" altLang="en-US" sz="11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144017"/>
            <a:ext cx="6178401" cy="383892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706" y="2218736"/>
            <a:ext cx="59818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클라우드 컴퓨팅 서비스 제재는 각 </a:t>
            </a:r>
            <a:r>
              <a:rPr lang="en-US" altLang="ko-KR" sz="1000">
                <a:latin typeface="+mn-ea"/>
              </a:rPr>
              <a:t>CSP</a:t>
            </a:r>
            <a:r>
              <a:rPr lang="ko-KR" altLang="en-US" sz="1000">
                <a:latin typeface="+mn-ea"/>
              </a:rPr>
              <a:t>의 </a:t>
            </a:r>
            <a:r>
              <a:rPr lang="en-US" altLang="ko-KR" sz="1000">
                <a:latin typeface="+mn-ea"/>
              </a:rPr>
              <a:t>SLA</a:t>
            </a:r>
            <a:r>
              <a:rPr lang="ko-KR" altLang="en-US" sz="1000">
                <a:latin typeface="+mn-ea"/>
              </a:rPr>
              <a:t>에 </a:t>
            </a:r>
            <a:r>
              <a:rPr lang="ko-KR" altLang="en-US" sz="1000" smtClean="0">
                <a:latin typeface="+mn-ea"/>
              </a:rPr>
              <a:t>의거 목표 </a:t>
            </a:r>
            <a:r>
              <a:rPr lang="ko-KR" altLang="en-US" sz="1000">
                <a:latin typeface="+mn-ea"/>
              </a:rPr>
              <a:t>수준 미달의 귀책사유가 </a:t>
            </a:r>
            <a:r>
              <a:rPr lang="ko-KR" altLang="en-US" sz="1000" smtClean="0">
                <a:latin typeface="+mn-ea"/>
              </a:rPr>
              <a:t>아이티아이즈에게 </a:t>
            </a:r>
            <a:r>
              <a:rPr lang="ko-KR" altLang="en-US" sz="1000">
                <a:latin typeface="+mn-ea"/>
              </a:rPr>
              <a:t>있는 경우 </a:t>
            </a:r>
            <a:r>
              <a:rPr lang="en-US" altLang="ko-KR" sz="1000">
                <a:latin typeface="+mn-ea"/>
              </a:rPr>
              <a:t>CSP</a:t>
            </a:r>
            <a:r>
              <a:rPr lang="ko-KR" altLang="en-US" sz="1000">
                <a:latin typeface="+mn-ea"/>
              </a:rPr>
              <a:t>의 기준에 명시된 보상금액과 동일한 수준의 위약금을 </a:t>
            </a:r>
            <a:r>
              <a:rPr lang="en-US" altLang="ko-KR" sz="1000">
                <a:latin typeface="+mn-ea"/>
              </a:rPr>
              <a:t>CSP</a:t>
            </a:r>
            <a:r>
              <a:rPr lang="ko-KR" altLang="en-US" sz="1000">
                <a:latin typeface="+mn-ea"/>
              </a:rPr>
              <a:t>사에게 지급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클라우드 </a:t>
            </a:r>
            <a:r>
              <a:rPr lang="ko-KR" altLang="en-US" sz="1000">
                <a:latin typeface="+mn-ea"/>
              </a:rPr>
              <a:t>컴퓨팅 서비스 </a:t>
            </a:r>
            <a:r>
              <a:rPr lang="en-US" altLang="ko-KR" sz="1000">
                <a:latin typeface="+mn-ea"/>
              </a:rPr>
              <a:t>SLA</a:t>
            </a:r>
            <a:endParaRPr lang="ko-KR" altLang="en-US" sz="1000">
              <a:latin typeface="+mn-ea"/>
            </a:endParaRPr>
          </a:p>
        </p:txBody>
      </p:sp>
      <p:sp>
        <p:nvSpPr>
          <p:cNvPr id="33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20" y="6318933"/>
            <a:ext cx="240450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지원 서비스 제재 산정기준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44488" y="6320482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56" y="6608513"/>
            <a:ext cx="6178401" cy="180087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2138" y="6683232"/>
            <a:ext cx="59818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서비스 개시 지연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장애 발생의 귀책사유가 </a:t>
            </a:r>
            <a:r>
              <a:rPr lang="ko-KR" altLang="en-US" sz="1000" smtClean="0">
                <a:latin typeface="+mn-ea"/>
              </a:rPr>
              <a:t>아이티아이즈에게 </a:t>
            </a:r>
            <a:r>
              <a:rPr lang="ko-KR" altLang="en-US" sz="1000">
                <a:latin typeface="+mn-ea"/>
              </a:rPr>
              <a:t>있는 경우 제재를 부과할 수 있다</a:t>
            </a:r>
            <a:r>
              <a:rPr lang="en-US" altLang="ko-KR" sz="100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클라우드 </a:t>
            </a:r>
            <a:r>
              <a:rPr lang="ko-KR" altLang="en-US" sz="1000">
                <a:latin typeface="+mn-ea"/>
              </a:rPr>
              <a:t>지원 서비스 </a:t>
            </a:r>
            <a:r>
              <a:rPr lang="en-US" altLang="ko-KR" sz="1000">
                <a:latin typeface="+mn-ea"/>
              </a:rPr>
              <a:t>SLA</a:t>
            </a:r>
          </a:p>
        </p:txBody>
      </p:sp>
      <p:graphicFrame>
        <p:nvGraphicFramePr>
          <p:cNvPr id="42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60037"/>
              </p:ext>
            </p:extLst>
          </p:nvPr>
        </p:nvGraphicFramePr>
        <p:xfrm>
          <a:off x="476249" y="2989607"/>
          <a:ext cx="5905501" cy="2864930"/>
        </p:xfrm>
        <a:graphic>
          <a:graphicData uri="http://schemas.openxmlformats.org/drawingml/2006/table">
            <a:tbl>
              <a:tblPr/>
              <a:tblGrid>
                <a:gridCol w="60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401">
                  <a:extLst>
                    <a:ext uri="{9D8B030D-6E8A-4147-A177-3AD203B41FA5}">
                      <a16:colId xmlns:a16="http://schemas.microsoft.com/office/drawing/2014/main" val="1268683664"/>
                    </a:ext>
                  </a:extLst>
                </a:gridCol>
                <a:gridCol w="1836035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2612819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</a:tblGrid>
              <a:tr h="156621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CSP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목표수준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 재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1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KT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66340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2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NHN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 월평균 사용금액의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 월평균 사용금액의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 월평균 사용금액의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724628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3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NCP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크레딧 제공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508975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크레딧 제공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21971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크레딧 제공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graphicFrame>
        <p:nvGraphicFramePr>
          <p:cNvPr id="43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196511"/>
              </p:ext>
            </p:extLst>
          </p:nvPr>
        </p:nvGraphicFramePr>
        <p:xfrm>
          <a:off x="476249" y="7192269"/>
          <a:ext cx="5905499" cy="1104710"/>
        </p:xfrm>
        <a:graphic>
          <a:graphicData uri="http://schemas.openxmlformats.org/drawingml/2006/table">
            <a:tbl>
              <a:tblPr/>
              <a:tblGrid>
                <a:gridCol w="110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44">
                  <a:extLst>
                    <a:ext uri="{9D8B030D-6E8A-4147-A177-3AD203B41FA5}">
                      <a16:colId xmlns:a16="http://schemas.microsoft.com/office/drawing/2014/main" val="577319668"/>
                    </a:ext>
                  </a:extLst>
                </a:gridCol>
                <a:gridCol w="2363649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</a:tblGrid>
              <a:tr h="156621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목표수준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 재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가용률</a:t>
                      </a:r>
                      <a:endParaRPr lang="en-US" altLang="ko-KR" sz="10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월 평균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66340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월 사용료 전액 면제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6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338967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행정사항 및 조달청장의 필요에 의해 정한 사항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58990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행정사항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26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29664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디지털서비스 조달 행정을 위한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납품</a:t>
            </a:r>
            <a:r>
              <a:rPr lang="en-US" altLang="ko-KR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검사</a:t>
            </a:r>
            <a:r>
              <a:rPr lang="en-US" altLang="ko-KR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검수 방법</a:t>
            </a:r>
            <a:r>
              <a:rPr lang="en-US" altLang="ko-KR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공급지역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432050"/>
            <a:ext cx="6178401" cy="49553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6770" y="2191435"/>
            <a:ext cx="785654" cy="173127"/>
            <a:chOff x="734027" y="2610528"/>
            <a:chExt cx="785654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납품방법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65073" y="2506768"/>
            <a:ext cx="5981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계약을 체결 및 회원 계정을 발급한 후 클라우드 지원 서비스 제공</a:t>
            </a:r>
          </a:p>
        </p:txBody>
      </p:sp>
      <p:sp>
        <p:nvSpPr>
          <p:cNvPr id="16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9" y="3465423"/>
            <a:ext cx="6178401" cy="74378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3375" y="3224808"/>
            <a:ext cx="1194420" cy="173127"/>
            <a:chOff x="734027" y="2610528"/>
            <a:chExt cx="1194420" cy="173127"/>
          </a:xfrm>
        </p:grpSpPr>
        <p:sp>
          <p:nvSpPr>
            <p:cNvPr id="18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97302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검사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•</a:t>
              </a: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검수 방법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362311" y="3446595"/>
            <a:ext cx="59818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구축 작업의 전ㆍ중ㆍ후 보고서를 통해 진행 경과 공유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구축 </a:t>
            </a:r>
            <a:r>
              <a:rPr lang="ko-KR" altLang="en-US" sz="1000">
                <a:latin typeface="+mn-ea"/>
              </a:rPr>
              <a:t>완료 보고서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월간 보고서를 통해 인프라의 상황 공유 가능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협의에 </a:t>
            </a:r>
            <a:r>
              <a:rPr lang="ko-KR" altLang="en-US" sz="1000">
                <a:latin typeface="+mn-ea"/>
              </a:rPr>
              <a:t>따른 통합 테스트 지원 가능</a:t>
            </a:r>
          </a:p>
        </p:txBody>
      </p:sp>
      <p:sp>
        <p:nvSpPr>
          <p:cNvPr id="2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78" y="4814061"/>
            <a:ext cx="6178401" cy="136738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3124" y="4573446"/>
            <a:ext cx="1308233" cy="173127"/>
            <a:chOff x="734027" y="2610528"/>
            <a:chExt cx="1308233" cy="173127"/>
          </a:xfrm>
        </p:grpSpPr>
        <p:sp>
          <p:nvSpPr>
            <p:cNvPr id="27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086836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공급지역 및 조건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3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3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361427" y="4771816"/>
            <a:ext cx="5981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이용 가능 대상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전자정부법 제</a:t>
            </a:r>
            <a:r>
              <a:rPr lang="en-US" altLang="ko-KR" sz="1000">
                <a:latin typeface="+mn-ea"/>
              </a:rPr>
              <a:t>2</a:t>
            </a:r>
            <a:r>
              <a:rPr lang="ko-KR" altLang="en-US" sz="1000">
                <a:latin typeface="+mn-ea"/>
              </a:rPr>
              <a:t>조에 정의된 행정기관과 공공기관</a:t>
            </a:r>
          </a:p>
          <a:p>
            <a:pPr marL="85725"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① </a:t>
            </a:r>
            <a:r>
              <a:rPr lang="ko-KR" altLang="en-US" sz="1000">
                <a:latin typeface="+mn-ea"/>
              </a:rPr>
              <a:t>행정기관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국회ㆍ법원ㆍ헌법재판소ㆍ중앙선거관리위원회의 행정사무를 처리하는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중앙행정기관 및 소속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지방자치단체</a:t>
            </a:r>
          </a:p>
          <a:p>
            <a:pPr marL="85725"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② </a:t>
            </a:r>
            <a:r>
              <a:rPr lang="ko-KR" altLang="en-US" sz="1000">
                <a:latin typeface="+mn-ea"/>
              </a:rPr>
              <a:t>공공기관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법인ㆍ단체 또는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지방공사 및 지방공단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특별법에 따라 설립된 특수법인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법률에 따른 학교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대통령령으로 정하는 법인ㆍ단체 또는 기관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공급지역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국내 소재 행정기관과 공공기관</a:t>
            </a:r>
          </a:p>
        </p:txBody>
      </p:sp>
      <p:sp>
        <p:nvSpPr>
          <p:cNvPr id="33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78" y="6534957"/>
            <a:ext cx="26000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그외 조달청장의 필요에 의해 정한 사항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7146" y="653650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14" y="6824538"/>
            <a:ext cx="6178401" cy="432718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7619" y="6899256"/>
            <a:ext cx="5981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해당사항 없음</a:t>
            </a:r>
            <a:endParaRPr lang="ko-KR" altLang="en-US" sz="1000">
              <a:latin typeface="+mn-ea"/>
            </a:endParaRPr>
          </a:p>
        </p:txBody>
      </p:sp>
      <p:sp>
        <p:nvSpPr>
          <p:cNvPr id="36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78" y="7562985"/>
            <a:ext cx="58990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문의사항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7146" y="7564534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8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68" y="7852566"/>
            <a:ext cx="2959224" cy="149292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5429" y="8113801"/>
            <a:ext cx="2929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부서</a:t>
            </a:r>
            <a:r>
              <a:rPr lang="en-US" altLang="ko-KR" sz="1000" smtClean="0">
                <a:latin typeface="+mn-ea"/>
              </a:rPr>
              <a:t>:  </a:t>
            </a:r>
            <a:r>
              <a:rPr lang="en-US" altLang="ko-KR" sz="1000">
                <a:latin typeface="+mn-ea"/>
              </a:rPr>
              <a:t>	</a:t>
            </a:r>
            <a:r>
              <a:rPr lang="ko-KR" altLang="en-US" sz="1000" smtClean="0">
                <a:latin typeface="+mn-ea"/>
              </a:rPr>
              <a:t>클라우드센터 서비스 지원팀</a:t>
            </a:r>
            <a:endParaRPr lang="en-US" altLang="ko-KR" sz="100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담당자</a:t>
            </a:r>
            <a:r>
              <a:rPr lang="en-US" altLang="ko-KR" sz="1000" smtClean="0">
                <a:latin typeface="+mn-ea"/>
              </a:rPr>
              <a:t>:  	</a:t>
            </a:r>
            <a:r>
              <a:rPr lang="ko-KR" altLang="en-US" sz="1000" smtClean="0">
                <a:latin typeface="+mn-ea"/>
              </a:rPr>
              <a:t>박수용 팀장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전화번호</a:t>
            </a:r>
            <a:r>
              <a:rPr lang="en-US" altLang="ko-KR" sz="1000" smtClean="0">
                <a:latin typeface="+mn-ea"/>
              </a:rPr>
              <a:t>:	02-783- 2971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이메일</a:t>
            </a:r>
            <a:r>
              <a:rPr lang="en-US" altLang="ko-KR" sz="1000" smtClean="0">
                <a:latin typeface="+mn-ea"/>
              </a:rPr>
              <a:t>:</a:t>
            </a:r>
            <a:r>
              <a:rPr lang="en-US" altLang="ko-KR" sz="1000">
                <a:latin typeface="+mn-ea"/>
              </a:rPr>
              <a:t>	</a:t>
            </a:r>
            <a:r>
              <a:rPr lang="en-US" altLang="ko-KR" sz="1000" smtClean="0">
                <a:latin typeface="+mn-ea"/>
              </a:rPr>
              <a:t>dmoz@iteyes.co.kr</a:t>
            </a:r>
            <a:endParaRPr lang="en-US" altLang="ko-KR" sz="1000">
              <a:latin typeface="+mn-ea"/>
            </a:endParaRPr>
          </a:p>
        </p:txBody>
      </p:sp>
      <p:sp>
        <p:nvSpPr>
          <p:cNvPr id="40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851" y="7852442"/>
            <a:ext cx="2959224" cy="149292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11641" y="8113800"/>
            <a:ext cx="2929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부서</a:t>
            </a:r>
            <a:r>
              <a:rPr lang="en-US" altLang="ko-KR" sz="1000" smtClean="0">
                <a:latin typeface="+mn-ea"/>
              </a:rPr>
              <a:t>:  </a:t>
            </a:r>
            <a:r>
              <a:rPr lang="en-US" altLang="ko-KR" sz="1000">
                <a:latin typeface="+mn-ea"/>
              </a:rPr>
              <a:t>	</a:t>
            </a:r>
            <a:r>
              <a:rPr lang="ko-KR" altLang="en-US" sz="1000" smtClean="0">
                <a:latin typeface="+mn-ea"/>
              </a:rPr>
              <a:t>클라우드센터 기술지원팀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담당자</a:t>
            </a:r>
            <a:r>
              <a:rPr lang="en-US" altLang="ko-KR" sz="1000" smtClean="0">
                <a:latin typeface="+mn-ea"/>
              </a:rPr>
              <a:t>:  	</a:t>
            </a:r>
            <a:r>
              <a:rPr lang="ko-KR" altLang="en-US" sz="1000" smtClean="0">
                <a:latin typeface="+mn-ea"/>
              </a:rPr>
              <a:t>윤석민 팀장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전화번호</a:t>
            </a:r>
            <a:r>
              <a:rPr lang="en-US" altLang="ko-KR" sz="1000" smtClean="0">
                <a:latin typeface="+mn-ea"/>
              </a:rPr>
              <a:t>:	02-783- 2971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이메일</a:t>
            </a:r>
            <a:r>
              <a:rPr lang="en-US" altLang="ko-KR" sz="1000" smtClean="0">
                <a:latin typeface="+mn-ea"/>
              </a:rPr>
              <a:t>:</a:t>
            </a:r>
            <a:r>
              <a:rPr lang="en-US" altLang="ko-KR" sz="1000">
                <a:latin typeface="+mn-ea"/>
              </a:rPr>
              <a:t>	</a:t>
            </a:r>
            <a:r>
              <a:rPr lang="en-US" altLang="ko-KR" sz="1000" smtClean="0">
                <a:latin typeface="+mn-ea"/>
              </a:rPr>
              <a:t>support_cloud@iteyes.co.kr</a:t>
            </a:r>
          </a:p>
        </p:txBody>
      </p:sp>
    </p:spTree>
    <p:extLst>
      <p:ext uri="{BB962C8B-B14F-4D97-AF65-F5344CB8AC3E}">
        <p14:creationId xmlns:p14="http://schemas.microsoft.com/office/powerpoint/2010/main" val="11729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2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재무현황 및 대내외 인증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1285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자본금 및 매출액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21809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ko-KR" altLang="en-US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 연속 </a:t>
            </a:r>
            <a:r>
              <a:rPr lang="en-US" altLang="ko-KR" sz="1400" spc="-5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A-</a:t>
            </a:r>
            <a:r>
              <a:rPr lang="en-US" altLang="ko-KR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안정적인 재무구조</a:t>
            </a:r>
            <a:r>
              <a:rPr lang="ko-KR" altLang="en-US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및 </a:t>
            </a:r>
            <a:r>
              <a:rPr lang="ko-KR" altLang="en-US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업계 최고의 수행 역량 보유</a:t>
            </a:r>
            <a:endParaRPr lang="ko-KR" altLang="en-US" spc="-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0" name="LcS57">
            <a:extLst>
              <a:ext uri="{FF2B5EF4-FFF2-40B4-BE49-F238E27FC236}">
                <a16:creationId xmlns:a16="http://schemas.microsoft.com/office/drawing/2014/main" id="{1E360A81-0A8B-416F-A0C1-B3F5A02DD395}"/>
              </a:ext>
            </a:extLst>
          </p:cNvPr>
          <p:cNvSpPr txBox="1"/>
          <p:nvPr/>
        </p:nvSpPr>
        <p:spPr>
          <a:xfrm>
            <a:off x="6021712" y="1892885"/>
            <a:ext cx="4776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&lt;</a:t>
            </a:r>
            <a:r>
              <a:rPr kumimoji="0" lang="ko-KR" altLang="en-US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단위</a:t>
            </a:r>
            <a:r>
              <a: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:</a:t>
            </a:r>
            <a:r>
              <a:rPr kumimoji="0" lang="ko-KR" altLang="en-US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천원</a:t>
            </a:r>
            <a:r>
              <a: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&gt;</a:t>
            </a:r>
          </a:p>
        </p:txBody>
      </p:sp>
      <p:graphicFrame>
        <p:nvGraphicFramePr>
          <p:cNvPr id="31" name="LcS21">
            <a:extLst>
              <a:ext uri="{FF2B5EF4-FFF2-40B4-BE49-F238E27FC236}">
                <a16:creationId xmlns:a16="http://schemas.microsoft.com/office/drawing/2014/main" id="{B6D903F2-467A-4011-A9D5-0908438FE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17940"/>
              </p:ext>
            </p:extLst>
          </p:nvPr>
        </p:nvGraphicFramePr>
        <p:xfrm>
          <a:off x="369092" y="2082511"/>
          <a:ext cx="6119815" cy="2244200"/>
        </p:xfrm>
        <a:graphic>
          <a:graphicData uri="http://schemas.openxmlformats.org/drawingml/2006/table">
            <a:tbl>
              <a:tblPr/>
              <a:tblGrid>
                <a:gridCol w="618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05">
                  <a:extLst>
                    <a:ext uri="{9D8B030D-6E8A-4147-A177-3AD203B41FA5}">
                      <a16:colId xmlns:a16="http://schemas.microsoft.com/office/drawing/2014/main" val="2094867237"/>
                    </a:ext>
                  </a:extLst>
                </a:gridCol>
                <a:gridCol w="250227">
                  <a:extLst>
                    <a:ext uri="{9D8B030D-6E8A-4147-A177-3AD203B41FA5}">
                      <a16:colId xmlns:a16="http://schemas.microsoft.com/office/drawing/2014/main" val="2356775287"/>
                    </a:ext>
                  </a:extLst>
                </a:gridCol>
                <a:gridCol w="847419">
                  <a:extLst>
                    <a:ext uri="{9D8B030D-6E8A-4147-A177-3AD203B41FA5}">
                      <a16:colId xmlns:a16="http://schemas.microsoft.com/office/drawing/2014/main" val="1931031482"/>
                    </a:ext>
                  </a:extLst>
                </a:gridCol>
                <a:gridCol w="1328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84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5445">
                <a:tc gridSpan="4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2018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2019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2020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3237">
                <a:tc grid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자본금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200,000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200,000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200,000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173237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SW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매출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9,871,531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22,829,489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37,473,566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356226"/>
                  </a:ext>
                </a:extLst>
              </a:tr>
              <a:tr h="173237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HW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매출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7,024,603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14,170,495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11,957,238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63639"/>
                  </a:ext>
                </a:extLst>
              </a:tr>
              <a:tr h="173237">
                <a:tc rowSpan="6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매출액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클라우드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rowSpan="5" h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H/W </a:t>
                      </a: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부문</a:t>
                      </a: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컨설팅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9391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구축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1,476,957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742983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전환통합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29054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운영관리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16,888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129,553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405,772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01988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S/W </a:t>
                      </a: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부문</a:t>
                      </a: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기타</a:t>
                      </a:r>
                      <a:endParaRPr lang="ko-KR" altLang="en-US" sz="3200"/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algn="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624940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합계</a:t>
                      </a:r>
                      <a:endParaRPr lang="ko-KR" altLang="en-US" sz="3200" dirty="0"/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16,913,022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spc="0" baseline="0" smtClean="0">
                          <a:ln w="0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37.129.537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spc="0" baseline="0" dirty="0" smtClean="0">
                          <a:ln w="0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51,313,533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162877"/>
                  </a:ext>
                </a:extLst>
              </a:tr>
            </a:tbl>
          </a:graphicData>
        </a:graphic>
      </p:graphicFrame>
      <p:sp>
        <p:nvSpPr>
          <p:cNvPr id="33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63" y="4461470"/>
            <a:ext cx="206466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176213" algn="l" defTabSz="9359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80000"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기업신용도 및 대내외 인증</a:t>
            </a:r>
            <a:r>
              <a:rPr kumimoji="0" lang="en-US" altLang="ko-KR" sz="1200" b="0" i="0" u="none" strike="noStrike" kern="1200" cap="none" spc="-5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수상내역</a:t>
            </a:r>
          </a:p>
        </p:txBody>
      </p:sp>
      <p:sp>
        <p:nvSpPr>
          <p:cNvPr id="35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4461644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t="4020" r="796" b="2878"/>
          <a:stretch/>
        </p:blipFill>
        <p:spPr>
          <a:xfrm>
            <a:off x="2358811" y="4729771"/>
            <a:ext cx="898928" cy="1139173"/>
          </a:xfrm>
          <a:prstGeom prst="rect">
            <a:avLst/>
          </a:prstGeom>
        </p:spPr>
      </p:pic>
      <p:pic>
        <p:nvPicPr>
          <p:cNvPr id="37" name="그림 3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05" y="4719266"/>
            <a:ext cx="863825" cy="111223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88EB69-7A34-4C0F-8069-8C1E4E1B353B}"/>
              </a:ext>
            </a:extLst>
          </p:cNvPr>
          <p:cNvSpPr/>
          <p:nvPr/>
        </p:nvSpPr>
        <p:spPr>
          <a:xfrm>
            <a:off x="371152" y="4692567"/>
            <a:ext cx="1898766" cy="4729184"/>
          </a:xfrm>
          <a:prstGeom prst="rect">
            <a:avLst/>
          </a:prstGeom>
          <a:solidFill>
            <a:srgbClr val="E9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F51405B-C2ED-40F7-B988-87CBBD5AD8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78" b="14363"/>
          <a:stretch/>
        </p:blipFill>
        <p:spPr>
          <a:xfrm>
            <a:off x="664213" y="4693132"/>
            <a:ext cx="1314709" cy="1385684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CD3EC294-D577-4BB8-80A9-ACB70043D117}"/>
              </a:ext>
            </a:extLst>
          </p:cNvPr>
          <p:cNvGrpSpPr/>
          <p:nvPr/>
        </p:nvGrpSpPr>
        <p:grpSpPr>
          <a:xfrm>
            <a:off x="444477" y="6080798"/>
            <a:ext cx="1601534" cy="1946842"/>
            <a:chOff x="5101331" y="3694754"/>
            <a:chExt cx="1298618" cy="157861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FD8A8CA-B41C-48EC-B01B-F34909F9517D}"/>
                </a:ext>
              </a:extLst>
            </p:cNvPr>
            <p:cNvGrpSpPr/>
            <p:nvPr/>
          </p:nvGrpSpPr>
          <p:grpSpPr>
            <a:xfrm>
              <a:off x="5202629" y="3694754"/>
              <a:ext cx="1197320" cy="1505097"/>
              <a:chOff x="4340850" y="4561704"/>
              <a:chExt cx="830197" cy="1043604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B53002A0-7928-4FBF-B359-500E33021896}"/>
                  </a:ext>
                </a:extLst>
              </p:cNvPr>
              <p:cNvGrpSpPr/>
              <p:nvPr/>
            </p:nvGrpSpPr>
            <p:grpSpPr>
              <a:xfrm>
                <a:off x="4340850" y="4561704"/>
                <a:ext cx="830197" cy="1043604"/>
                <a:chOff x="4340850" y="4561704"/>
                <a:chExt cx="830197" cy="1043604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35684D68-5140-4D43-81A3-DF37C8FE55FE}"/>
                    </a:ext>
                  </a:extLst>
                </p:cNvPr>
                <p:cNvSpPr/>
                <p:nvPr/>
              </p:nvSpPr>
              <p:spPr>
                <a:xfrm rot="10800000">
                  <a:off x="4340850" y="4561704"/>
                  <a:ext cx="830197" cy="1043604"/>
                </a:xfrm>
                <a:prstGeom prst="rect">
                  <a:avLst/>
                </a:prstGeom>
                <a:gradFill flip="none" rotWithShape="1">
                  <a:gsLst>
                    <a:gs pos="477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  <a:tileRect/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38927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39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46" name="직각 삼각형 45">
                  <a:extLst>
                    <a:ext uri="{FF2B5EF4-FFF2-40B4-BE49-F238E27FC236}">
                      <a16:creationId xmlns:a16="http://schemas.microsoft.com/office/drawing/2014/main" id="{432E5F80-0982-497A-8987-F0E6356C9284}"/>
                    </a:ext>
                  </a:extLst>
                </p:cNvPr>
                <p:cNvSpPr/>
                <p:nvPr/>
              </p:nvSpPr>
              <p:spPr>
                <a:xfrm rot="5400000">
                  <a:off x="4340850" y="4561705"/>
                  <a:ext cx="212736" cy="212735"/>
                </a:xfrm>
                <a:prstGeom prst="rtTriangle">
                  <a:avLst/>
                </a:prstGeom>
                <a:solidFill>
                  <a:srgbClr val="6F80B5">
                    <a:alpha val="8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38927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39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47" name="직각 삼각형 46">
                  <a:extLst>
                    <a:ext uri="{FF2B5EF4-FFF2-40B4-BE49-F238E27FC236}">
                      <a16:creationId xmlns:a16="http://schemas.microsoft.com/office/drawing/2014/main" id="{57A0999B-24A1-4682-B6CA-19A364D2174F}"/>
                    </a:ext>
                  </a:extLst>
                </p:cNvPr>
                <p:cNvSpPr/>
                <p:nvPr/>
              </p:nvSpPr>
              <p:spPr>
                <a:xfrm rot="16200000">
                  <a:off x="4958311" y="5392572"/>
                  <a:ext cx="212736" cy="212735"/>
                </a:xfrm>
                <a:prstGeom prst="rtTriangle">
                  <a:avLst/>
                </a:prstGeom>
                <a:solidFill>
                  <a:srgbClr val="6F80B5">
                    <a:alpha val="8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38927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39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endParaRPr>
                </a:p>
              </p:txBody>
            </p: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E68D1AB-F486-4DA8-9F59-84C10BFFCF4A}"/>
                  </a:ext>
                </a:extLst>
              </p:cNvPr>
              <p:cNvSpPr/>
              <p:nvPr/>
            </p:nvSpPr>
            <p:spPr>
              <a:xfrm>
                <a:off x="4382144" y="4600805"/>
                <a:ext cx="747609" cy="965402"/>
              </a:xfrm>
              <a:prstGeom prst="rect">
                <a:avLst/>
              </a:prstGeom>
              <a:solidFill>
                <a:schemeClr val="bg1"/>
              </a:solidFill>
              <a:ln w="9525">
                <a:gradFill flip="none" rotWithShape="1">
                  <a:gsLst>
                    <a:gs pos="45000">
                      <a:schemeClr val="tx1">
                        <a:lumMod val="85000"/>
                        <a:lumOff val="15000"/>
                      </a:schemeClr>
                    </a:gs>
                    <a:gs pos="50000">
                      <a:schemeClr val="bg1"/>
                    </a:gs>
                    <a:gs pos="56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38100" sx="102000" sy="102000" algn="c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927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endParaRPr>
              </a:p>
            </p:txBody>
          </p:sp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F4128FD-AF23-41FD-800F-BC993B44D1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807"/>
            <a:stretch/>
          </p:blipFill>
          <p:spPr>
            <a:xfrm>
              <a:off x="5101331" y="3726705"/>
              <a:ext cx="107366" cy="1546663"/>
            </a:xfrm>
            <a:prstGeom prst="rect">
              <a:avLst/>
            </a:prstGeom>
          </p:spPr>
        </p:pic>
      </p:grp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B27C318-BBD9-4F8C-8897-8AC5A79E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51071"/>
              </p:ext>
            </p:extLst>
          </p:nvPr>
        </p:nvGraphicFramePr>
        <p:xfrm>
          <a:off x="543439" y="8002513"/>
          <a:ext cx="1540882" cy="1343151"/>
        </p:xfrm>
        <a:graphic>
          <a:graphicData uri="http://schemas.openxmlformats.org/drawingml/2006/table">
            <a:tbl>
              <a:tblPr/>
              <a:tblGrid>
                <a:gridCol w="392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06">
                  <a:extLst>
                    <a:ext uri="{9D8B030D-6E8A-4147-A177-3AD203B41FA5}">
                      <a16:colId xmlns:a16="http://schemas.microsoft.com/office/drawing/2014/main" val="4027274813"/>
                    </a:ext>
                  </a:extLst>
                </a:gridCol>
                <a:gridCol w="876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674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평가기관</a:t>
                      </a:r>
                    </a:p>
                  </a:txBody>
                  <a:tcPr marL="36000" marR="3600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262626"/>
                        </a:solidFill>
                        <a:effectLst/>
                        <a:latin typeface="+mj-lt"/>
                        <a:ea typeface="KoPub돋움체 Bold" panose="02020603020101020101" pitchFamily="18" charset="-127"/>
                      </a:endParaRPr>
                    </a:p>
                  </a:txBody>
                  <a:tcPr marL="501" marR="501" marT="501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평가등급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31049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평가등급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1pPr>
                      <a:lvl2pPr marL="742950" indent="-28575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2pPr>
                      <a:lvl3pPr marL="1143000" indent="-22860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3pPr>
                      <a:lvl4pPr marL="1600200" indent="-22860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4pPr>
                      <a:lvl5pPr marL="2057400" indent="-22860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5pPr>
                      <a:lvl6pPr marL="25146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6pPr>
                      <a:lvl7pPr marL="29718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7pPr>
                      <a:lvl8pPr marL="34290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8pPr>
                      <a:lvl9pPr marL="38862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A4D09"/>
                          </a:solidFill>
                          <a:latin typeface="+mj-ea"/>
                          <a:ea typeface="KoPub바탕체 Light" panose="02020603020101020101" pitchFamily="18" charset="-127"/>
                          <a:cs typeface="굴림" panose="020B0600000101010101" pitchFamily="50" charset="-127"/>
                        </a:rPr>
                        <a:t>A-</a:t>
                      </a:r>
                      <a:endParaRPr kumimoji="0" lang="ko-KR" altLang="ko-KR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평가기관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dirty="0" err="1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나이스디앤비</a:t>
                      </a:r>
                      <a:endParaRPr kumimoji="0" lang="ko-KR" altLang="en-US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58657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평가일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2021.04.23</a:t>
                      </a:r>
                      <a:endParaRPr kumimoji="0" lang="ko-KR" altLang="ko-KR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20278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유효기간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2022.04.22</a:t>
                      </a:r>
                      <a:endParaRPr kumimoji="0" lang="ko-KR" altLang="ko-KR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27362"/>
                  </a:ext>
                </a:extLst>
              </a:tr>
            </a:tbl>
          </a:graphicData>
        </a:graphic>
      </p:graphicFrame>
      <p:sp>
        <p:nvSpPr>
          <p:cNvPr id="49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462" y="9067625"/>
            <a:ext cx="957955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산업통상자원부장관</a:t>
            </a:r>
            <a:b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</a:b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표장</a:t>
            </a:r>
            <a:r>
              <a:rPr kumimoji="0" lang="en-US" altLang="ko-KR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(SCM</a:t>
            </a: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관련</a:t>
            </a:r>
            <a:r>
              <a:rPr kumimoji="0" lang="en-US" altLang="ko-KR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50" name="Text Box 30">
            <a:extLst>
              <a:ext uri="{FF2B5EF4-FFF2-40B4-BE49-F238E27FC236}">
                <a16:creationId xmlns:a16="http://schemas.microsoft.com/office/drawing/2014/main" id="{7BECEAE2-7156-4384-9706-81796EDD8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007" y="7336751"/>
            <a:ext cx="632866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기업부설연구소</a:t>
            </a:r>
            <a:b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</a:b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인정서</a:t>
            </a:r>
          </a:p>
        </p:txBody>
      </p:sp>
      <p:sp>
        <p:nvSpPr>
          <p:cNvPr id="51" name="Text Box 30">
            <a:extLst>
              <a:ext uri="{FF2B5EF4-FFF2-40B4-BE49-F238E27FC236}">
                <a16:creationId xmlns:a16="http://schemas.microsoft.com/office/drawing/2014/main" id="{CAA7CA27-DC16-491F-B73D-4BF22FB9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348" y="6052935"/>
            <a:ext cx="952184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7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JQA ISO 9001 </a:t>
            </a:r>
            <a:r>
              <a:rPr kumimoji="0" lang="ko-KR" altLang="en-US" sz="900" b="0" i="0" u="none" strike="noStrike" kern="1200" cap="none" spc="-7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인증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EB324A9-BA63-49DE-8AE4-668E6F5E1E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61" t="5537" r="2992"/>
          <a:stretch/>
        </p:blipFill>
        <p:spPr>
          <a:xfrm>
            <a:off x="646991" y="6140172"/>
            <a:ext cx="1334956" cy="1710023"/>
          </a:xfrm>
          <a:prstGeom prst="rect">
            <a:avLst/>
          </a:prstGeom>
        </p:spPr>
      </p:pic>
      <p:pic>
        <p:nvPicPr>
          <p:cNvPr id="53" name="Picture 10" descr="C:\Users\pd3\Desktop\Desktop\16\Untitled-9.png">
            <a:extLst>
              <a:ext uri="{FF2B5EF4-FFF2-40B4-BE49-F238E27FC236}">
                <a16:creationId xmlns:a16="http://schemas.microsoft.com/office/drawing/2014/main" id="{44969AC6-2797-401C-BF9E-9BA70CFE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 flipV="1">
            <a:off x="1279116" y="6443305"/>
            <a:ext cx="988288" cy="98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75A2AE25-3235-497D-A7D0-2AB432B8A3A8}"/>
              </a:ext>
            </a:extLst>
          </p:cNvPr>
          <p:cNvSpPr/>
          <p:nvPr/>
        </p:nvSpPr>
        <p:spPr>
          <a:xfrm>
            <a:off x="1490452" y="6727213"/>
            <a:ext cx="4764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500" kern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FA4D09"/>
                </a:solidFill>
                <a:latin typeface="+mj-ea"/>
                <a:ea typeface="+mj-ea"/>
              </a:rPr>
              <a:t>A-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F0B9B2A-E22D-4332-B7F2-744B61908DB0}"/>
              </a:ext>
            </a:extLst>
          </p:cNvPr>
          <p:cNvSpPr/>
          <p:nvPr/>
        </p:nvSpPr>
        <p:spPr>
          <a:xfrm>
            <a:off x="2270367" y="4693132"/>
            <a:ext cx="4216212" cy="4715145"/>
          </a:xfrm>
          <a:prstGeom prst="rect">
            <a:avLst/>
          </a:prstGeom>
          <a:noFill/>
          <a:ln w="28575" algn="ctr">
            <a:solidFill>
              <a:srgbClr val="1980DD"/>
            </a:solidFill>
            <a:miter lim="800000"/>
            <a:headEnd/>
            <a:tailEnd/>
          </a:ln>
          <a:effectLst>
            <a:outerShdw blurRad="165100" dist="254000" dir="10800000" sx="95000" sy="95000" algn="r" rotWithShape="0">
              <a:srgbClr val="0060B8">
                <a:alpha val="18000"/>
              </a:srgbClr>
            </a:outerShdw>
          </a:effectLst>
        </p:spPr>
        <p:txBody>
          <a:bodyPr lIns="90000" tIns="46800" rIns="10800" bIns="46800"/>
          <a:lstStyle/>
          <a:p>
            <a:pPr marL="0" marR="0" lvl="0" indent="0" algn="l" defTabSz="123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A01824-6079-4F79-9CF7-803F4F5C9C95}"/>
              </a:ext>
            </a:extLst>
          </p:cNvPr>
          <p:cNvSpPr/>
          <p:nvPr/>
        </p:nvSpPr>
        <p:spPr>
          <a:xfrm>
            <a:off x="2303542" y="5927006"/>
            <a:ext cx="4183037" cy="385273"/>
          </a:xfrm>
          <a:prstGeom prst="rect">
            <a:avLst/>
          </a:prstGeom>
          <a:solidFill>
            <a:srgbClr val="198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36C3275-1ACE-40B7-944F-47A59B8201AE}"/>
              </a:ext>
            </a:extLst>
          </p:cNvPr>
          <p:cNvSpPr/>
          <p:nvPr/>
        </p:nvSpPr>
        <p:spPr>
          <a:xfrm>
            <a:off x="2303542" y="7505207"/>
            <a:ext cx="4183037" cy="385273"/>
          </a:xfrm>
          <a:prstGeom prst="rect">
            <a:avLst/>
          </a:prstGeom>
          <a:solidFill>
            <a:srgbClr val="198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77DD3F5-4B01-4956-97D5-DA82E6BA8E93}"/>
              </a:ext>
            </a:extLst>
          </p:cNvPr>
          <p:cNvSpPr/>
          <p:nvPr/>
        </p:nvSpPr>
        <p:spPr>
          <a:xfrm>
            <a:off x="2298677" y="9037782"/>
            <a:ext cx="4183037" cy="385273"/>
          </a:xfrm>
          <a:prstGeom prst="rect">
            <a:avLst/>
          </a:prstGeom>
          <a:solidFill>
            <a:srgbClr val="198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2AFD032-EC52-4ACC-B72E-0AD792313D34}"/>
              </a:ext>
            </a:extLst>
          </p:cNvPr>
          <p:cNvGrpSpPr/>
          <p:nvPr/>
        </p:nvGrpSpPr>
        <p:grpSpPr>
          <a:xfrm>
            <a:off x="3353154" y="4678354"/>
            <a:ext cx="2074084" cy="4707746"/>
            <a:chOff x="10708621" y="3242951"/>
            <a:chExt cx="2467725" cy="398603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1E127EF-BD0F-4DA2-A3D5-6B85F6B7E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708621" y="3242951"/>
              <a:ext cx="0" cy="398603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round/>
              <a:headEnd/>
              <a:tailEnd/>
            </a:ln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F9FE288-5785-4F64-9546-AD95244C0699}"/>
                </a:ext>
              </a:extLst>
            </p:cNvPr>
            <p:cNvCxnSpPr>
              <a:cxnSpLocks/>
            </p:cNvCxnSpPr>
            <p:nvPr/>
          </p:nvCxnSpPr>
          <p:spPr>
            <a:xfrm>
              <a:off x="11942483" y="3242951"/>
              <a:ext cx="0" cy="398603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round/>
              <a:headEnd/>
              <a:tailEnd/>
            </a:ln>
          </p:spPr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74F7A37-6751-4091-9D7D-986C92922E6F}"/>
                </a:ext>
              </a:extLst>
            </p:cNvPr>
            <p:cNvCxnSpPr>
              <a:cxnSpLocks/>
            </p:cNvCxnSpPr>
            <p:nvPr/>
          </p:nvCxnSpPr>
          <p:spPr>
            <a:xfrm>
              <a:off x="13176346" y="3242951"/>
              <a:ext cx="0" cy="398603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round/>
              <a:headEnd/>
              <a:tailEnd/>
            </a:ln>
          </p:spPr>
        </p:cxnSp>
      </p:grpSp>
      <p:sp>
        <p:nvSpPr>
          <p:cNvPr id="63" name="Text Box 30">
            <a:extLst>
              <a:ext uri="{FF2B5EF4-FFF2-40B4-BE49-F238E27FC236}">
                <a16:creationId xmlns:a16="http://schemas.microsoft.com/office/drawing/2014/main" id="{62AB0B38-74E3-47CC-9E75-895E8B36B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174" y="7565351"/>
            <a:ext cx="1054456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한국산업기술시험원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/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KTL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마크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인증서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" name="Text Box 30">
            <a:extLst>
              <a:ext uri="{FF2B5EF4-FFF2-40B4-BE49-F238E27FC236}">
                <a16:creationId xmlns:a16="http://schemas.microsoft.com/office/drawing/2014/main" id="{81FB7C11-CF79-4CFA-AB65-D79304D28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043" y="6052935"/>
            <a:ext cx="807914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중소기업확인서</a:t>
            </a:r>
            <a:endParaRPr kumimoji="0" lang="en-US" altLang="ko-KR" sz="900" b="0" i="0" u="none" strike="noStrike" kern="1200" cap="none" spc="-10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0CF40FEB-DAA9-45A5-B412-8BAB2B599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220" y="5983685"/>
            <a:ext cx="923330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소프트웨어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/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사업자신고확인서</a:t>
            </a:r>
            <a:endParaRPr kumimoji="0" lang="en-US" altLang="ko-KR" sz="900" b="0" i="0" u="none" strike="noStrike" kern="1200" cap="none" spc="-10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643" y="9136875"/>
            <a:ext cx="849593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7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IBK </a:t>
            </a:r>
            <a:r>
              <a:rPr kumimoji="0" lang="ko-KR" altLang="en-US" sz="900" b="0" i="0" u="none" strike="noStrike" kern="1200" cap="none" spc="-7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우량기업인증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67" name="Text Box 30">
            <a:extLst>
              <a:ext uri="{FF2B5EF4-FFF2-40B4-BE49-F238E27FC236}">
                <a16:creationId xmlns:a16="http://schemas.microsoft.com/office/drawing/2014/main" id="{7BECEAE2-7156-4384-9706-81796EDD8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892" y="7565351"/>
            <a:ext cx="828497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신용평가 </a:t>
            </a:r>
            <a:r>
              <a:rPr lang="ko-KR" altLang="en-US"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관련 </a:t>
            </a:r>
            <a:endParaRPr lang="en-US" altLang="ko-KR" sz="9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atinLnBrk="1">
              <a:defRPr/>
            </a:pPr>
            <a:r>
              <a:rPr lang="ko-KR" altLang="en-US" sz="9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특허등록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8" name="Text Box 30">
            <a:extLst>
              <a:ext uri="{FF2B5EF4-FFF2-40B4-BE49-F238E27FC236}">
                <a16:creationId xmlns:a16="http://schemas.microsoft.com/office/drawing/2014/main" id="{CAA7CA27-DC16-491F-B73D-4BF22FB9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844" y="5983684"/>
            <a:ext cx="1061188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경영혁신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중소기업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/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(MAIN-BIZ)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확인서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D960EB66-1DFA-48E2-AA11-C9EE27ABD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541" y="7565351"/>
            <a:ext cx="1092095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품질경영시스템 인증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/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ISO 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9001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0" name="Text Box 30">
            <a:extLst>
              <a:ext uri="{FF2B5EF4-FFF2-40B4-BE49-F238E27FC236}">
                <a16:creationId xmlns:a16="http://schemas.microsoft.com/office/drawing/2014/main" id="{461EFE06-89EB-4974-8123-7F4709415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483" y="6052935"/>
            <a:ext cx="963405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한국거래소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표창장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1" name="그림 70"/>
          <p:cNvPicPr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t="5785" r="8784" b="7149"/>
          <a:stretch/>
        </p:blipFill>
        <p:spPr>
          <a:xfrm>
            <a:off x="4470922" y="4782085"/>
            <a:ext cx="863825" cy="1068376"/>
          </a:xfrm>
          <a:prstGeom prst="rect">
            <a:avLst/>
          </a:prstGeom>
        </p:spPr>
      </p:pic>
      <p:pic>
        <p:nvPicPr>
          <p:cNvPr id="73" name="그림 72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67" y="4779704"/>
            <a:ext cx="863825" cy="1044980"/>
          </a:xfrm>
          <a:prstGeom prst="rect">
            <a:avLst/>
          </a:prstGeom>
        </p:spPr>
      </p:pic>
      <p:pic>
        <p:nvPicPr>
          <p:cNvPr id="74" name="그림 73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378967" y="6386373"/>
            <a:ext cx="852714" cy="1072293"/>
          </a:xfrm>
          <a:prstGeom prst="rect">
            <a:avLst/>
          </a:prstGeom>
        </p:spPr>
      </p:pic>
      <p:pic>
        <p:nvPicPr>
          <p:cNvPr id="75" name="그림 74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439008" y="6389806"/>
            <a:ext cx="867497" cy="1086466"/>
          </a:xfrm>
          <a:prstGeom prst="rect">
            <a:avLst/>
          </a:prstGeom>
        </p:spPr>
      </p:pic>
      <p:pic>
        <p:nvPicPr>
          <p:cNvPr id="76" name="그림 75"/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85" y="6387695"/>
            <a:ext cx="853295" cy="1088577"/>
          </a:xfrm>
          <a:prstGeom prst="rect">
            <a:avLst/>
          </a:prstGeom>
        </p:spPr>
      </p:pic>
      <p:pic>
        <p:nvPicPr>
          <p:cNvPr id="77" name="그림 76"/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36" y="6375810"/>
            <a:ext cx="840450" cy="1090848"/>
          </a:xfrm>
          <a:prstGeom prst="rect">
            <a:avLst/>
          </a:prstGeom>
        </p:spPr>
      </p:pic>
      <p:sp>
        <p:nvSpPr>
          <p:cNvPr id="78" name="Text Box 30">
            <a:extLst>
              <a:ext uri="{FF2B5EF4-FFF2-40B4-BE49-F238E27FC236}">
                <a16:creationId xmlns:a16="http://schemas.microsoft.com/office/drawing/2014/main" id="{7BECEAE2-7156-4384-9706-81796EDD8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818" y="7559481"/>
            <a:ext cx="979115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0" latinLnBrk="1"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파일관리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및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</a:t>
            </a:r>
            <a:endParaRPr lang="en-US" altLang="ko-KR" sz="9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 latinLnBrk="1"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암호화  특허등록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4EE41FEF-E9FD-43D7-A242-3095931CA77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86" y="7951898"/>
            <a:ext cx="749942" cy="1053201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98475" y="7945344"/>
            <a:ext cx="815266" cy="1046102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35968" y="7936131"/>
            <a:ext cx="819894" cy="1042657"/>
          </a:xfrm>
          <a:prstGeom prst="rect">
            <a:avLst/>
          </a:prstGeom>
        </p:spPr>
      </p:pic>
      <p:sp>
        <p:nvSpPr>
          <p:cNvPr id="107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568" y="9100328"/>
            <a:ext cx="1059264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70" normalizeH="0" baseline="0" noProof="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의료데이터</a:t>
            </a:r>
            <a:r>
              <a:rPr kumimoji="0" lang="ko-KR" altLang="en-US" b="0" i="0" u="none" strike="noStrike" kern="1200" cap="none" spc="-7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지능형 </a:t>
            </a:r>
            <a:endParaRPr kumimoji="0" lang="en-US" altLang="ko-KR" b="0" i="0" u="none" strike="noStrike" kern="1200" cap="none" spc="-70" normalizeH="0" baseline="0" noProof="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ko-KR" altLang="en-US" spc="-70" noProof="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</a:t>
            </a:r>
            <a:r>
              <a:rPr lang="ko-KR" altLang="en-US" spc="-7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서비스 확인서</a:t>
            </a:r>
            <a:endParaRPr kumimoji="0" lang="en-US" altLang="ko-KR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467" y="9099340"/>
            <a:ext cx="920445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-70" normalizeH="0" baseline="0" noProof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GURMWI  </a:t>
            </a:r>
            <a:r>
              <a:rPr lang="ko-KR" altLang="en-US" spc="-70" noProof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</a:t>
            </a:r>
            <a:endParaRPr lang="en-US" altLang="ko-KR" spc="-70" noProof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ko-KR" altLang="en-US" spc="-70" noProof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</a:t>
            </a:r>
            <a:r>
              <a:rPr lang="ko-KR" altLang="en-US" spc="-7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확인서</a:t>
            </a:r>
            <a:endParaRPr kumimoji="0" lang="en-US" altLang="ko-KR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910" y="7960728"/>
            <a:ext cx="813613" cy="1033651"/>
          </a:xfrm>
          <a:prstGeom prst="rect">
            <a:avLst/>
          </a:prstGeom>
          <a:ln>
            <a:solidFill>
              <a:srgbClr val="595959"/>
            </a:solidFill>
          </a:ln>
        </p:spPr>
      </p:pic>
      <p:sp>
        <p:nvSpPr>
          <p:cNvPr id="110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033" y="9072705"/>
            <a:ext cx="563296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en-US" altLang="ko-KR" sz="900" spc="-7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SW </a:t>
            </a:r>
            <a:r>
              <a:rPr lang="ko-KR" altLang="en-US" sz="900" spc="-7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사업자 </a:t>
            </a:r>
            <a:endParaRPr lang="en-US" altLang="ko-KR" sz="900" spc="-7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ko-KR" altLang="en-US" sz="900" spc="-7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신고 확인서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4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수행인력 현황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08042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수행인력 조직도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6530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빅데이터 및 마이데이터 플랫폼 등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컨설팅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구축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운영 노하우 보유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5906001"/>
            <a:ext cx="2032790" cy="173127"/>
            <a:chOff x="734027" y="2610528"/>
            <a:chExt cx="2032790" cy="173127"/>
          </a:xfrm>
        </p:grpSpPr>
        <p:sp>
          <p:nvSpPr>
            <p:cNvPr id="8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81139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전문분야 및 기술등급별 인원현황</a:t>
              </a:r>
            </a:p>
          </p:txBody>
        </p:sp>
        <p:grpSp>
          <p:nvGrpSpPr>
            <p:cNvPr id="8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8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8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60" y="6196262"/>
            <a:ext cx="6120098" cy="320853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90" name="사각형: 둥근 모서리 304">
            <a:extLst>
              <a:ext uri="{FF2B5EF4-FFF2-40B4-BE49-F238E27FC236}">
                <a16:creationId xmlns:a16="http://schemas.microsoft.com/office/drawing/2014/main" id="{C8FDFB40-AA4F-4C20-9D62-5E59C423E97C}"/>
              </a:ext>
            </a:extLst>
          </p:cNvPr>
          <p:cNvSpPr/>
          <p:nvPr/>
        </p:nvSpPr>
        <p:spPr>
          <a:xfrm>
            <a:off x="800568" y="6276264"/>
            <a:ext cx="2167634" cy="266975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-180921" algn="ctr" defTabSz="11336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1100" b="0" i="0" u="none" strike="noStrike" kern="1200" cap="none" spc="-50" normalizeH="0" baseline="0" noProof="0" dirty="0">
                <a:ln w="9525">
                  <a:solidFill>
                    <a:srgbClr val="D2D2D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분야별 전문인력 보유현황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032E821-52C9-42F7-9AC9-6219DCD6C7D6}"/>
              </a:ext>
            </a:extLst>
          </p:cNvPr>
          <p:cNvCxnSpPr>
            <a:cxnSpLocks/>
            <a:stCxn id="89" idx="0"/>
            <a:endCxn id="89" idx="2"/>
          </p:cNvCxnSpPr>
          <p:nvPr/>
        </p:nvCxnSpPr>
        <p:spPr>
          <a:xfrm>
            <a:off x="3414409" y="6196262"/>
            <a:ext cx="0" cy="32085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307">
            <a:extLst>
              <a:ext uri="{FF2B5EF4-FFF2-40B4-BE49-F238E27FC236}">
                <a16:creationId xmlns:a16="http://schemas.microsoft.com/office/drawing/2014/main" id="{D6A16A69-42E4-49B2-A4D3-D77DCD6C29CD}"/>
              </a:ext>
            </a:extLst>
          </p:cNvPr>
          <p:cNvSpPr/>
          <p:nvPr/>
        </p:nvSpPr>
        <p:spPr>
          <a:xfrm>
            <a:off x="3855302" y="6276264"/>
            <a:ext cx="2167634" cy="266975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-180921" algn="ctr" defTabSz="11336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1100" b="0" i="0" u="none" strike="noStrike" kern="1200" cap="none" spc="-50" normalizeH="0" baseline="0" noProof="0" dirty="0">
                <a:ln w="9525">
                  <a:solidFill>
                    <a:srgbClr val="D2D2D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기술 등급별 보유현황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DA5BB5B-6368-49F5-82C0-9A55BCC1F037}"/>
              </a:ext>
            </a:extLst>
          </p:cNvPr>
          <p:cNvGrpSpPr/>
          <p:nvPr/>
        </p:nvGrpSpPr>
        <p:grpSpPr>
          <a:xfrm>
            <a:off x="520868" y="6772357"/>
            <a:ext cx="2757596" cy="2554770"/>
            <a:chOff x="851513" y="7348447"/>
            <a:chExt cx="2740168" cy="2564160"/>
          </a:xfrm>
        </p:grpSpPr>
        <p:sp>
          <p:nvSpPr>
            <p:cNvPr id="94" name="LcS139">
              <a:extLst>
                <a:ext uri="{FF2B5EF4-FFF2-40B4-BE49-F238E27FC236}">
                  <a16:creationId xmlns:a16="http://schemas.microsoft.com/office/drawing/2014/main" id="{B688F34E-641D-449A-A2F5-843854BED190}"/>
                </a:ext>
              </a:extLst>
            </p:cNvPr>
            <p:cNvSpPr/>
            <p:nvPr/>
          </p:nvSpPr>
          <p:spPr>
            <a:xfrm>
              <a:off x="1119320" y="9666386"/>
              <a:ext cx="208390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S/W</a:t>
              </a:r>
            </a:p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분야</a:t>
              </a:r>
            </a:p>
          </p:txBody>
        </p:sp>
        <p:sp>
          <p:nvSpPr>
            <p:cNvPr id="95" name="LcS139">
              <a:extLst>
                <a:ext uri="{FF2B5EF4-FFF2-40B4-BE49-F238E27FC236}">
                  <a16:creationId xmlns:a16="http://schemas.microsoft.com/office/drawing/2014/main" id="{5D5E9699-F4F1-4ACD-9B79-D176623F3065}"/>
                </a:ext>
              </a:extLst>
            </p:cNvPr>
            <p:cNvSpPr/>
            <p:nvPr/>
          </p:nvSpPr>
          <p:spPr>
            <a:xfrm>
              <a:off x="1060244" y="7348447"/>
              <a:ext cx="32653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149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6" name="LcS132">
              <a:extLst>
                <a:ext uri="{FF2B5EF4-FFF2-40B4-BE49-F238E27FC236}">
                  <a16:creationId xmlns:a16="http://schemas.microsoft.com/office/drawing/2014/main" id="{D9F802FD-A477-4D26-8F92-E8363E14EB73}"/>
                </a:ext>
              </a:extLst>
            </p:cNvPr>
            <p:cNvSpPr/>
            <p:nvPr/>
          </p:nvSpPr>
          <p:spPr>
            <a:xfrm>
              <a:off x="1116047" y="7566210"/>
              <a:ext cx="214936" cy="2054896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97" name="LcS140">
              <a:extLst>
                <a:ext uri="{FF2B5EF4-FFF2-40B4-BE49-F238E27FC236}">
                  <a16:creationId xmlns:a16="http://schemas.microsoft.com/office/drawing/2014/main" id="{16AC2A7B-05C6-478B-ABAF-25A7552354AF}"/>
                </a:ext>
              </a:extLst>
            </p:cNvPr>
            <p:cNvSpPr/>
            <p:nvPr/>
          </p:nvSpPr>
          <p:spPr>
            <a:xfrm>
              <a:off x="1608209" y="9666386"/>
              <a:ext cx="22121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H/W</a:t>
              </a:r>
            </a:p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분야</a:t>
              </a:r>
            </a:p>
          </p:txBody>
        </p:sp>
        <p:sp>
          <p:nvSpPr>
            <p:cNvPr id="98" name="LcS140">
              <a:extLst>
                <a:ext uri="{FF2B5EF4-FFF2-40B4-BE49-F238E27FC236}">
                  <a16:creationId xmlns:a16="http://schemas.microsoft.com/office/drawing/2014/main" id="{16C7B008-A2DB-4086-AB97-0D881EA6C7EE}"/>
                </a:ext>
              </a:extLst>
            </p:cNvPr>
            <p:cNvSpPr/>
            <p:nvPr/>
          </p:nvSpPr>
          <p:spPr>
            <a:xfrm>
              <a:off x="1591386" y="8173451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35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9" name="LcS134">
              <a:extLst>
                <a:ext uri="{FF2B5EF4-FFF2-40B4-BE49-F238E27FC236}">
                  <a16:creationId xmlns:a16="http://schemas.microsoft.com/office/drawing/2014/main" id="{998E459F-5665-405E-96BE-7CE7859CDA02}"/>
                </a:ext>
              </a:extLst>
            </p:cNvPr>
            <p:cNvSpPr/>
            <p:nvPr/>
          </p:nvSpPr>
          <p:spPr>
            <a:xfrm>
              <a:off x="1608394" y="8372758"/>
              <a:ext cx="220844" cy="1248349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100" name="LcS140">
              <a:extLst>
                <a:ext uri="{FF2B5EF4-FFF2-40B4-BE49-F238E27FC236}">
                  <a16:creationId xmlns:a16="http://schemas.microsoft.com/office/drawing/2014/main" id="{7842B7C0-1754-492C-B55C-95BB28172DB8}"/>
                </a:ext>
              </a:extLst>
            </p:cNvPr>
            <p:cNvSpPr/>
            <p:nvPr/>
          </p:nvSpPr>
          <p:spPr>
            <a:xfrm>
              <a:off x="3126171" y="9666386"/>
              <a:ext cx="179536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관리</a:t>
              </a:r>
              <a:endPara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5F5F5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분야</a:t>
              </a:r>
            </a:p>
          </p:txBody>
        </p:sp>
        <p:sp>
          <p:nvSpPr>
            <p:cNvPr id="101" name="LcS140">
              <a:extLst>
                <a:ext uri="{FF2B5EF4-FFF2-40B4-BE49-F238E27FC236}">
                  <a16:creationId xmlns:a16="http://schemas.microsoft.com/office/drawing/2014/main" id="{76DEFECA-2283-4E82-B07D-7EA31FC6F505}"/>
                </a:ext>
              </a:extLst>
            </p:cNvPr>
            <p:cNvSpPr/>
            <p:nvPr/>
          </p:nvSpPr>
          <p:spPr>
            <a:xfrm>
              <a:off x="3088508" y="9061507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21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02" name="LcS134">
              <a:extLst>
                <a:ext uri="{FF2B5EF4-FFF2-40B4-BE49-F238E27FC236}">
                  <a16:creationId xmlns:a16="http://schemas.microsoft.com/office/drawing/2014/main" id="{D35A0D97-1AE4-40F6-8C4B-8A3150422116}"/>
                </a:ext>
              </a:extLst>
            </p:cNvPr>
            <p:cNvSpPr/>
            <p:nvPr/>
          </p:nvSpPr>
          <p:spPr>
            <a:xfrm>
              <a:off x="3105517" y="9284085"/>
              <a:ext cx="220844" cy="337021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111" name="LcS140">
              <a:extLst>
                <a:ext uri="{FF2B5EF4-FFF2-40B4-BE49-F238E27FC236}">
                  <a16:creationId xmlns:a16="http://schemas.microsoft.com/office/drawing/2014/main" id="{DCCF3CBC-11BE-45D0-B14F-27C119452720}"/>
                </a:ext>
              </a:extLst>
            </p:cNvPr>
            <p:cNvSpPr/>
            <p:nvPr/>
          </p:nvSpPr>
          <p:spPr>
            <a:xfrm>
              <a:off x="2084055" y="9666386"/>
              <a:ext cx="267602" cy="1235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컨설팅</a:t>
              </a:r>
              <a:endParaRPr kumimoji="0" lang="en-US" altLang="ko-KR" sz="8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5F5F5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12" name="LcS140">
              <a:extLst>
                <a:ext uri="{FF2B5EF4-FFF2-40B4-BE49-F238E27FC236}">
                  <a16:creationId xmlns:a16="http://schemas.microsoft.com/office/drawing/2014/main" id="{62F503DD-0803-4C64-BB30-A75552D43A80}"/>
                </a:ext>
              </a:extLst>
            </p:cNvPr>
            <p:cNvSpPr/>
            <p:nvPr/>
          </p:nvSpPr>
          <p:spPr>
            <a:xfrm>
              <a:off x="2090428" y="8864755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32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13" name="LcS134">
              <a:extLst>
                <a:ext uri="{FF2B5EF4-FFF2-40B4-BE49-F238E27FC236}">
                  <a16:creationId xmlns:a16="http://schemas.microsoft.com/office/drawing/2014/main" id="{6CFA7072-AB32-4544-BBA2-DB6F0A6FB778}"/>
                </a:ext>
              </a:extLst>
            </p:cNvPr>
            <p:cNvSpPr/>
            <p:nvPr/>
          </p:nvSpPr>
          <p:spPr>
            <a:xfrm>
              <a:off x="2107435" y="9085089"/>
              <a:ext cx="220844" cy="536018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114" name="LcS140">
              <a:extLst>
                <a:ext uri="{FF2B5EF4-FFF2-40B4-BE49-F238E27FC236}">
                  <a16:creationId xmlns:a16="http://schemas.microsoft.com/office/drawing/2014/main" id="{1E884BDD-4F07-47B3-AC9E-4BBEF764A282}"/>
                </a:ext>
              </a:extLst>
            </p:cNvPr>
            <p:cNvSpPr/>
            <p:nvPr/>
          </p:nvSpPr>
          <p:spPr>
            <a:xfrm>
              <a:off x="2557612" y="9666386"/>
              <a:ext cx="318575" cy="1235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DB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구축</a:t>
              </a:r>
              <a:endPara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5F5F5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15" name="LcS140">
              <a:extLst>
                <a:ext uri="{FF2B5EF4-FFF2-40B4-BE49-F238E27FC236}">
                  <a16:creationId xmlns:a16="http://schemas.microsoft.com/office/drawing/2014/main" id="{09825B79-56FB-4087-BEE0-4CDF97AB9E45}"/>
                </a:ext>
              </a:extLst>
            </p:cNvPr>
            <p:cNvSpPr/>
            <p:nvPr/>
          </p:nvSpPr>
          <p:spPr>
            <a:xfrm>
              <a:off x="2589468" y="8972767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44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16" name="LcS134">
              <a:extLst>
                <a:ext uri="{FF2B5EF4-FFF2-40B4-BE49-F238E27FC236}">
                  <a16:creationId xmlns:a16="http://schemas.microsoft.com/office/drawing/2014/main" id="{B3AFE393-ED7B-430A-A0AC-37EBC2036928}"/>
                </a:ext>
              </a:extLst>
            </p:cNvPr>
            <p:cNvSpPr/>
            <p:nvPr/>
          </p:nvSpPr>
          <p:spPr>
            <a:xfrm>
              <a:off x="2606476" y="9182420"/>
              <a:ext cx="220844" cy="438688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14625D9-AD7F-409D-80F6-FB7B0B92BA27}"/>
                </a:ext>
              </a:extLst>
            </p:cNvPr>
            <p:cNvCxnSpPr/>
            <p:nvPr/>
          </p:nvCxnSpPr>
          <p:spPr>
            <a:xfrm>
              <a:off x="851513" y="9621107"/>
              <a:ext cx="2740168" cy="0"/>
            </a:xfrm>
            <a:prstGeom prst="line">
              <a:avLst/>
            </a:prstGeom>
            <a:solidFill>
              <a:srgbClr val="FFFFFF"/>
            </a:solidFill>
            <a:ln w="6350" algn="ctr">
              <a:solidFill>
                <a:srgbClr val="C5C5C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D9D9D9"/>
                    </a:outerShdw>
                  </a:effectLst>
                </a14:hiddenEffects>
              </a:ext>
            </a:extLst>
          </p:spPr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468788C7-3B12-40C5-8A75-6A458246293D}"/>
              </a:ext>
            </a:extLst>
          </p:cNvPr>
          <p:cNvSpPr txBox="1"/>
          <p:nvPr/>
        </p:nvSpPr>
        <p:spPr>
          <a:xfrm>
            <a:off x="4537002" y="6634838"/>
            <a:ext cx="764206" cy="223800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-70" normalizeH="0" baseline="0" noProof="0" dirty="0">
                <a:ln>
                  <a:solidFill>
                    <a:srgbClr val="02A1B2">
                      <a:alpha val="0"/>
                    </a:srgbClr>
                  </a:solidFill>
                </a:ln>
                <a:solidFill>
                  <a:srgbClr val="0076E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총 </a:t>
            </a:r>
            <a:r>
              <a:rPr kumimoji="1" lang="en-US" altLang="ko-KR" sz="1400" b="0" i="0" u="none" strike="noStrike" kern="0" cap="none" spc="-70" normalizeH="0" baseline="0" noProof="0" dirty="0" smtClean="0">
                <a:ln>
                  <a:solidFill>
                    <a:srgbClr val="02A1B2">
                      <a:alpha val="0"/>
                    </a:srgbClr>
                  </a:solidFill>
                </a:ln>
                <a:solidFill>
                  <a:srgbClr val="0076E2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281</a:t>
            </a:r>
            <a:r>
              <a:rPr kumimoji="1" lang="ko-KR" altLang="en-US" sz="1400" b="0" i="0" u="none" strike="noStrike" kern="0" cap="none" spc="-70" normalizeH="0" baseline="0" noProof="0" dirty="0" smtClean="0">
                <a:ln>
                  <a:solidFill>
                    <a:srgbClr val="02A1B2">
                      <a:alpha val="0"/>
                    </a:srgbClr>
                  </a:solidFill>
                </a:ln>
                <a:solidFill>
                  <a:srgbClr val="0076E2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명</a:t>
            </a:r>
            <a:endParaRPr kumimoji="1" lang="ko-KR" altLang="en-US" sz="1400" b="0" i="0" u="none" strike="noStrike" kern="0" cap="none" spc="-70" normalizeH="0" baseline="0" noProof="0" dirty="0">
              <a:ln>
                <a:solidFill>
                  <a:srgbClr val="02A1B2">
                    <a:alpha val="0"/>
                  </a:srgbClr>
                </a:solidFill>
              </a:ln>
              <a:solidFill>
                <a:srgbClr val="0076E2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D6A809F-87A2-42A5-8BBF-BB42BB9541EC}"/>
              </a:ext>
            </a:extLst>
          </p:cNvPr>
          <p:cNvGrpSpPr/>
          <p:nvPr/>
        </p:nvGrpSpPr>
        <p:grpSpPr>
          <a:xfrm>
            <a:off x="3383808" y="6948736"/>
            <a:ext cx="2975174" cy="1664118"/>
            <a:chOff x="-3466766" y="4554283"/>
            <a:chExt cx="2942857" cy="1656513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CEC56116-CA92-4D16-91EF-93BDEB4821C2}"/>
                </a:ext>
              </a:extLst>
            </p:cNvPr>
            <p:cNvSpPr/>
            <p:nvPr/>
          </p:nvSpPr>
          <p:spPr>
            <a:xfrm>
              <a:off x="-2376525" y="5964913"/>
              <a:ext cx="889489" cy="245883"/>
            </a:xfrm>
            <a:prstGeom prst="ellipse">
              <a:avLst/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388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3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B590AB18-C18B-41BA-886D-AE766E89E1D8}"/>
                </a:ext>
              </a:extLst>
            </p:cNvPr>
            <p:cNvGrpSpPr/>
            <p:nvPr/>
          </p:nvGrpSpPr>
          <p:grpSpPr>
            <a:xfrm>
              <a:off x="-2687783" y="4588535"/>
              <a:ext cx="1512001" cy="1512000"/>
              <a:chOff x="4712466" y="7606727"/>
              <a:chExt cx="1248894" cy="1248891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A386205A-F2B2-430E-AB68-FCD47ECAC0A2}"/>
                  </a:ext>
                </a:extLst>
              </p:cNvPr>
              <p:cNvSpPr/>
              <p:nvPr/>
            </p:nvSpPr>
            <p:spPr>
              <a:xfrm>
                <a:off x="4712848" y="7607109"/>
                <a:ext cx="1248130" cy="1248129"/>
              </a:xfrm>
              <a:prstGeom prst="ellipse">
                <a:avLst/>
              </a:prstGeom>
              <a:solidFill>
                <a:srgbClr val="038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3" name="부분 원형 842">
                <a:extLst>
                  <a:ext uri="{FF2B5EF4-FFF2-40B4-BE49-F238E27FC236}">
                    <a16:creationId xmlns:a16="http://schemas.microsoft.com/office/drawing/2014/main" id="{B49A7D3B-7A11-47FE-B8A9-F20EC6B45FB9}"/>
                  </a:ext>
                </a:extLst>
              </p:cNvPr>
              <p:cNvSpPr/>
              <p:nvPr/>
            </p:nvSpPr>
            <p:spPr>
              <a:xfrm>
                <a:off x="4712467" y="7606727"/>
                <a:ext cx="1248893" cy="1248891"/>
              </a:xfrm>
              <a:prstGeom prst="pie">
                <a:avLst>
                  <a:gd name="adj1" fmla="val 2241662"/>
                  <a:gd name="adj2" fmla="val 754401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4" name="부분 원형 844">
                <a:extLst>
                  <a:ext uri="{FF2B5EF4-FFF2-40B4-BE49-F238E27FC236}">
                    <a16:creationId xmlns:a16="http://schemas.microsoft.com/office/drawing/2014/main" id="{D431C2B9-991D-48A6-AF1B-7FC59F6FD91C}"/>
                  </a:ext>
                </a:extLst>
              </p:cNvPr>
              <p:cNvSpPr/>
              <p:nvPr/>
            </p:nvSpPr>
            <p:spPr>
              <a:xfrm>
                <a:off x="4712467" y="7606727"/>
                <a:ext cx="1248893" cy="1248891"/>
              </a:xfrm>
              <a:prstGeom prst="pie">
                <a:avLst>
                  <a:gd name="adj1" fmla="val 7553351"/>
                  <a:gd name="adj2" fmla="val 12335262"/>
                </a:avLst>
              </a:prstGeom>
              <a:solidFill>
                <a:srgbClr val="EC70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5" name="부분 원형 845">
                <a:extLst>
                  <a:ext uri="{FF2B5EF4-FFF2-40B4-BE49-F238E27FC236}">
                    <a16:creationId xmlns:a16="http://schemas.microsoft.com/office/drawing/2014/main" id="{CE38616B-9084-4179-8FC9-BD92E458D3D9}"/>
                  </a:ext>
                </a:extLst>
              </p:cNvPr>
              <p:cNvSpPr/>
              <p:nvPr/>
            </p:nvSpPr>
            <p:spPr>
              <a:xfrm>
                <a:off x="4712466" y="7606727"/>
                <a:ext cx="1248893" cy="1248891"/>
              </a:xfrm>
              <a:prstGeom prst="pie">
                <a:avLst>
                  <a:gd name="adj1" fmla="val 12305152"/>
                  <a:gd name="adj2" fmla="val 16197399"/>
                </a:avLst>
              </a:prstGeom>
              <a:solidFill>
                <a:srgbClr val="ABDD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EB56FCC4-9A35-43D1-9909-29D528428972}"/>
                  </a:ext>
                </a:extLst>
              </p:cNvPr>
              <p:cNvSpPr/>
              <p:nvPr/>
            </p:nvSpPr>
            <p:spPr>
              <a:xfrm>
                <a:off x="5207563" y="8101822"/>
                <a:ext cx="258699" cy="2586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C5D5D57-F9BC-434A-AD5C-6507A9108CCC}"/>
                </a:ext>
              </a:extLst>
            </p:cNvPr>
            <p:cNvGrpSpPr/>
            <p:nvPr/>
          </p:nvGrpSpPr>
          <p:grpSpPr>
            <a:xfrm>
              <a:off x="-3466766" y="4645232"/>
              <a:ext cx="1111855" cy="388794"/>
              <a:chOff x="3801928" y="7587223"/>
              <a:chExt cx="1111855" cy="388794"/>
            </a:xfrm>
          </p:grpSpPr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30E6B6B8-9DB0-4A02-A42C-228E0ECBAD22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393921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9B492243-AD79-4C6D-BF73-BB97584E21A1}"/>
                  </a:ext>
                </a:extLst>
              </p:cNvPr>
              <p:cNvGrpSpPr/>
              <p:nvPr/>
            </p:nvGrpSpPr>
            <p:grpSpPr>
              <a:xfrm>
                <a:off x="3801928" y="7587223"/>
                <a:ext cx="677876" cy="388794"/>
                <a:chOff x="11335994" y="3978663"/>
                <a:chExt cx="677876" cy="388794"/>
              </a:xfrm>
            </p:grpSpPr>
            <p:sp>
              <p:nvSpPr>
                <p:cNvPr id="140" name="양쪽 모서리가 둥근 사각형 113">
                  <a:extLst>
                    <a:ext uri="{FF2B5EF4-FFF2-40B4-BE49-F238E27FC236}">
                      <a16:creationId xmlns:a16="http://schemas.microsoft.com/office/drawing/2014/main" id="{BFE5FE18-A46D-4FCF-ADA5-7C63DF80F639}"/>
                    </a:ext>
                  </a:extLst>
                </p:cNvPr>
                <p:cNvSpPr/>
                <p:nvPr/>
              </p:nvSpPr>
              <p:spPr bwMode="auto">
                <a:xfrm>
                  <a:off x="11335994" y="3978663"/>
                  <a:ext cx="677876" cy="1860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r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초급 기술자</a:t>
                  </a:r>
                </a:p>
              </p:txBody>
            </p:sp>
            <p:sp>
              <p:nvSpPr>
                <p:cNvPr id="141" name="양쪽 모서리가 둥근 사각형 113">
                  <a:extLst>
                    <a:ext uri="{FF2B5EF4-FFF2-40B4-BE49-F238E27FC236}">
                      <a16:creationId xmlns:a16="http://schemas.microsoft.com/office/drawing/2014/main" id="{31E4137E-2ED6-4915-85D7-4B270602CA37}"/>
                    </a:ext>
                  </a:extLst>
                </p:cNvPr>
                <p:cNvSpPr/>
                <p:nvPr/>
              </p:nvSpPr>
              <p:spPr bwMode="auto">
                <a:xfrm>
                  <a:off x="11702944" y="4183635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 smtClean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21%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9DDA4F14-46AA-4711-AA41-CCCA09F330EF}"/>
                </a:ext>
              </a:extLst>
            </p:cNvPr>
            <p:cNvGrpSpPr/>
            <p:nvPr/>
          </p:nvGrpSpPr>
          <p:grpSpPr>
            <a:xfrm>
              <a:off x="-3466765" y="5435807"/>
              <a:ext cx="1111854" cy="388794"/>
              <a:chOff x="3801929" y="7587223"/>
              <a:chExt cx="1111854" cy="388794"/>
            </a:xfrm>
          </p:grpSpPr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CB87797-9B27-4357-AD76-69EDCE9F4DA0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393921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1874D3F5-1EC2-41C6-AB17-E43F105A3F0C}"/>
                  </a:ext>
                </a:extLst>
              </p:cNvPr>
              <p:cNvGrpSpPr/>
              <p:nvPr/>
            </p:nvGrpSpPr>
            <p:grpSpPr>
              <a:xfrm>
                <a:off x="3801929" y="7587223"/>
                <a:ext cx="677875" cy="388794"/>
                <a:chOff x="11335995" y="3978663"/>
                <a:chExt cx="677875" cy="388794"/>
              </a:xfrm>
            </p:grpSpPr>
            <p:sp>
              <p:nvSpPr>
                <p:cNvPr id="136" name="양쪽 모서리가 둥근 사각형 113">
                  <a:extLst>
                    <a:ext uri="{FF2B5EF4-FFF2-40B4-BE49-F238E27FC236}">
                      <a16:creationId xmlns:a16="http://schemas.microsoft.com/office/drawing/2014/main" id="{D937F224-01E0-4FC0-97EC-1CB86D9B27C2}"/>
                    </a:ext>
                  </a:extLst>
                </p:cNvPr>
                <p:cNvSpPr/>
                <p:nvPr/>
              </p:nvSpPr>
              <p:spPr bwMode="auto">
                <a:xfrm>
                  <a:off x="11335995" y="3978663"/>
                  <a:ext cx="677875" cy="1860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r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중급 기술자</a:t>
                  </a:r>
                </a:p>
              </p:txBody>
            </p:sp>
            <p:sp>
              <p:nvSpPr>
                <p:cNvPr id="137" name="양쪽 모서리가 둥근 사각형 113">
                  <a:extLst>
                    <a:ext uri="{FF2B5EF4-FFF2-40B4-BE49-F238E27FC236}">
                      <a16:creationId xmlns:a16="http://schemas.microsoft.com/office/drawing/2014/main" id="{078A2C1E-9295-4068-BE67-9EF12F628CF6}"/>
                    </a:ext>
                  </a:extLst>
                </p:cNvPr>
                <p:cNvSpPr/>
                <p:nvPr/>
              </p:nvSpPr>
              <p:spPr bwMode="auto">
                <a:xfrm>
                  <a:off x="11702944" y="4183635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 smtClean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20%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A8F0BB7D-CFDF-45BD-B9A1-7435FF8C5AB7}"/>
                </a:ext>
              </a:extLst>
            </p:cNvPr>
            <p:cNvGrpSpPr/>
            <p:nvPr/>
          </p:nvGrpSpPr>
          <p:grpSpPr>
            <a:xfrm flipH="1">
              <a:off x="-1483353" y="4554283"/>
              <a:ext cx="959444" cy="470261"/>
              <a:chOff x="3954339" y="7496274"/>
              <a:chExt cx="959444" cy="470261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42DA5B52-EC98-467F-83F0-894830A03C2D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393921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C142BE10-B928-450F-ADF5-44734142C4B1}"/>
                  </a:ext>
                </a:extLst>
              </p:cNvPr>
              <p:cNvGrpSpPr/>
              <p:nvPr/>
            </p:nvGrpSpPr>
            <p:grpSpPr>
              <a:xfrm>
                <a:off x="3954339" y="7496274"/>
                <a:ext cx="525465" cy="470261"/>
                <a:chOff x="11488405" y="3887714"/>
                <a:chExt cx="525465" cy="470261"/>
              </a:xfrm>
            </p:grpSpPr>
            <p:sp>
              <p:nvSpPr>
                <p:cNvPr id="132" name="양쪽 모서리가 둥근 사각형 113">
                  <a:extLst>
                    <a:ext uri="{FF2B5EF4-FFF2-40B4-BE49-F238E27FC236}">
                      <a16:creationId xmlns:a16="http://schemas.microsoft.com/office/drawing/2014/main" id="{3B1A1EEC-AA0E-461C-ABA8-ED4EF20BDC72}"/>
                    </a:ext>
                  </a:extLst>
                </p:cNvPr>
                <p:cNvSpPr/>
                <p:nvPr/>
              </p:nvSpPr>
              <p:spPr bwMode="auto">
                <a:xfrm flipH="1">
                  <a:off x="11488405" y="3887714"/>
                  <a:ext cx="525465" cy="2769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기술사</a:t>
                  </a:r>
                  <a:b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</a:br>
                  <a:r>
                    <a:rPr kumimoji="0" lang="en-US" altLang="ko-KR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/</a:t>
                  </a:r>
                  <a: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특급기술자</a:t>
                  </a:r>
                  <a:endParaRPr kumimoji="0" lang="ko-KR" altLang="en-US" sz="900" b="0" i="0" u="none" strike="noStrike" kern="1200" cap="none" spc="-40" normalizeH="0" baseline="0" noProof="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33" name="양쪽 모서리가 둥근 사각형 113">
                  <a:extLst>
                    <a:ext uri="{FF2B5EF4-FFF2-40B4-BE49-F238E27FC236}">
                      <a16:creationId xmlns:a16="http://schemas.microsoft.com/office/drawing/2014/main" id="{0FC333E6-354F-4F97-8D5F-0A435AD77741}"/>
                    </a:ext>
                  </a:extLst>
                </p:cNvPr>
                <p:cNvSpPr/>
                <p:nvPr/>
              </p:nvSpPr>
              <p:spPr bwMode="auto">
                <a:xfrm flipH="1">
                  <a:off x="11722121" y="4174153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 smtClean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31%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F5C37A00-54DE-486C-9EDC-FB6D387D2877}"/>
                </a:ext>
              </a:extLst>
            </p:cNvPr>
            <p:cNvGrpSpPr/>
            <p:nvPr/>
          </p:nvGrpSpPr>
          <p:grpSpPr>
            <a:xfrm flipH="1">
              <a:off x="-1782294" y="5483358"/>
              <a:ext cx="1258385" cy="331760"/>
              <a:chOff x="4000506" y="7634774"/>
              <a:chExt cx="1258385" cy="331760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CC773EC3-D4E4-46E2-A7E1-7F0453FE6BF0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739029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3219ACA8-85A6-45DE-B5B1-64A00A297D9E}"/>
                  </a:ext>
                </a:extLst>
              </p:cNvPr>
              <p:cNvGrpSpPr/>
              <p:nvPr/>
            </p:nvGrpSpPr>
            <p:grpSpPr>
              <a:xfrm>
                <a:off x="4000506" y="7634774"/>
                <a:ext cx="479298" cy="331760"/>
                <a:chOff x="11534572" y="4026214"/>
                <a:chExt cx="479298" cy="331760"/>
              </a:xfrm>
            </p:grpSpPr>
            <p:sp>
              <p:nvSpPr>
                <p:cNvPr id="128" name="양쪽 모서리가 둥근 사각형 113">
                  <a:extLst>
                    <a:ext uri="{FF2B5EF4-FFF2-40B4-BE49-F238E27FC236}">
                      <a16:creationId xmlns:a16="http://schemas.microsoft.com/office/drawing/2014/main" id="{505EF67E-403F-4DB5-9D75-3780625C14AC}"/>
                    </a:ext>
                  </a:extLst>
                </p:cNvPr>
                <p:cNvSpPr/>
                <p:nvPr/>
              </p:nvSpPr>
              <p:spPr bwMode="auto">
                <a:xfrm flipH="1">
                  <a:off x="11534572" y="4026214"/>
                  <a:ext cx="479298" cy="1384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고급기술자</a:t>
                  </a:r>
                  <a:endParaRPr kumimoji="0" lang="ko-KR" altLang="en-US" sz="900" b="0" i="0" u="none" strike="noStrike" kern="1200" cap="none" spc="-40" normalizeH="0" baseline="0" noProof="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29" name="양쪽 모서리가 둥근 사각형 113">
                  <a:extLst>
                    <a:ext uri="{FF2B5EF4-FFF2-40B4-BE49-F238E27FC236}">
                      <a16:creationId xmlns:a16="http://schemas.microsoft.com/office/drawing/2014/main" id="{D8B6F9A9-BA9F-494C-ABE0-C65B9DCF5085}"/>
                    </a:ext>
                  </a:extLst>
                </p:cNvPr>
                <p:cNvSpPr/>
                <p:nvPr/>
              </p:nvSpPr>
              <p:spPr bwMode="auto">
                <a:xfrm flipH="1">
                  <a:off x="11722121" y="4174152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 smtClean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28%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</p:grpSp>
      <p:graphicFrame>
        <p:nvGraphicFramePr>
          <p:cNvPr id="14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83580"/>
              </p:ext>
            </p:extLst>
          </p:nvPr>
        </p:nvGraphicFramePr>
        <p:xfrm>
          <a:off x="3569438" y="8741771"/>
          <a:ext cx="2770637" cy="418520"/>
        </p:xfrm>
        <a:graphic>
          <a:graphicData uri="http://schemas.openxmlformats.org/drawingml/2006/table">
            <a:tbl>
              <a:tblPr/>
              <a:tblGrid>
                <a:gridCol w="614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2959851516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1260739740"/>
                    </a:ext>
                  </a:extLst>
                </a:gridCol>
              </a:tblGrid>
              <a:tr h="146385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기술사</a:t>
                      </a:r>
                      <a:r>
                        <a:rPr lang="en-US" altLang="ko-KR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특급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고급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중급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초급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합계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81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  <a:sym typeface="Monotype Sorts"/>
                        </a:rPr>
                        <a:t>86</a:t>
                      </a:r>
                      <a:r>
                        <a:rPr lang="ko-KR" altLang="en-US" sz="9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80</a:t>
                      </a:r>
                      <a:r>
                        <a:rPr lang="ko-KR" altLang="en-US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ko-KR" altLang="en-US" sz="900" kern="1200" spc="-7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55</a:t>
                      </a:r>
                      <a:r>
                        <a:rPr lang="ko-KR" altLang="en-US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ko-KR" altLang="en-US" sz="900" kern="1200" spc="-7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59</a:t>
                      </a:r>
                      <a:r>
                        <a:rPr lang="ko-KR" altLang="en-US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ko-KR" altLang="en-US" sz="900" kern="1200" spc="-7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281</a:t>
                      </a:r>
                      <a:r>
                        <a:rPr lang="ko-KR" altLang="en-US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ko-KR" altLang="en-US" sz="900" kern="1200" spc="-7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</a:tbl>
          </a:graphicData>
        </a:graphic>
      </p:graphicFrame>
      <p:sp>
        <p:nvSpPr>
          <p:cNvPr id="148" name="LcS11">
            <a:extLst>
              <a:ext uri="{FF2B5EF4-FFF2-40B4-BE49-F238E27FC236}">
                <a16:creationId xmlns:a16="http://schemas.microsoft.com/office/drawing/2014/main" id="{0D91D19B-D942-4A23-8B95-65D6F1827F2D}"/>
              </a:ext>
            </a:extLst>
          </p:cNvPr>
          <p:cNvSpPr txBox="1"/>
          <p:nvPr/>
        </p:nvSpPr>
        <p:spPr>
          <a:xfrm>
            <a:off x="3569439" y="9209823"/>
            <a:ext cx="240028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76200" marR="0" lvl="0" indent="-7620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 typeface="Calibri" panose="020F0502020204030204" pitchFamily="34" charset="0"/>
              <a:buChar char="*"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고급기술자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 이상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166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명으로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전체비율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 중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59%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이상 분포</a:t>
            </a:r>
            <a:endParaRPr kumimoji="0" lang="en-US" altLang="ko-KR" sz="8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595959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434094" y="2146049"/>
            <a:ext cx="827056" cy="125444"/>
            <a:chOff x="3239196" y="7360790"/>
            <a:chExt cx="827056" cy="144016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7AE0C4F-A74C-4207-AB65-EB99A38E6FFC}"/>
                </a:ext>
              </a:extLst>
            </p:cNvPr>
            <p:cNvSpPr/>
            <p:nvPr/>
          </p:nvSpPr>
          <p:spPr bwMode="auto">
            <a:xfrm>
              <a:off x="3239196" y="7360790"/>
              <a:ext cx="216024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F1E36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123892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152" name="AutoShape 94">
              <a:extLst>
                <a:ext uri="{FF2B5EF4-FFF2-40B4-BE49-F238E27FC236}">
                  <a16:creationId xmlns:a16="http://schemas.microsoft.com/office/drawing/2014/main" id="{D44D4ACA-9FB2-4F91-8BBC-3D434F0F3B4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491223" y="7362130"/>
              <a:ext cx="575029" cy="1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9pPr>
            </a:lstStyle>
            <a:p>
              <a:pPr marL="0" marR="0" lvl="0" indent="0" algn="l" defTabSz="12388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-49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: </a:t>
              </a:r>
              <a:r>
                <a:rPr kumimoji="1" lang="ko-KR" altLang="en-US" sz="800" b="0" i="0" u="none" strike="noStrike" kern="1200" cap="none" spc="-49" normalizeH="0" baseline="0" noProof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클라우드 </a:t>
              </a:r>
              <a:r>
                <a:rPr kumimoji="1" lang="ko-KR" altLang="en-US" sz="800" b="0" i="0" u="none" strike="noStrike" kern="1200" cap="none" spc="-49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조직</a:t>
              </a: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494399" y="1873940"/>
            <a:ext cx="5904749" cy="3888432"/>
            <a:chOff x="477000" y="2648744"/>
            <a:chExt cx="5904749" cy="3888432"/>
          </a:xfrm>
        </p:grpSpPr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A1E3CD4B-8BF9-4E27-BEAE-20925CE36626}"/>
                </a:ext>
              </a:extLst>
            </p:cNvPr>
            <p:cNvGrpSpPr/>
            <p:nvPr/>
          </p:nvGrpSpPr>
          <p:grpSpPr>
            <a:xfrm>
              <a:off x="477000" y="2648744"/>
              <a:ext cx="5904749" cy="3888432"/>
              <a:chOff x="779276" y="2718598"/>
              <a:chExt cx="5542768" cy="4079655"/>
            </a:xfrm>
          </p:grpSpPr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7065453E-71FD-4374-BA2E-BD225466B391}"/>
                  </a:ext>
                </a:extLst>
              </p:cNvPr>
              <p:cNvGrpSpPr/>
              <p:nvPr/>
            </p:nvGrpSpPr>
            <p:grpSpPr>
              <a:xfrm>
                <a:off x="779276" y="2802286"/>
                <a:ext cx="5542768" cy="3995967"/>
                <a:chOff x="779276" y="2802286"/>
                <a:chExt cx="5542768" cy="3995967"/>
              </a:xfrm>
            </p:grpSpPr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26B49DC7-54B7-4E1E-AF70-1ED01E24DB5D}"/>
                    </a:ext>
                  </a:extLst>
                </p:cNvPr>
                <p:cNvSpPr/>
                <p:nvPr/>
              </p:nvSpPr>
              <p:spPr>
                <a:xfrm>
                  <a:off x="1686596" y="3437465"/>
                  <a:ext cx="837851" cy="189770"/>
                </a:xfrm>
                <a:prstGeom prst="rect">
                  <a:avLst/>
                </a:prstGeom>
                <a:solidFill>
                  <a:srgbClr val="E7E6E6">
                    <a:lumMod val="90000"/>
                  </a:srgbClr>
                </a:solidFill>
                <a:ln w="6350" cap="flat" cmpd="sng" algn="ctr">
                  <a:solidFill>
                    <a:srgbClr val="D0CEC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</a:pPr>
                  <a:r>
                    <a:rPr kumimoji="0" lang="ko-KR" altLang="en-US" sz="800" kern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a typeface="KoPub돋움체 Medium" panose="02020603020101020101" pitchFamily="18" charset="-127"/>
                    </a:rPr>
                    <a:t>자문위원</a:t>
                  </a:r>
                  <a:endParaRPr kumimoji="0" lang="ko-KR" altLang="en-US" sz="800" kern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KoPub돋움체 Medium" panose="02020603020101020101" pitchFamily="18" charset="-127"/>
                  </a:endParaRPr>
                </a:p>
              </p:txBody>
            </p:sp>
            <p:grpSp>
              <p:nvGrpSpPr>
                <p:cNvPr id="159" name="그룹 158">
                  <a:extLst>
                    <a:ext uri="{FF2B5EF4-FFF2-40B4-BE49-F238E27FC236}">
                      <a16:creationId xmlns:a16="http://schemas.microsoft.com/office/drawing/2014/main" id="{2D80900E-F4D9-496E-B784-BC13C06FB0B8}"/>
                    </a:ext>
                  </a:extLst>
                </p:cNvPr>
                <p:cNvGrpSpPr/>
                <p:nvPr/>
              </p:nvGrpSpPr>
              <p:grpSpPr>
                <a:xfrm>
                  <a:off x="2924944" y="2802286"/>
                  <a:ext cx="1223839" cy="292643"/>
                  <a:chOff x="3039985" y="3018693"/>
                  <a:chExt cx="962499" cy="361465"/>
                </a:xfrm>
              </p:grpSpPr>
              <p:grpSp>
                <p:nvGrpSpPr>
                  <p:cNvPr id="219" name="그룹 218">
                    <a:extLst>
                      <a:ext uri="{FF2B5EF4-FFF2-40B4-BE49-F238E27FC236}">
                        <a16:creationId xmlns:a16="http://schemas.microsoft.com/office/drawing/2014/main" id="{9B60FFF1-16CE-481D-8953-AAEC709D0F2E}"/>
                      </a:ext>
                    </a:extLst>
                  </p:cNvPr>
                  <p:cNvGrpSpPr/>
                  <p:nvPr/>
                </p:nvGrpSpPr>
                <p:grpSpPr>
                  <a:xfrm>
                    <a:off x="3039985" y="3018693"/>
                    <a:ext cx="962499" cy="323999"/>
                    <a:chOff x="1696478" y="7147188"/>
                    <a:chExt cx="1221874" cy="198049"/>
                  </a:xfrm>
                </p:grpSpPr>
                <p:sp>
                  <p:nvSpPr>
                    <p:cNvPr id="221" name="모서리가 둥근 직사각형 220">
                      <a:extLst>
                        <a:ext uri="{FF2B5EF4-FFF2-40B4-BE49-F238E27FC236}">
                          <a16:creationId xmlns:a16="http://schemas.microsoft.com/office/drawing/2014/main" id="{220D63F2-29C9-49B2-BDE3-C29571C86BD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696478" y="7147188"/>
                      <a:ext cx="1221874" cy="1980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2FA298"/>
                    </a:solidFill>
                    <a:ln>
                      <a:noFill/>
                    </a:ln>
                    <a:effectLst/>
                  </p:spPr>
                  <p:txBody>
                    <a:bodyPr wrap="square" lIns="0" tIns="0" rIns="0" bIns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-180921" algn="ctr" defTabSz="1133658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00000"/>
                        <a:tabLst>
                          <a:tab pos="2691593" algn="l"/>
                          <a:tab pos="5646631" algn="l"/>
                        </a:tabLst>
                      </a:pPr>
                      <a:endParaRPr kumimoji="0" lang="ko-KR" altLang="en-US" sz="1100">
                        <a:ln w="0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ea typeface="KoPub돋움체 Medium" panose="02020603020101020101" pitchFamily="18" charset="-127"/>
                      </a:endParaRPr>
                    </a:p>
                  </p:txBody>
                </p:sp>
                <p:sp>
                  <p:nvSpPr>
                    <p:cNvPr id="222" name="AutoShape 69">
                      <a:extLst>
                        <a:ext uri="{FF2B5EF4-FFF2-40B4-BE49-F238E27FC236}">
                          <a16:creationId xmlns:a16="http://schemas.microsoft.com/office/drawing/2014/main" id="{70E7A026-2899-4139-8554-A1852FD1D2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4567" y="7176629"/>
                      <a:ext cx="857352" cy="1378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0" tIns="0" rIns="0" bIns="0" anchor="ctr">
                      <a:spAutoFit/>
                    </a:bodyPr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-180921" algn="ctr" defTabSz="1133658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00000"/>
                        <a:tabLst>
                          <a:tab pos="2691593" algn="l"/>
                          <a:tab pos="5646631" algn="l"/>
                        </a:tabLst>
                        <a:defRPr/>
                      </a:pPr>
                      <a:r>
                        <a:rPr kumimoji="0" lang="ko-KR" altLang="en-US" sz="1100" dirty="0">
                          <a:ln w="0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white"/>
                          </a:solidFill>
                          <a:ea typeface="KoPub돋움체 Bold" panose="02020603020101020101" pitchFamily="18" charset="-127"/>
                        </a:rPr>
                        <a:t>대표이사</a:t>
                      </a:r>
                    </a:p>
                  </p:txBody>
                </p:sp>
              </p:grpSp>
              <p:sp>
                <p:nvSpPr>
                  <p:cNvPr id="220" name="Freeform 246">
                    <a:extLst>
                      <a:ext uri="{FF2B5EF4-FFF2-40B4-BE49-F238E27FC236}">
                        <a16:creationId xmlns:a16="http://schemas.microsoft.com/office/drawing/2014/main" id="{58FE839E-EB0A-40DF-B00F-B4EF105F444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166040" y="3127559"/>
                    <a:ext cx="170250" cy="252599"/>
                  </a:xfrm>
                  <a:custGeom>
                    <a:avLst/>
                    <a:gdLst>
                      <a:gd name="T0" fmla="*/ 98 w 102"/>
                      <a:gd name="T1" fmla="*/ 77 h 103"/>
                      <a:gd name="T2" fmla="*/ 94 w 102"/>
                      <a:gd name="T3" fmla="*/ 74 h 103"/>
                      <a:gd name="T4" fmla="*/ 70 w 102"/>
                      <a:gd name="T5" fmla="*/ 67 h 103"/>
                      <a:gd name="T6" fmla="*/ 67 w 102"/>
                      <a:gd name="T7" fmla="*/ 61 h 103"/>
                      <a:gd name="T8" fmla="*/ 65 w 102"/>
                      <a:gd name="T9" fmla="*/ 58 h 103"/>
                      <a:gd name="T10" fmla="*/ 64 w 102"/>
                      <a:gd name="T11" fmla="*/ 57 h 103"/>
                      <a:gd name="T12" fmla="*/ 64 w 102"/>
                      <a:gd name="T13" fmla="*/ 51 h 103"/>
                      <a:gd name="T14" fmla="*/ 65 w 102"/>
                      <a:gd name="T15" fmla="*/ 49 h 103"/>
                      <a:gd name="T16" fmla="*/ 68 w 102"/>
                      <a:gd name="T17" fmla="*/ 38 h 103"/>
                      <a:gd name="T18" fmla="*/ 69 w 102"/>
                      <a:gd name="T19" fmla="*/ 37 h 103"/>
                      <a:gd name="T20" fmla="*/ 71 w 102"/>
                      <a:gd name="T21" fmla="*/ 33 h 103"/>
                      <a:gd name="T22" fmla="*/ 69 w 102"/>
                      <a:gd name="T23" fmla="*/ 28 h 103"/>
                      <a:gd name="T24" fmla="*/ 68 w 102"/>
                      <a:gd name="T25" fmla="*/ 27 h 103"/>
                      <a:gd name="T26" fmla="*/ 68 w 102"/>
                      <a:gd name="T27" fmla="*/ 16 h 103"/>
                      <a:gd name="T28" fmla="*/ 64 w 102"/>
                      <a:gd name="T29" fmla="*/ 8 h 103"/>
                      <a:gd name="T30" fmla="*/ 59 w 102"/>
                      <a:gd name="T31" fmla="*/ 5 h 103"/>
                      <a:gd name="T32" fmla="*/ 59 w 102"/>
                      <a:gd name="T33" fmla="*/ 2 h 103"/>
                      <a:gd name="T34" fmla="*/ 61 w 102"/>
                      <a:gd name="T35" fmla="*/ 0 h 103"/>
                      <a:gd name="T36" fmla="*/ 60 w 102"/>
                      <a:gd name="T37" fmla="*/ 0 h 103"/>
                      <a:gd name="T38" fmla="*/ 51 w 102"/>
                      <a:gd name="T39" fmla="*/ 2 h 103"/>
                      <a:gd name="T40" fmla="*/ 38 w 102"/>
                      <a:gd name="T41" fmla="*/ 8 h 103"/>
                      <a:gd name="T42" fmla="*/ 34 w 102"/>
                      <a:gd name="T43" fmla="*/ 16 h 103"/>
                      <a:gd name="T44" fmla="*/ 34 w 102"/>
                      <a:gd name="T45" fmla="*/ 27 h 103"/>
                      <a:gd name="T46" fmla="*/ 32 w 102"/>
                      <a:gd name="T47" fmla="*/ 28 h 103"/>
                      <a:gd name="T48" fmla="*/ 31 w 102"/>
                      <a:gd name="T49" fmla="*/ 32 h 103"/>
                      <a:gd name="T50" fmla="*/ 33 w 102"/>
                      <a:gd name="T51" fmla="*/ 37 h 103"/>
                      <a:gd name="T52" fmla="*/ 34 w 102"/>
                      <a:gd name="T53" fmla="*/ 39 h 103"/>
                      <a:gd name="T54" fmla="*/ 38 w 102"/>
                      <a:gd name="T55" fmla="*/ 50 h 103"/>
                      <a:gd name="T56" fmla="*/ 39 w 102"/>
                      <a:gd name="T57" fmla="*/ 51 h 103"/>
                      <a:gd name="T58" fmla="*/ 38 w 102"/>
                      <a:gd name="T59" fmla="*/ 58 h 103"/>
                      <a:gd name="T60" fmla="*/ 37 w 102"/>
                      <a:gd name="T61" fmla="*/ 59 h 103"/>
                      <a:gd name="T62" fmla="*/ 35 w 102"/>
                      <a:gd name="T63" fmla="*/ 62 h 103"/>
                      <a:gd name="T64" fmla="*/ 32 w 102"/>
                      <a:gd name="T65" fmla="*/ 67 h 103"/>
                      <a:gd name="T66" fmla="*/ 9 w 102"/>
                      <a:gd name="T67" fmla="*/ 75 h 103"/>
                      <a:gd name="T68" fmla="*/ 4 w 102"/>
                      <a:gd name="T69" fmla="*/ 78 h 103"/>
                      <a:gd name="T70" fmla="*/ 0 w 102"/>
                      <a:gd name="T71" fmla="*/ 89 h 103"/>
                      <a:gd name="T72" fmla="*/ 46 w 102"/>
                      <a:gd name="T73" fmla="*/ 103 h 103"/>
                      <a:gd name="T74" fmla="*/ 47 w 102"/>
                      <a:gd name="T75" fmla="*/ 103 h 103"/>
                      <a:gd name="T76" fmla="*/ 42 w 102"/>
                      <a:gd name="T77" fmla="*/ 94 h 103"/>
                      <a:gd name="T78" fmla="*/ 51 w 102"/>
                      <a:gd name="T79" fmla="*/ 67 h 103"/>
                      <a:gd name="T80" fmla="*/ 48 w 102"/>
                      <a:gd name="T81" fmla="*/ 60 h 103"/>
                      <a:gd name="T82" fmla="*/ 55 w 102"/>
                      <a:gd name="T83" fmla="*/ 60 h 103"/>
                      <a:gd name="T84" fmla="*/ 51 w 102"/>
                      <a:gd name="T85" fmla="*/ 67 h 103"/>
                      <a:gd name="T86" fmla="*/ 61 w 102"/>
                      <a:gd name="T87" fmla="*/ 94 h 103"/>
                      <a:gd name="T88" fmla="*/ 55 w 102"/>
                      <a:gd name="T89" fmla="*/ 103 h 103"/>
                      <a:gd name="T90" fmla="*/ 56 w 102"/>
                      <a:gd name="T91" fmla="*/ 103 h 103"/>
                      <a:gd name="T92" fmla="*/ 102 w 102"/>
                      <a:gd name="T93" fmla="*/ 88 h 103"/>
                      <a:gd name="T94" fmla="*/ 98 w 102"/>
                      <a:gd name="T95" fmla="*/ 77 h 103"/>
                      <a:gd name="T96" fmla="*/ 86 w 102"/>
                      <a:gd name="T97" fmla="*/ 83 h 103"/>
                      <a:gd name="T98" fmla="*/ 72 w 102"/>
                      <a:gd name="T99" fmla="*/ 83 h 103"/>
                      <a:gd name="T100" fmla="*/ 72 w 102"/>
                      <a:gd name="T101" fmla="*/ 80 h 103"/>
                      <a:gd name="T102" fmla="*/ 86 w 102"/>
                      <a:gd name="T103" fmla="*/ 80 h 103"/>
                      <a:gd name="T104" fmla="*/ 86 w 102"/>
                      <a:gd name="T105" fmla="*/ 83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02" h="103">
                        <a:moveTo>
                          <a:pt x="98" y="77"/>
                        </a:moveTo>
                        <a:cubicBezTo>
                          <a:pt x="97" y="75"/>
                          <a:pt x="96" y="75"/>
                          <a:pt x="94" y="74"/>
                        </a:cubicBezTo>
                        <a:cubicBezTo>
                          <a:pt x="86" y="71"/>
                          <a:pt x="78" y="70"/>
                          <a:pt x="70" y="67"/>
                        </a:cubicBezTo>
                        <a:cubicBezTo>
                          <a:pt x="69" y="66"/>
                          <a:pt x="67" y="65"/>
                          <a:pt x="67" y="61"/>
                        </a:cubicBezTo>
                        <a:cubicBezTo>
                          <a:pt x="67" y="59"/>
                          <a:pt x="67" y="58"/>
                          <a:pt x="65" y="58"/>
                        </a:cubicBezTo>
                        <a:cubicBezTo>
                          <a:pt x="64" y="58"/>
                          <a:pt x="65" y="58"/>
                          <a:pt x="64" y="57"/>
                        </a:cubicBezTo>
                        <a:cubicBezTo>
                          <a:pt x="64" y="53"/>
                          <a:pt x="64" y="51"/>
                          <a:pt x="64" y="51"/>
                        </a:cubicBezTo>
                        <a:cubicBezTo>
                          <a:pt x="64" y="50"/>
                          <a:pt x="65" y="50"/>
                          <a:pt x="65" y="49"/>
                        </a:cubicBezTo>
                        <a:cubicBezTo>
                          <a:pt x="68" y="46"/>
                          <a:pt x="68" y="41"/>
                          <a:pt x="68" y="38"/>
                        </a:cubicBezTo>
                        <a:cubicBezTo>
                          <a:pt x="68" y="38"/>
                          <a:pt x="69" y="39"/>
                          <a:pt x="69" y="37"/>
                        </a:cubicBezTo>
                        <a:cubicBezTo>
                          <a:pt x="70" y="35"/>
                          <a:pt x="70" y="35"/>
                          <a:pt x="71" y="33"/>
                        </a:cubicBezTo>
                        <a:cubicBezTo>
                          <a:pt x="71" y="31"/>
                          <a:pt x="71" y="28"/>
                          <a:pt x="69" y="28"/>
                        </a:cubicBezTo>
                        <a:cubicBezTo>
                          <a:pt x="68" y="28"/>
                          <a:pt x="68" y="28"/>
                          <a:pt x="68" y="27"/>
                        </a:cubicBezTo>
                        <a:cubicBezTo>
                          <a:pt x="68" y="16"/>
                          <a:pt x="68" y="16"/>
                          <a:pt x="68" y="16"/>
                        </a:cubicBezTo>
                        <a:cubicBezTo>
                          <a:pt x="68" y="12"/>
                          <a:pt x="66" y="10"/>
                          <a:pt x="64" y="8"/>
                        </a:cubicBezTo>
                        <a:cubicBezTo>
                          <a:pt x="61" y="7"/>
                          <a:pt x="60" y="6"/>
                          <a:pt x="59" y="5"/>
                        </a:cubicBezTo>
                        <a:cubicBezTo>
                          <a:pt x="58" y="4"/>
                          <a:pt x="58" y="3"/>
                          <a:pt x="59" y="2"/>
                        </a:cubicBezTo>
                        <a:cubicBezTo>
                          <a:pt x="60" y="1"/>
                          <a:pt x="61" y="1"/>
                          <a:pt x="61" y="0"/>
                        </a:cubicBezTo>
                        <a:cubicBezTo>
                          <a:pt x="61" y="0"/>
                          <a:pt x="61" y="0"/>
                          <a:pt x="60" y="0"/>
                        </a:cubicBezTo>
                        <a:cubicBezTo>
                          <a:pt x="60" y="0"/>
                          <a:pt x="54" y="1"/>
                          <a:pt x="51" y="2"/>
                        </a:cubicBezTo>
                        <a:cubicBezTo>
                          <a:pt x="47" y="3"/>
                          <a:pt x="42" y="5"/>
                          <a:pt x="38" y="8"/>
                        </a:cubicBezTo>
                        <a:cubicBezTo>
                          <a:pt x="36" y="10"/>
                          <a:pt x="34" y="13"/>
                          <a:pt x="34" y="16"/>
                        </a:cubicBezTo>
                        <a:cubicBezTo>
                          <a:pt x="34" y="17"/>
                          <a:pt x="34" y="23"/>
                          <a:pt x="34" y="27"/>
                        </a:cubicBezTo>
                        <a:cubicBezTo>
                          <a:pt x="34" y="28"/>
                          <a:pt x="34" y="28"/>
                          <a:pt x="32" y="28"/>
                        </a:cubicBezTo>
                        <a:cubicBezTo>
                          <a:pt x="30" y="28"/>
                          <a:pt x="31" y="32"/>
                          <a:pt x="31" y="32"/>
                        </a:cubicBezTo>
                        <a:cubicBezTo>
                          <a:pt x="32" y="34"/>
                          <a:pt x="32" y="35"/>
                          <a:pt x="33" y="37"/>
                        </a:cubicBezTo>
                        <a:cubicBezTo>
                          <a:pt x="33" y="39"/>
                          <a:pt x="34" y="39"/>
                          <a:pt x="34" y="39"/>
                        </a:cubicBezTo>
                        <a:cubicBezTo>
                          <a:pt x="35" y="41"/>
                          <a:pt x="35" y="47"/>
                          <a:pt x="38" y="50"/>
                        </a:cubicBezTo>
                        <a:cubicBezTo>
                          <a:pt x="38" y="50"/>
                          <a:pt x="39" y="51"/>
                          <a:pt x="39" y="51"/>
                        </a:cubicBezTo>
                        <a:cubicBezTo>
                          <a:pt x="38" y="53"/>
                          <a:pt x="38" y="56"/>
                          <a:pt x="38" y="58"/>
                        </a:cubicBezTo>
                        <a:cubicBezTo>
                          <a:pt x="38" y="58"/>
                          <a:pt x="38" y="59"/>
                          <a:pt x="37" y="59"/>
                        </a:cubicBezTo>
                        <a:cubicBezTo>
                          <a:pt x="35" y="59"/>
                          <a:pt x="35" y="60"/>
                          <a:pt x="35" y="62"/>
                        </a:cubicBezTo>
                        <a:cubicBezTo>
                          <a:pt x="35" y="64"/>
                          <a:pt x="33" y="67"/>
                          <a:pt x="32" y="67"/>
                        </a:cubicBezTo>
                        <a:cubicBezTo>
                          <a:pt x="28" y="69"/>
                          <a:pt x="14" y="73"/>
                          <a:pt x="9" y="75"/>
                        </a:cubicBezTo>
                        <a:cubicBezTo>
                          <a:pt x="6" y="76"/>
                          <a:pt x="5" y="77"/>
                          <a:pt x="4" y="78"/>
                        </a:cubicBezTo>
                        <a:cubicBezTo>
                          <a:pt x="0" y="89"/>
                          <a:pt x="0" y="89"/>
                          <a:pt x="0" y="89"/>
                        </a:cubicBezTo>
                        <a:cubicBezTo>
                          <a:pt x="18" y="89"/>
                          <a:pt x="27" y="100"/>
                          <a:pt x="46" y="103"/>
                        </a:cubicBezTo>
                        <a:cubicBezTo>
                          <a:pt x="46" y="103"/>
                          <a:pt x="46" y="103"/>
                          <a:pt x="47" y="103"/>
                        </a:cubicBezTo>
                        <a:cubicBezTo>
                          <a:pt x="42" y="94"/>
                          <a:pt x="42" y="94"/>
                          <a:pt x="42" y="94"/>
                        </a:cubicBezTo>
                        <a:cubicBezTo>
                          <a:pt x="51" y="67"/>
                          <a:pt x="51" y="67"/>
                          <a:pt x="51" y="67"/>
                        </a:cubicBezTo>
                        <a:cubicBezTo>
                          <a:pt x="48" y="60"/>
                          <a:pt x="48" y="60"/>
                          <a:pt x="48" y="60"/>
                        </a:cubicBezTo>
                        <a:cubicBezTo>
                          <a:pt x="55" y="60"/>
                          <a:pt x="55" y="60"/>
                          <a:pt x="55" y="60"/>
                        </a:cubicBezTo>
                        <a:cubicBezTo>
                          <a:pt x="51" y="67"/>
                          <a:pt x="51" y="67"/>
                          <a:pt x="51" y="67"/>
                        </a:cubicBezTo>
                        <a:cubicBezTo>
                          <a:pt x="61" y="94"/>
                          <a:pt x="61" y="94"/>
                          <a:pt x="61" y="94"/>
                        </a:cubicBezTo>
                        <a:cubicBezTo>
                          <a:pt x="55" y="103"/>
                          <a:pt x="55" y="103"/>
                          <a:pt x="55" y="103"/>
                        </a:cubicBezTo>
                        <a:cubicBezTo>
                          <a:pt x="56" y="103"/>
                          <a:pt x="56" y="103"/>
                          <a:pt x="56" y="103"/>
                        </a:cubicBezTo>
                        <a:cubicBezTo>
                          <a:pt x="76" y="99"/>
                          <a:pt x="89" y="88"/>
                          <a:pt x="102" y="88"/>
                        </a:cubicBezTo>
                        <a:lnTo>
                          <a:pt x="98" y="77"/>
                        </a:lnTo>
                        <a:close/>
                        <a:moveTo>
                          <a:pt x="86" y="83"/>
                        </a:moveTo>
                        <a:cubicBezTo>
                          <a:pt x="72" y="83"/>
                          <a:pt x="72" y="83"/>
                          <a:pt x="72" y="83"/>
                        </a:cubicBezTo>
                        <a:cubicBezTo>
                          <a:pt x="72" y="80"/>
                          <a:pt x="72" y="80"/>
                          <a:pt x="72" y="80"/>
                        </a:cubicBezTo>
                        <a:cubicBezTo>
                          <a:pt x="86" y="80"/>
                          <a:pt x="86" y="80"/>
                          <a:pt x="86" y="80"/>
                        </a:cubicBezTo>
                        <a:lnTo>
                          <a:pt x="86" y="8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sz="160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rgbClr val="FFFFFF"/>
                      </a:solidFill>
                      <a:ea typeface="KoPub돋움체 Medium" panose="02020603020101020101" pitchFamily="18" charset="-127"/>
                    </a:endParaRPr>
                  </a:p>
                </p:txBody>
              </p:sp>
            </p:grpSp>
            <p:sp>
              <p:nvSpPr>
                <p:cNvPr id="160" name="AutoShape 3">
                  <a:extLst>
                    <a:ext uri="{FF2B5EF4-FFF2-40B4-BE49-F238E27FC236}">
                      <a16:creationId xmlns:a16="http://schemas.microsoft.com/office/drawing/2014/main" id="{9FC3892E-C846-471E-B4E7-806A964C4B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8205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FINTECH</a:t>
                  </a:r>
                  <a:r>
                    <a:rPr kumimoji="0" lang="ko-KR" altLang="en-US" sz="900" b="1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수행부문</a:t>
                  </a:r>
                  <a:endParaRPr kumimoji="0" lang="ko-KR" altLang="ko-KR" sz="900" b="1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161" name="대각선 방향의 모서리가 둥근 사각형 25">
                  <a:extLst>
                    <a:ext uri="{FF2B5EF4-FFF2-40B4-BE49-F238E27FC236}">
                      <a16:creationId xmlns:a16="http://schemas.microsoft.com/office/drawing/2014/main" id="{D4A592A9-C0E6-4FEB-A04D-5120D76417F6}"/>
                    </a:ext>
                  </a:extLst>
                </p:cNvPr>
                <p:cNvSpPr/>
                <p:nvPr/>
              </p:nvSpPr>
              <p:spPr>
                <a:xfrm>
                  <a:off x="844374" y="5247062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마케팅본부</a:t>
                  </a:r>
                </a:p>
              </p:txBody>
            </p:sp>
            <p:sp>
              <p:nvSpPr>
                <p:cNvPr id="162" name="대각선 방향의 모서리가 둥근 사각형 25">
                  <a:extLst>
                    <a:ext uri="{FF2B5EF4-FFF2-40B4-BE49-F238E27FC236}">
                      <a16:creationId xmlns:a16="http://schemas.microsoft.com/office/drawing/2014/main" id="{96D5EEE7-FE80-49B5-A23A-29E2494BA92B}"/>
                    </a:ext>
                  </a:extLst>
                </p:cNvPr>
                <p:cNvSpPr/>
                <p:nvPr/>
              </p:nvSpPr>
              <p:spPr>
                <a:xfrm>
                  <a:off x="844374" y="6004934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영남본부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(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대구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부산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)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63" name="대각선 방향의 모서리가 둥근 사각형 25">
                  <a:extLst>
                    <a:ext uri="{FF2B5EF4-FFF2-40B4-BE49-F238E27FC236}">
                      <a16:creationId xmlns:a16="http://schemas.microsoft.com/office/drawing/2014/main" id="{A087962B-B821-42DE-AA75-46DE5E6B9EBD}"/>
                    </a:ext>
                  </a:extLst>
                </p:cNvPr>
                <p:cNvSpPr/>
                <p:nvPr/>
              </p:nvSpPr>
              <p:spPr>
                <a:xfrm>
                  <a:off x="3696145" y="43690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재정본부</a:t>
                  </a:r>
                </a:p>
              </p:txBody>
            </p:sp>
            <p:sp>
              <p:nvSpPr>
                <p:cNvPr id="164" name="대각선 방향의 모서리가 둥근 사각형 25">
                  <a:extLst>
                    <a:ext uri="{FF2B5EF4-FFF2-40B4-BE49-F238E27FC236}">
                      <a16:creationId xmlns:a16="http://schemas.microsoft.com/office/drawing/2014/main" id="{0AD69C44-2277-4E93-928F-D728CFB24239}"/>
                    </a:ext>
                  </a:extLst>
                </p:cNvPr>
                <p:cNvSpPr/>
                <p:nvPr/>
              </p:nvSpPr>
              <p:spPr>
                <a:xfrm>
                  <a:off x="3696145" y="4630012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재정영업기획팀</a:t>
                  </a:r>
                </a:p>
              </p:txBody>
            </p:sp>
            <p:sp>
              <p:nvSpPr>
                <p:cNvPr id="165" name="대각선 방향의 모서리가 둥근 사각형 25">
                  <a:extLst>
                    <a:ext uri="{FF2B5EF4-FFF2-40B4-BE49-F238E27FC236}">
                      <a16:creationId xmlns:a16="http://schemas.microsoft.com/office/drawing/2014/main" id="{36F492AB-2107-4CB8-AC12-C6D6D08351B3}"/>
                    </a:ext>
                  </a:extLst>
                </p:cNvPr>
                <p:cNvSpPr/>
                <p:nvPr/>
              </p:nvSpPr>
              <p:spPr>
                <a:xfrm>
                  <a:off x="3696145" y="4783148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재정수행팀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66" name="대각선 방향의 모서리가 둥근 사각형 25">
                  <a:extLst>
                    <a:ext uri="{FF2B5EF4-FFF2-40B4-BE49-F238E27FC236}">
                      <a16:creationId xmlns:a16="http://schemas.microsoft.com/office/drawing/2014/main" id="{6F8F5C2C-BADC-4975-AC49-7FBCDCEB1D5A}"/>
                    </a:ext>
                  </a:extLst>
                </p:cNvPr>
                <p:cNvSpPr/>
                <p:nvPr/>
              </p:nvSpPr>
              <p:spPr>
                <a:xfrm>
                  <a:off x="5163303" y="43690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CM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167" name="대각선 방향의 모서리가 둥근 사각형 25">
                  <a:extLst>
                    <a:ext uri="{FF2B5EF4-FFF2-40B4-BE49-F238E27FC236}">
                      <a16:creationId xmlns:a16="http://schemas.microsoft.com/office/drawing/2014/main" id="{4730094C-5EA3-4514-9011-22261CA4D232}"/>
                    </a:ext>
                  </a:extLst>
                </p:cNvPr>
                <p:cNvSpPr/>
                <p:nvPr/>
              </p:nvSpPr>
              <p:spPr>
                <a:xfrm>
                  <a:off x="5163303" y="4853335"/>
                  <a:ext cx="1093644" cy="125326"/>
                </a:xfrm>
                <a:prstGeom prst="snip1Rect">
                  <a:avLst/>
                </a:prstGeom>
                <a:solidFill>
                  <a:srgbClr val="F2F2F2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OTC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68" name="대각선 방향의 모서리가 둥근 사각형 25">
                  <a:extLst>
                    <a:ext uri="{FF2B5EF4-FFF2-40B4-BE49-F238E27FC236}">
                      <a16:creationId xmlns:a16="http://schemas.microsoft.com/office/drawing/2014/main" id="{6333C2A6-FE1B-4E96-8039-650EA5DC82DD}"/>
                    </a:ext>
                  </a:extLst>
                </p:cNvPr>
                <p:cNvSpPr/>
                <p:nvPr/>
              </p:nvSpPr>
              <p:spPr>
                <a:xfrm>
                  <a:off x="5163303" y="5147689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자산운용팀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69" name="대각선 방향의 모서리가 둥근 사각형 25">
                  <a:extLst>
                    <a:ext uri="{FF2B5EF4-FFF2-40B4-BE49-F238E27FC236}">
                      <a16:creationId xmlns:a16="http://schemas.microsoft.com/office/drawing/2014/main" id="{98014C6A-ABDA-4E37-B298-69F91D732862}"/>
                    </a:ext>
                  </a:extLst>
                </p:cNvPr>
                <p:cNvSpPr/>
                <p:nvPr/>
              </p:nvSpPr>
              <p:spPr>
                <a:xfrm>
                  <a:off x="5163303" y="5289250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RM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170" name="대각선 방향의 모서리가 둥근 사각형 25">
                  <a:extLst>
                    <a:ext uri="{FF2B5EF4-FFF2-40B4-BE49-F238E27FC236}">
                      <a16:creationId xmlns:a16="http://schemas.microsoft.com/office/drawing/2014/main" id="{9C8C6AB9-EE2B-4FEC-B8E5-A6DC6BB577FD}"/>
                    </a:ext>
                  </a:extLst>
                </p:cNvPr>
                <p:cNvSpPr/>
                <p:nvPr/>
              </p:nvSpPr>
              <p:spPr>
                <a:xfrm>
                  <a:off x="5163303" y="5554453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신용분석팀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71" name="대각선 방향의 모서리가 둥근 사각형 25">
                  <a:extLst>
                    <a:ext uri="{FF2B5EF4-FFF2-40B4-BE49-F238E27FC236}">
                      <a16:creationId xmlns:a16="http://schemas.microsoft.com/office/drawing/2014/main" id="{3310DC5C-3192-430C-81EC-8355F1F99684}"/>
                    </a:ext>
                  </a:extLst>
                </p:cNvPr>
                <p:cNvSpPr/>
                <p:nvPr/>
              </p:nvSpPr>
              <p:spPr>
                <a:xfrm>
                  <a:off x="5163303" y="5701519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컴플라이언스팀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72" name="대각선 방향의 모서리가 둥근 사각형 25">
                  <a:extLst>
                    <a:ext uri="{FF2B5EF4-FFF2-40B4-BE49-F238E27FC236}">
                      <a16:creationId xmlns:a16="http://schemas.microsoft.com/office/drawing/2014/main" id="{D89F25EB-D42D-4E39-8E0D-B0253DD45663}"/>
                    </a:ext>
                  </a:extLst>
                </p:cNvPr>
                <p:cNvSpPr/>
                <p:nvPr/>
              </p:nvSpPr>
              <p:spPr>
                <a:xfrm>
                  <a:off x="5163303" y="6030888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DI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173" name="대각선 방향의 모서리가 둥근 사각형 25">
                  <a:extLst>
                    <a:ext uri="{FF2B5EF4-FFF2-40B4-BE49-F238E27FC236}">
                      <a16:creationId xmlns:a16="http://schemas.microsoft.com/office/drawing/2014/main" id="{1046EAD3-5E53-4A2B-BD0A-3D48ED053990}"/>
                    </a:ext>
                  </a:extLst>
                </p:cNvPr>
                <p:cNvSpPr/>
                <p:nvPr/>
              </p:nvSpPr>
              <p:spPr>
                <a:xfrm>
                  <a:off x="5163303" y="6293228"/>
                  <a:ext cx="1093644" cy="219112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FDI(Finance Data Integration)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팀</a:t>
                  </a:r>
                </a:p>
              </p:txBody>
            </p:sp>
            <p:sp>
              <p:nvSpPr>
                <p:cNvPr id="174" name="대각선 방향의 모서리가 둥근 사각형 25">
                  <a:extLst>
                    <a:ext uri="{FF2B5EF4-FFF2-40B4-BE49-F238E27FC236}">
                      <a16:creationId xmlns:a16="http://schemas.microsoft.com/office/drawing/2014/main" id="{7BA72806-9694-4AA9-BCE0-0E23244C4167}"/>
                    </a:ext>
                  </a:extLst>
                </p:cNvPr>
                <p:cNvSpPr/>
                <p:nvPr/>
              </p:nvSpPr>
              <p:spPr>
                <a:xfrm>
                  <a:off x="5168129" y="6560755"/>
                  <a:ext cx="1093644" cy="237498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FCI(Finance Cloud Integration)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팀</a:t>
                  </a:r>
                </a:p>
              </p:txBody>
            </p:sp>
            <p:sp>
              <p:nvSpPr>
                <p:cNvPr id="175" name="대각선 방향의 모서리가 둥근 사각형 25">
                  <a:extLst>
                    <a:ext uri="{FF2B5EF4-FFF2-40B4-BE49-F238E27FC236}">
                      <a16:creationId xmlns:a16="http://schemas.microsoft.com/office/drawing/2014/main" id="{65356236-3028-46A5-A228-4AA1B24C75D3}"/>
                    </a:ext>
                  </a:extLst>
                </p:cNvPr>
                <p:cNvSpPr/>
                <p:nvPr/>
              </p:nvSpPr>
              <p:spPr>
                <a:xfrm>
                  <a:off x="844374" y="5512734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latinLnBrk="0"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금융영업팀</a:t>
                  </a:r>
                </a:p>
              </p:txBody>
            </p:sp>
            <p:sp>
              <p:nvSpPr>
                <p:cNvPr id="176" name="대각선 방향의 모서리가 둥근 사각형 25">
                  <a:extLst>
                    <a:ext uri="{FF2B5EF4-FFF2-40B4-BE49-F238E27FC236}">
                      <a16:creationId xmlns:a16="http://schemas.microsoft.com/office/drawing/2014/main" id="{5F2DDFDD-6279-483A-9233-E8D5AD86BBC1}"/>
                    </a:ext>
                  </a:extLst>
                </p:cNvPr>
                <p:cNvSpPr/>
                <p:nvPr/>
              </p:nvSpPr>
              <p:spPr>
                <a:xfrm>
                  <a:off x="844374" y="5670662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R="0" lvl="0" indent="-180921" algn="ctr" defTabSz="1133658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마케팅팀</a:t>
                  </a:r>
                </a:p>
              </p:txBody>
            </p:sp>
            <p:sp>
              <p:nvSpPr>
                <p:cNvPr id="177" name="대각선 방향의 모서리가 둥근 사각형 25">
                  <a:extLst>
                    <a:ext uri="{FF2B5EF4-FFF2-40B4-BE49-F238E27FC236}">
                      <a16:creationId xmlns:a16="http://schemas.microsoft.com/office/drawing/2014/main" id="{694A362B-5AB9-421E-A5AC-67FF59974217}"/>
                    </a:ext>
                  </a:extLst>
                </p:cNvPr>
                <p:cNvSpPr/>
                <p:nvPr/>
              </p:nvSpPr>
              <p:spPr>
                <a:xfrm>
                  <a:off x="3696145" y="4966772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플랫폼본부</a:t>
                  </a:r>
                </a:p>
              </p:txBody>
            </p:sp>
            <p:sp>
              <p:nvSpPr>
                <p:cNvPr id="178" name="대각선 방향의 모서리가 둥근 사각형 25">
                  <a:extLst>
                    <a:ext uri="{FF2B5EF4-FFF2-40B4-BE49-F238E27FC236}">
                      <a16:creationId xmlns:a16="http://schemas.microsoft.com/office/drawing/2014/main" id="{7E434B27-BD5E-4F40-94E5-53997A2780B8}"/>
                    </a:ext>
                  </a:extLst>
                </p:cNvPr>
                <p:cNvSpPr/>
                <p:nvPr/>
              </p:nvSpPr>
              <p:spPr>
                <a:xfrm>
                  <a:off x="3696145" y="5220356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플랫폼영업팀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79" name="대각선 방향의 모서리가 둥근 사각형 25">
                  <a:extLst>
                    <a:ext uri="{FF2B5EF4-FFF2-40B4-BE49-F238E27FC236}">
                      <a16:creationId xmlns:a16="http://schemas.microsoft.com/office/drawing/2014/main" id="{FB7601B5-C7B9-4FCB-8A18-62FF785A249D}"/>
                    </a:ext>
                  </a:extLst>
                </p:cNvPr>
                <p:cNvSpPr/>
                <p:nvPr/>
              </p:nvSpPr>
              <p:spPr>
                <a:xfrm>
                  <a:off x="3696145" y="5374831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플랫폼수행팀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80" name="대각선 방향의 모서리가 둥근 사각형 25">
                  <a:extLst>
                    <a:ext uri="{FF2B5EF4-FFF2-40B4-BE49-F238E27FC236}">
                      <a16:creationId xmlns:a16="http://schemas.microsoft.com/office/drawing/2014/main" id="{BF4F7F2A-FD99-4FB5-9616-2F9A798F5C3A}"/>
                    </a:ext>
                  </a:extLst>
                </p:cNvPr>
                <p:cNvSpPr/>
                <p:nvPr/>
              </p:nvSpPr>
              <p:spPr>
                <a:xfrm>
                  <a:off x="841532" y="5821310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사업지원팀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81" name="대각선 방향의 모서리가 둥근 사각형 25">
                  <a:extLst>
                    <a:ext uri="{FF2B5EF4-FFF2-40B4-BE49-F238E27FC236}">
                      <a16:creationId xmlns:a16="http://schemas.microsoft.com/office/drawing/2014/main" id="{62A2F4CC-69B7-4912-A987-0BBA3B7FB21A}"/>
                    </a:ext>
                  </a:extLst>
                </p:cNvPr>
                <p:cNvSpPr/>
                <p:nvPr/>
              </p:nvSpPr>
              <p:spPr>
                <a:xfrm>
                  <a:off x="3703494" y="5549751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공금융본부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82" name="대각선 방향의 모서리가 둥근 사각형 25">
                  <a:extLst>
                    <a:ext uri="{FF2B5EF4-FFF2-40B4-BE49-F238E27FC236}">
                      <a16:creationId xmlns:a16="http://schemas.microsoft.com/office/drawing/2014/main" id="{AC121181-21A0-463B-B297-4CA7E42B4F6A}"/>
                    </a:ext>
                  </a:extLst>
                </p:cNvPr>
                <p:cNvSpPr/>
                <p:nvPr/>
              </p:nvSpPr>
              <p:spPr>
                <a:xfrm>
                  <a:off x="3703494" y="5803335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공금융영업팀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83" name="대각선 방향의 모서리가 둥근 사각형 25">
                  <a:extLst>
                    <a:ext uri="{FF2B5EF4-FFF2-40B4-BE49-F238E27FC236}">
                      <a16:creationId xmlns:a16="http://schemas.microsoft.com/office/drawing/2014/main" id="{0EEC7D82-3EFF-45BE-83DC-AEFFC3C2C1CF}"/>
                    </a:ext>
                  </a:extLst>
                </p:cNvPr>
                <p:cNvSpPr/>
                <p:nvPr/>
              </p:nvSpPr>
              <p:spPr>
                <a:xfrm>
                  <a:off x="3703494" y="5949079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공금융수행팀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84" name="대각선 방향의 모서리가 둥근 사각형 25">
                  <a:extLst>
                    <a:ext uri="{FF2B5EF4-FFF2-40B4-BE49-F238E27FC236}">
                      <a16:creationId xmlns:a16="http://schemas.microsoft.com/office/drawing/2014/main" id="{FF8EB340-36AA-4527-B9CB-1EA904861B6F}"/>
                    </a:ext>
                  </a:extLst>
                </p:cNvPr>
                <p:cNvSpPr/>
                <p:nvPr/>
              </p:nvSpPr>
              <p:spPr>
                <a:xfrm>
                  <a:off x="3706477" y="61169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CI</a:t>
                  </a: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사업실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85" name="대각선 방향의 모서리가 둥근 사각형 25">
                  <a:extLst>
                    <a:ext uri="{FF2B5EF4-FFF2-40B4-BE49-F238E27FC236}">
                      <a16:creationId xmlns:a16="http://schemas.microsoft.com/office/drawing/2014/main" id="{0A6885F6-A011-4DE0-9517-416C50260B5D}"/>
                    </a:ext>
                  </a:extLst>
                </p:cNvPr>
                <p:cNvSpPr/>
                <p:nvPr/>
              </p:nvSpPr>
              <p:spPr>
                <a:xfrm>
                  <a:off x="3706477" y="6374875"/>
                  <a:ext cx="1093644" cy="204020"/>
                </a:xfrm>
                <a:prstGeom prst="snip1Rect">
                  <a:avLst/>
                </a:prstGeom>
                <a:solidFill>
                  <a:srgbClr val="F2F2F2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호남지사</a:t>
                  </a:r>
                  <a:r>
                    <a:rPr kumimoji="0" lang="en-US" altLang="ko-KR" sz="8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8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원주지사</a:t>
                  </a:r>
                </a:p>
              </p:txBody>
            </p:sp>
            <p:sp>
              <p:nvSpPr>
                <p:cNvPr id="186" name="대각선 방향의 모서리가 둥근 사각형 25">
                  <a:extLst>
                    <a:ext uri="{FF2B5EF4-FFF2-40B4-BE49-F238E27FC236}">
                      <a16:creationId xmlns:a16="http://schemas.microsoft.com/office/drawing/2014/main" id="{36ADD094-5312-4E00-A17A-4EA792E4A7AB}"/>
                    </a:ext>
                  </a:extLst>
                </p:cNvPr>
                <p:cNvSpPr/>
                <p:nvPr/>
              </p:nvSpPr>
              <p:spPr>
                <a:xfrm>
                  <a:off x="5162245" y="5855994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CAI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팀</a:t>
                  </a:r>
                </a:p>
              </p:txBody>
            </p:sp>
            <p:sp>
              <p:nvSpPr>
                <p:cNvPr id="187" name="대각선 방향의 모서리가 둥근 사각형 25">
                  <a:extLst>
                    <a:ext uri="{FF2B5EF4-FFF2-40B4-BE49-F238E27FC236}">
                      <a16:creationId xmlns:a16="http://schemas.microsoft.com/office/drawing/2014/main" id="{41C30A25-224B-4C38-BD54-D58EA2F74803}"/>
                    </a:ext>
                  </a:extLst>
                </p:cNvPr>
                <p:cNvSpPr/>
                <p:nvPr/>
              </p:nvSpPr>
              <p:spPr>
                <a:xfrm>
                  <a:off x="841532" y="4369015"/>
                  <a:ext cx="1093644" cy="204020"/>
                </a:xfrm>
                <a:prstGeom prst="snip1Rect">
                  <a:avLst/>
                </a:prstGeom>
                <a:solidFill>
                  <a:srgbClr val="595959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사업기획단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88" name="대각선 방향의 모서리가 둥근 사각형 25">
                  <a:extLst>
                    <a:ext uri="{FF2B5EF4-FFF2-40B4-BE49-F238E27FC236}">
                      <a16:creationId xmlns:a16="http://schemas.microsoft.com/office/drawing/2014/main" id="{BC49E465-A27E-4CF7-84AB-029DD7434CB0}"/>
                    </a:ext>
                  </a:extLst>
                </p:cNvPr>
                <p:cNvSpPr/>
                <p:nvPr/>
              </p:nvSpPr>
              <p:spPr>
                <a:xfrm>
                  <a:off x="841532" y="6270132"/>
                  <a:ext cx="1093644" cy="203798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대구지사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(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금융분석팀</a:t>
                  </a:r>
                  <a:endParaRPr kumimoji="0" lang="en-US" altLang="ko-KR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기술관리팀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)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89" name="대각선 방향의 모서리가 둥근 사각형 25">
                  <a:extLst>
                    <a:ext uri="{FF2B5EF4-FFF2-40B4-BE49-F238E27FC236}">
                      <a16:creationId xmlns:a16="http://schemas.microsoft.com/office/drawing/2014/main" id="{D4E16D1B-E327-4C8E-B036-B4CE7F667A10}"/>
                    </a:ext>
                  </a:extLst>
                </p:cNvPr>
                <p:cNvSpPr/>
                <p:nvPr/>
              </p:nvSpPr>
              <p:spPr>
                <a:xfrm>
                  <a:off x="841532" y="6570239"/>
                  <a:ext cx="1093644" cy="228014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부산지사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(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금융분석팀</a:t>
                  </a:r>
                  <a:endParaRPr kumimoji="0" lang="en-US" altLang="ko-KR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기술관리팀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)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90" name="대각선 방향의 모서리가 둥근 사각형 25">
                  <a:extLst>
                    <a:ext uri="{FF2B5EF4-FFF2-40B4-BE49-F238E27FC236}">
                      <a16:creationId xmlns:a16="http://schemas.microsoft.com/office/drawing/2014/main" id="{3A181741-2CC2-4D13-BADC-592E204389C2}"/>
                    </a:ext>
                  </a:extLst>
                </p:cNvPr>
                <p:cNvSpPr/>
                <p:nvPr/>
              </p:nvSpPr>
              <p:spPr>
                <a:xfrm>
                  <a:off x="844870" y="4654522"/>
                  <a:ext cx="1093644" cy="204020"/>
                </a:xfrm>
                <a:prstGeom prst="snip1Rect">
                  <a:avLst/>
                </a:prstGeom>
                <a:solidFill>
                  <a:srgbClr val="595959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솔루션사업실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91" name="대각선 방향의 모서리가 둥근 사각형 25">
                  <a:extLst>
                    <a:ext uri="{FF2B5EF4-FFF2-40B4-BE49-F238E27FC236}">
                      <a16:creationId xmlns:a16="http://schemas.microsoft.com/office/drawing/2014/main" id="{59558E2F-4639-444F-95B3-4D4B1A4622C7}"/>
                    </a:ext>
                  </a:extLst>
                </p:cNvPr>
                <p:cNvSpPr/>
                <p:nvPr/>
              </p:nvSpPr>
              <p:spPr>
                <a:xfrm>
                  <a:off x="842257" y="4888180"/>
                  <a:ext cx="1093644" cy="125691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솔루션 </a:t>
                  </a:r>
                  <a:r>
                    <a:rPr kumimoji="1" lang="ko-KR" altLang="en-US" sz="700" dirty="0" err="1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분석팀</a:t>
                  </a:r>
                  <a:endParaRPr kumimoji="1" lang="ko-KR" altLang="en-US" sz="700" dirty="0">
                    <a:ln w="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  <p:sp>
              <p:nvSpPr>
                <p:cNvPr id="192" name="대각선 방향의 모서리가 둥근 사각형 25">
                  <a:extLst>
                    <a:ext uri="{FF2B5EF4-FFF2-40B4-BE49-F238E27FC236}">
                      <a16:creationId xmlns:a16="http://schemas.microsoft.com/office/drawing/2014/main" id="{342FFAAA-2155-4381-B439-8C72DC6D2F0D}"/>
                    </a:ext>
                  </a:extLst>
                </p:cNvPr>
                <p:cNvSpPr/>
                <p:nvPr/>
              </p:nvSpPr>
              <p:spPr>
                <a:xfrm>
                  <a:off x="842257" y="5043020"/>
                  <a:ext cx="1093644" cy="125691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솔루션 </a:t>
                  </a:r>
                  <a:r>
                    <a:rPr kumimoji="1" lang="ko-KR" altLang="en-US" sz="700" dirty="0" err="1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운영팀</a:t>
                  </a:r>
                  <a:endParaRPr kumimoji="1" lang="ko-KR" altLang="en-US" sz="700" dirty="0">
                    <a:ln w="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  <p:sp>
              <p:nvSpPr>
                <p:cNvPr id="193" name="대각선 방향의 모서리가 둥근 사각형 25">
                  <a:extLst>
                    <a:ext uri="{FF2B5EF4-FFF2-40B4-BE49-F238E27FC236}">
                      <a16:creationId xmlns:a16="http://schemas.microsoft.com/office/drawing/2014/main" id="{741D5CC4-A7F9-481A-B87E-EB66F1D3D18B}"/>
                    </a:ext>
                  </a:extLst>
                </p:cNvPr>
                <p:cNvSpPr/>
                <p:nvPr/>
              </p:nvSpPr>
              <p:spPr>
                <a:xfrm>
                  <a:off x="5158705" y="4626822"/>
                  <a:ext cx="1093644" cy="204020"/>
                </a:xfrm>
                <a:prstGeom prst="snip1Rect">
                  <a:avLst/>
                </a:prstGeom>
                <a:solidFill>
                  <a:srgbClr val="595959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장외파생 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R&amp;D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실</a:t>
                  </a:r>
                </a:p>
              </p:txBody>
            </p:sp>
            <p:sp>
              <p:nvSpPr>
                <p:cNvPr id="194" name="대각선 방향의 모서리가 둥근 사각형 25">
                  <a:extLst>
                    <a:ext uri="{FF2B5EF4-FFF2-40B4-BE49-F238E27FC236}">
                      <a16:creationId xmlns:a16="http://schemas.microsoft.com/office/drawing/2014/main" id="{509FB7F0-CAFE-431D-9DEF-894756C6176C}"/>
                    </a:ext>
                  </a:extLst>
                </p:cNvPr>
                <p:cNvSpPr/>
                <p:nvPr/>
              </p:nvSpPr>
              <p:spPr>
                <a:xfrm>
                  <a:off x="5168129" y="5001944"/>
                  <a:ext cx="1093644" cy="125326"/>
                </a:xfrm>
                <a:prstGeom prst="snip1Rect">
                  <a:avLst/>
                </a:prstGeom>
                <a:solidFill>
                  <a:srgbClr val="F2F2F2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시장리스크팀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95" name="대각선 방향의 모서리가 둥근 사각형 25">
                  <a:extLst>
                    <a:ext uri="{FF2B5EF4-FFF2-40B4-BE49-F238E27FC236}">
                      <a16:creationId xmlns:a16="http://schemas.microsoft.com/office/drawing/2014/main" id="{6E7FA10E-391C-4BAB-84BF-DF611AEDC512}"/>
                    </a:ext>
                  </a:extLst>
                </p:cNvPr>
                <p:cNvSpPr/>
                <p:nvPr/>
              </p:nvSpPr>
              <p:spPr>
                <a:xfrm>
                  <a:off x="2270259" y="5013870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AI</a:t>
                  </a: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ㆍ빅데이터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 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196" name="대각선 방향의 모서리가 둥근 사각형 25">
                  <a:extLst>
                    <a:ext uri="{FF2B5EF4-FFF2-40B4-BE49-F238E27FC236}">
                      <a16:creationId xmlns:a16="http://schemas.microsoft.com/office/drawing/2014/main" id="{E1ECFB3B-430E-4759-B75D-DE7396ADCCE2}"/>
                    </a:ext>
                  </a:extLst>
                </p:cNvPr>
                <p:cNvSpPr/>
                <p:nvPr/>
              </p:nvSpPr>
              <p:spPr>
                <a:xfrm>
                  <a:off x="2270259" y="5277991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빅데이터개발팀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97" name="대각선 방향의 모서리가 둥근 사각형 25">
                  <a:extLst>
                    <a:ext uri="{FF2B5EF4-FFF2-40B4-BE49-F238E27FC236}">
                      <a16:creationId xmlns:a16="http://schemas.microsoft.com/office/drawing/2014/main" id="{0FAB311E-EB71-43F1-BFBF-E63BC6A222FE}"/>
                    </a:ext>
                  </a:extLst>
                </p:cNvPr>
                <p:cNvSpPr/>
                <p:nvPr/>
              </p:nvSpPr>
              <p:spPr>
                <a:xfrm>
                  <a:off x="2270259" y="5421955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AI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개발팀</a:t>
                  </a:r>
                </a:p>
              </p:txBody>
            </p:sp>
            <p:sp>
              <p:nvSpPr>
                <p:cNvPr id="198" name="대각선 방향의 모서리가 둥근 사각형 25">
                  <a:extLst>
                    <a:ext uri="{FF2B5EF4-FFF2-40B4-BE49-F238E27FC236}">
                      <a16:creationId xmlns:a16="http://schemas.microsoft.com/office/drawing/2014/main" id="{294456A8-CD87-493B-86FE-8E5690415941}"/>
                    </a:ext>
                  </a:extLst>
                </p:cNvPr>
                <p:cNvSpPr/>
                <p:nvPr/>
              </p:nvSpPr>
              <p:spPr>
                <a:xfrm>
                  <a:off x="2270259" y="5625998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클라우드서비스센터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99" name="대각선 방향의 모서리가 둥근 사각형 25">
                  <a:extLst>
                    <a:ext uri="{FF2B5EF4-FFF2-40B4-BE49-F238E27FC236}">
                      <a16:creationId xmlns:a16="http://schemas.microsoft.com/office/drawing/2014/main" id="{31CD747B-FCAF-4EF4-AC68-8760312C5027}"/>
                    </a:ext>
                  </a:extLst>
                </p:cNvPr>
                <p:cNvSpPr/>
                <p:nvPr/>
              </p:nvSpPr>
              <p:spPr>
                <a:xfrm>
                  <a:off x="2270259" y="5890118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0" rIns="90000" bIns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서비스지원팀</a:t>
                  </a:r>
                  <a:endParaRPr kumimoji="0" lang="ko-KR" altLang="en-US" sz="6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00" name="대각선 방향의 모서리가 둥근 사각형 25">
                  <a:extLst>
                    <a:ext uri="{FF2B5EF4-FFF2-40B4-BE49-F238E27FC236}">
                      <a16:creationId xmlns:a16="http://schemas.microsoft.com/office/drawing/2014/main" id="{E5A19825-349B-4FDC-9B15-104A10BECFD8}"/>
                    </a:ext>
                  </a:extLst>
                </p:cNvPr>
                <p:cNvSpPr/>
                <p:nvPr/>
              </p:nvSpPr>
              <p:spPr>
                <a:xfrm>
                  <a:off x="2270259" y="6049836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 anchorCtr="0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서비스운영팀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01" name="대각선 방향의 모서리가 둥근 사각형 25">
                  <a:extLst>
                    <a:ext uri="{FF2B5EF4-FFF2-40B4-BE49-F238E27FC236}">
                      <a16:creationId xmlns:a16="http://schemas.microsoft.com/office/drawing/2014/main" id="{1456959F-FAA7-4D8C-8C94-AAB19E58F21B}"/>
                    </a:ext>
                  </a:extLst>
                </p:cNvPr>
                <p:cNvSpPr/>
                <p:nvPr/>
              </p:nvSpPr>
              <p:spPr>
                <a:xfrm>
                  <a:off x="2269910" y="43690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DT</a:t>
                  </a:r>
                  <a:r>
                    <a:rPr kumimoji="0" lang="ko-KR" altLang="en-US" sz="800" b="1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서비스사업본부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02" name="대각선 방향의 모서리가 둥근 사각형 25">
                  <a:extLst>
                    <a:ext uri="{FF2B5EF4-FFF2-40B4-BE49-F238E27FC236}">
                      <a16:creationId xmlns:a16="http://schemas.microsoft.com/office/drawing/2014/main" id="{AD76AC7D-10F0-410B-BDB2-BD37C0FAB094}"/>
                    </a:ext>
                  </a:extLst>
                </p:cNvPr>
                <p:cNvSpPr/>
                <p:nvPr/>
              </p:nvSpPr>
              <p:spPr>
                <a:xfrm>
                  <a:off x="2267988" y="4684130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서비스사업팀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03" name="대각선 방향의 모서리가 둥근 사각형 25">
                  <a:extLst>
                    <a:ext uri="{FF2B5EF4-FFF2-40B4-BE49-F238E27FC236}">
                      <a16:creationId xmlns:a16="http://schemas.microsoft.com/office/drawing/2014/main" id="{49FFD6CA-5C0D-4AB0-AC9D-6A31A30AC799}"/>
                    </a:ext>
                  </a:extLst>
                </p:cNvPr>
                <p:cNvSpPr/>
                <p:nvPr/>
              </p:nvSpPr>
              <p:spPr>
                <a:xfrm>
                  <a:off x="2267988" y="4838977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DT</a:t>
                  </a:r>
                  <a:r>
                    <a:rPr kumimoji="0" lang="ko-KR" altLang="en-US" sz="700" b="0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전략기회실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04" name="대각선 방향의 모서리가 둥근 사각형 25">
                  <a:extLst>
                    <a:ext uri="{FF2B5EF4-FFF2-40B4-BE49-F238E27FC236}">
                      <a16:creationId xmlns:a16="http://schemas.microsoft.com/office/drawing/2014/main" id="{CA4D79B8-D2F3-4344-B5CE-E4E756FF903D}"/>
                    </a:ext>
                  </a:extLst>
                </p:cNvPr>
                <p:cNvSpPr/>
                <p:nvPr/>
              </p:nvSpPr>
              <p:spPr>
                <a:xfrm>
                  <a:off x="2267988" y="6208976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 anchorCtr="0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플랫폼서비스팀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205" name="연결선: 꺾임 101">
                  <a:extLst>
                    <a:ext uri="{FF2B5EF4-FFF2-40B4-BE49-F238E27FC236}">
                      <a16:creationId xmlns:a16="http://schemas.microsoft.com/office/drawing/2014/main" id="{6A91014E-AEDC-4BE3-BDEC-352C15BE56CB}"/>
                    </a:ext>
                  </a:extLst>
                </p:cNvPr>
                <p:cNvCxnSpPr>
                  <a:cxnSpLocks/>
                  <a:stCxn id="214" idx="0"/>
                  <a:endCxn id="160" idx="0"/>
                </p:cNvCxnSpPr>
                <p:nvPr/>
              </p:nvCxnSpPr>
              <p:spPr>
                <a:xfrm rot="5400000" flipH="1" flipV="1">
                  <a:off x="3550660" y="1889322"/>
                  <a:ext cx="12700" cy="4318929"/>
                </a:xfrm>
                <a:prstGeom prst="bentConnector3">
                  <a:avLst>
                    <a:gd name="adj1" fmla="val 1800000"/>
                  </a:avLst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연결선: 꺾임 209">
                  <a:extLst>
                    <a:ext uri="{FF2B5EF4-FFF2-40B4-BE49-F238E27FC236}">
                      <a16:creationId xmlns:a16="http://schemas.microsoft.com/office/drawing/2014/main" id="{59A6D7CE-93E9-4D8D-824F-DD9267A507B4}"/>
                    </a:ext>
                  </a:extLst>
                </p:cNvPr>
                <p:cNvCxnSpPr>
                  <a:cxnSpLocks/>
                  <a:endCxn id="208" idx="1"/>
                </p:cNvCxnSpPr>
                <p:nvPr/>
              </p:nvCxnSpPr>
              <p:spPr>
                <a:xfrm>
                  <a:off x="3536864" y="3301394"/>
                  <a:ext cx="1215615" cy="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연결선: 꺾임 209">
                  <a:extLst>
                    <a:ext uri="{FF2B5EF4-FFF2-40B4-BE49-F238E27FC236}">
                      <a16:creationId xmlns:a16="http://schemas.microsoft.com/office/drawing/2014/main" id="{B66E90F4-C09C-4926-943A-C5EED02AEC49}"/>
                    </a:ext>
                  </a:extLst>
                </p:cNvPr>
                <p:cNvCxnSpPr>
                  <a:cxnSpLocks/>
                  <a:endCxn id="209" idx="1"/>
                </p:cNvCxnSpPr>
                <p:nvPr/>
              </p:nvCxnSpPr>
              <p:spPr>
                <a:xfrm>
                  <a:off x="3536864" y="3532350"/>
                  <a:ext cx="1215615" cy="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AutoShape 3">
                  <a:extLst>
                    <a:ext uri="{FF2B5EF4-FFF2-40B4-BE49-F238E27FC236}">
                      <a16:creationId xmlns:a16="http://schemas.microsoft.com/office/drawing/2014/main" id="{8AA9FEEC-058E-4D9C-8EF0-8DD3E4E65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479" y="3204273"/>
                  <a:ext cx="837851" cy="194242"/>
                </a:xfrm>
                <a:prstGeom prst="rect">
                  <a:avLst/>
                </a:prstGeom>
                <a:solidFill>
                  <a:srgbClr val="484D58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Medium" panose="02020603020101020101" pitchFamily="18" charset="-127"/>
                    </a:rPr>
                    <a:t>경영관리실</a:t>
                  </a:r>
                </a:p>
              </p:txBody>
            </p:sp>
            <p:sp>
              <p:nvSpPr>
                <p:cNvPr id="209" name="직사각형 208">
                  <a:extLst>
                    <a:ext uri="{FF2B5EF4-FFF2-40B4-BE49-F238E27FC236}">
                      <a16:creationId xmlns:a16="http://schemas.microsoft.com/office/drawing/2014/main" id="{B147413A-52D6-460C-BF98-C9DCD1D047C9}"/>
                    </a:ext>
                  </a:extLst>
                </p:cNvPr>
                <p:cNvSpPr/>
                <p:nvPr/>
              </p:nvSpPr>
              <p:spPr>
                <a:xfrm>
                  <a:off x="4752479" y="3437465"/>
                  <a:ext cx="837851" cy="189770"/>
                </a:xfrm>
                <a:prstGeom prst="rect">
                  <a:avLst/>
                </a:prstGeom>
                <a:solidFill>
                  <a:srgbClr val="484D58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</a:pPr>
                  <a:r>
                    <a:rPr kumimoji="0" lang="ko-KR" altLang="en-US" sz="8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Medium" panose="02020603020101020101" pitchFamily="18" charset="-127"/>
                    </a:rPr>
                    <a:t>기술연구소</a:t>
                  </a:r>
                </a:p>
              </p:txBody>
            </p:sp>
            <p:sp>
              <p:nvSpPr>
                <p:cNvPr id="210" name="AutoShape 3">
                  <a:extLst>
                    <a:ext uri="{FF2B5EF4-FFF2-40B4-BE49-F238E27FC236}">
                      <a16:creationId xmlns:a16="http://schemas.microsoft.com/office/drawing/2014/main" id="{AB35F7FF-1E30-4E8F-882E-E24073278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596" y="3204273"/>
                  <a:ext cx="837851" cy="194242"/>
                </a:xfrm>
                <a:prstGeom prst="rect">
                  <a:avLst/>
                </a:prstGeom>
                <a:solidFill>
                  <a:srgbClr val="E7E6E6">
                    <a:lumMod val="90000"/>
                  </a:srgb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</a:pPr>
                  <a:r>
                    <a:rPr kumimoji="0" lang="ko-KR" altLang="en-US" sz="800" kern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a typeface="KoPub돋움체 Medium" panose="02020603020101020101" pitchFamily="18" charset="-127"/>
                    </a:rPr>
                    <a:t>사외이사</a:t>
                  </a:r>
                  <a:endParaRPr kumimoji="0" lang="ko-KR" altLang="en-US" sz="800" kern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211" name="연결선: 꺾임 209">
                  <a:extLst>
                    <a:ext uri="{FF2B5EF4-FFF2-40B4-BE49-F238E27FC236}">
                      <a16:creationId xmlns:a16="http://schemas.microsoft.com/office/drawing/2014/main" id="{87C94A71-7424-4B4E-9EE2-1D78E408E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6864" y="3064596"/>
                  <a:ext cx="0" cy="75600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연결선: 꺾임 108">
                  <a:extLst>
                    <a:ext uri="{FF2B5EF4-FFF2-40B4-BE49-F238E27FC236}">
                      <a16:creationId xmlns:a16="http://schemas.microsoft.com/office/drawing/2014/main" id="{4E25C527-D653-41D1-84A3-6DF767408891}"/>
                    </a:ext>
                  </a:extLst>
                </p:cNvPr>
                <p:cNvCxnSpPr>
                  <a:cxnSpLocks/>
                  <a:stCxn id="210" idx="3"/>
                  <a:endCxn id="158" idx="3"/>
                </p:cNvCxnSpPr>
                <p:nvPr/>
              </p:nvCxnSpPr>
              <p:spPr>
                <a:xfrm>
                  <a:off x="2524447" y="3301394"/>
                  <a:ext cx="12700" cy="230956"/>
                </a:xfrm>
                <a:prstGeom prst="bentConnector3">
                  <a:avLst>
                    <a:gd name="adj1" fmla="val 1800000"/>
                  </a:avLst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연결선: 꺾임 209">
                  <a:extLst>
                    <a:ext uri="{FF2B5EF4-FFF2-40B4-BE49-F238E27FC236}">
                      <a16:creationId xmlns:a16="http://schemas.microsoft.com/office/drawing/2014/main" id="{EEDEE8B2-B515-4586-859A-32468904DF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3824" y="3413785"/>
                  <a:ext cx="783040" cy="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AutoShape 3">
                  <a:extLst>
                    <a:ext uri="{FF2B5EF4-FFF2-40B4-BE49-F238E27FC236}">
                      <a16:creationId xmlns:a16="http://schemas.microsoft.com/office/drawing/2014/main" id="{170E301D-D2FB-4255-81F8-8F6B18A4C9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276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금융사업부문</a:t>
                  </a:r>
                </a:p>
              </p:txBody>
            </p:sp>
            <p:cxnSp>
              <p:nvCxnSpPr>
                <p:cNvPr id="215" name="연결선: 꺾임 209">
                  <a:extLst>
                    <a:ext uri="{FF2B5EF4-FFF2-40B4-BE49-F238E27FC236}">
                      <a16:creationId xmlns:a16="http://schemas.microsoft.com/office/drawing/2014/main" id="{9719CD6A-47C1-4D80-A335-D7111C1D5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0928" y="3820596"/>
                  <a:ext cx="0" cy="25200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연결선: 꺾임 209">
                  <a:extLst>
                    <a:ext uri="{FF2B5EF4-FFF2-40B4-BE49-F238E27FC236}">
                      <a16:creationId xmlns:a16="http://schemas.microsoft.com/office/drawing/2014/main" id="{3FCCD08D-FC19-441B-9101-12E7D099A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1088" y="3833957"/>
                  <a:ext cx="0" cy="21600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AutoShape 3">
                  <a:extLst>
                    <a:ext uri="{FF2B5EF4-FFF2-40B4-BE49-F238E27FC236}">
                      <a16:creationId xmlns:a16="http://schemas.microsoft.com/office/drawing/2014/main" id="{F6298505-890D-489F-A585-7F83ECD79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5161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DT</a:t>
                  </a:r>
                  <a:r>
                    <a:rPr kumimoji="0" lang="ko-KR" altLang="en-US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부문</a:t>
                  </a:r>
                </a:p>
              </p:txBody>
            </p:sp>
            <p:sp>
              <p:nvSpPr>
                <p:cNvPr id="218" name="AutoShape 3">
                  <a:extLst>
                    <a:ext uri="{FF2B5EF4-FFF2-40B4-BE49-F238E27FC236}">
                      <a16:creationId xmlns:a16="http://schemas.microsoft.com/office/drawing/2014/main" id="{7F73E35D-600A-4D3E-A5BC-0BA20F1C6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1047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PCI</a:t>
                  </a:r>
                  <a:r>
                    <a:rPr kumimoji="0" lang="ko-KR" altLang="en-US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부문</a:t>
                  </a:r>
                </a:p>
              </p:txBody>
            </p:sp>
          </p:grpSp>
          <p:pic>
            <p:nvPicPr>
              <p:cNvPr id="157" name="Picture 104" descr="100712_2box copy">
                <a:extLst>
                  <a:ext uri="{FF2B5EF4-FFF2-40B4-BE49-F238E27FC236}">
                    <a16:creationId xmlns:a16="http://schemas.microsoft.com/office/drawing/2014/main" id="{DFE37CBB-A86B-445F-8EA2-4F0B0F2486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174" b="81293"/>
              <a:stretch>
                <a:fillRect/>
              </a:stretch>
            </p:blipFill>
            <p:spPr bwMode="auto">
              <a:xfrm rot="10242673" flipH="1">
                <a:off x="3777308" y="2718598"/>
                <a:ext cx="465445" cy="1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5" name="Rectangle 40"/>
            <p:cNvSpPr>
              <a:spLocks noChangeArrowheads="1"/>
            </p:cNvSpPr>
            <p:nvPr/>
          </p:nvSpPr>
          <p:spPr bwMode="auto">
            <a:xfrm>
              <a:off x="5266896" y="2723759"/>
              <a:ext cx="916146" cy="152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339725" marR="0" lvl="0" indent="-339725" algn="r" defTabSz="1042988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271AA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lang="en-US" altLang="ko-KR" sz="90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(</a:t>
              </a:r>
              <a:r>
                <a:rPr lang="en-US" altLang="ko-KR" sz="900" smtClean="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2021.9</a:t>
              </a:r>
              <a:r>
                <a:rPr lang="ko-KR" altLang="en-US" sz="900" smtClean="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월 </a:t>
              </a:r>
              <a:r>
                <a:rPr lang="ko-KR" altLang="en-US" sz="900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기준</a:t>
              </a:r>
              <a:r>
                <a:rPr lang="en-US" altLang="ko-KR" sz="900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)</a:t>
              </a:r>
            </a:p>
          </p:txBody>
        </p:sp>
      </p:grp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47AE0C4F-A74C-4207-AB65-EB99A38E6FFC}"/>
              </a:ext>
            </a:extLst>
          </p:cNvPr>
          <p:cNvSpPr/>
          <p:nvPr/>
        </p:nvSpPr>
        <p:spPr bwMode="auto">
          <a:xfrm>
            <a:off x="2085113" y="3728865"/>
            <a:ext cx="1153388" cy="131936"/>
          </a:xfrm>
          <a:prstGeom prst="rect">
            <a:avLst/>
          </a:prstGeom>
          <a:noFill/>
          <a:ln w="19050">
            <a:solidFill>
              <a:srgbClr val="DF1E36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7AE0C4F-A74C-4207-AB65-EB99A38E6FFC}"/>
              </a:ext>
            </a:extLst>
          </p:cNvPr>
          <p:cNvSpPr/>
          <p:nvPr/>
        </p:nvSpPr>
        <p:spPr bwMode="auto">
          <a:xfrm>
            <a:off x="2080334" y="4645063"/>
            <a:ext cx="1161165" cy="687604"/>
          </a:xfrm>
          <a:prstGeom prst="rect">
            <a:avLst/>
          </a:prstGeom>
          <a:noFill/>
          <a:ln w="19050">
            <a:solidFill>
              <a:srgbClr val="DF1E36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47AE0C4F-A74C-4207-AB65-EB99A38E6FFC}"/>
              </a:ext>
            </a:extLst>
          </p:cNvPr>
          <p:cNvSpPr/>
          <p:nvPr/>
        </p:nvSpPr>
        <p:spPr bwMode="auto">
          <a:xfrm flipV="1">
            <a:off x="4727078" y="2548924"/>
            <a:ext cx="892569" cy="191063"/>
          </a:xfrm>
          <a:prstGeom prst="rect">
            <a:avLst/>
          </a:prstGeom>
          <a:noFill/>
          <a:ln w="19050">
            <a:solidFill>
              <a:srgbClr val="DF1E36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1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2105059"/>
            <a:ext cx="3095625" cy="1983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4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주요인력 현황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  조직 구성현황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3677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최적의 </a:t>
            </a:r>
            <a:r>
              <a:rPr lang="ko-KR" altLang="en-US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플랫폼 제공하기 위한  </a:t>
            </a:r>
            <a:r>
              <a:rPr lang="en-US" altLang="ko-KR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All in one 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전략을 수행조직 역량 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4304928"/>
            <a:ext cx="785654" cy="173127"/>
            <a:chOff x="734027" y="2610528"/>
            <a:chExt cx="785654" cy="173127"/>
          </a:xfrm>
        </p:grpSpPr>
        <p:sp>
          <p:nvSpPr>
            <p:cNvPr id="8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인력규모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8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8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8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920" y="2081379"/>
            <a:ext cx="3081705" cy="2007525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032E821-52C9-42F7-9AC9-6219DCD6C7D6}"/>
              </a:ext>
            </a:extLst>
          </p:cNvPr>
          <p:cNvCxnSpPr>
            <a:cxnSpLocks/>
            <a:stCxn id="89" idx="0"/>
            <a:endCxn id="89" idx="2"/>
          </p:cNvCxnSpPr>
          <p:nvPr/>
        </p:nvCxnSpPr>
        <p:spPr>
          <a:xfrm>
            <a:off x="3414409" y="6196262"/>
            <a:ext cx="0" cy="32085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81588"/>
              </p:ext>
            </p:extLst>
          </p:nvPr>
        </p:nvGraphicFramePr>
        <p:xfrm>
          <a:off x="3577961" y="2292515"/>
          <a:ext cx="2791129" cy="1631105"/>
        </p:xfrm>
        <a:graphic>
          <a:graphicData uri="http://schemas.openxmlformats.org/drawingml/2006/table">
            <a:tbl>
              <a:tblPr/>
              <a:tblGrid>
                <a:gridCol w="917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727">
                  <a:extLst>
                    <a:ext uri="{9D8B030D-6E8A-4147-A177-3AD203B41FA5}">
                      <a16:colId xmlns:a16="http://schemas.microsoft.com/office/drawing/2014/main" val="1951193404"/>
                    </a:ext>
                  </a:extLst>
                </a:gridCol>
              </a:tblGrid>
              <a:tr h="192884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조직명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역할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40323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서비스 지원팀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사업지원 및 컨설팅</a:t>
                      </a:r>
                      <a:r>
                        <a:rPr lang="en-US" altLang="ko-KR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설계</a:t>
                      </a: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서비스 운영팀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구축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전환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운영</a:t>
                      </a:r>
                      <a:r>
                        <a:rPr lang="ko-KR" altLang="en-US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기술지원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보안 관제팀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서비스 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365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일 보안관제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플랫폼 서비스팀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플랫폼 지원 사업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서비스 사업팀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서비스 경영사업지원 및 인력관리 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6600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기술연구소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서비스</a:t>
                      </a:r>
                      <a:r>
                        <a:rPr lang="ko-KR" altLang="en-US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기술 연구지원 담당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A1E3CD4B-8BF9-4E27-BEAE-20925CE36626}"/>
              </a:ext>
            </a:extLst>
          </p:cNvPr>
          <p:cNvGrpSpPr/>
          <p:nvPr/>
        </p:nvGrpSpPr>
        <p:grpSpPr>
          <a:xfrm>
            <a:off x="341660" y="2131208"/>
            <a:ext cx="2956029" cy="1813680"/>
            <a:chOff x="1485388" y="2683854"/>
            <a:chExt cx="3984270" cy="1243534"/>
          </a:xfrm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7065453E-71FD-4374-BA2E-BD225466B391}"/>
                </a:ext>
              </a:extLst>
            </p:cNvPr>
            <p:cNvGrpSpPr/>
            <p:nvPr/>
          </p:nvGrpSpPr>
          <p:grpSpPr>
            <a:xfrm>
              <a:off x="1485388" y="2802270"/>
              <a:ext cx="3984270" cy="1125118"/>
              <a:chOff x="1485388" y="2802270"/>
              <a:chExt cx="3984270" cy="1125118"/>
            </a:xfrm>
          </p:grpSpPr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2D80900E-F4D9-496E-B784-BC13C06FB0B8}"/>
                  </a:ext>
                </a:extLst>
              </p:cNvPr>
              <p:cNvGrpSpPr/>
              <p:nvPr/>
            </p:nvGrpSpPr>
            <p:grpSpPr>
              <a:xfrm>
                <a:off x="2579944" y="2802270"/>
                <a:ext cx="1971656" cy="277294"/>
                <a:chOff x="2768656" y="3018672"/>
                <a:chExt cx="1550627" cy="342506"/>
              </a:xfrm>
            </p:grpSpPr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9B60FFF1-16CE-481D-8953-AAEC709D0F2E}"/>
                    </a:ext>
                  </a:extLst>
                </p:cNvPr>
                <p:cNvGrpSpPr/>
                <p:nvPr/>
              </p:nvGrpSpPr>
              <p:grpSpPr>
                <a:xfrm>
                  <a:off x="2768656" y="3018672"/>
                  <a:ext cx="1550627" cy="342506"/>
                  <a:chOff x="1352031" y="7147187"/>
                  <a:chExt cx="1968491" cy="209362"/>
                </a:xfrm>
              </p:grpSpPr>
              <p:sp>
                <p:nvSpPr>
                  <p:cNvPr id="243" name="모서리가 둥근 직사각형 242">
                    <a:extLst>
                      <a:ext uri="{FF2B5EF4-FFF2-40B4-BE49-F238E27FC236}">
                        <a16:creationId xmlns:a16="http://schemas.microsoft.com/office/drawing/2014/main" id="{220D63F2-29C9-49B2-BDE3-C29571C86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52031" y="7147187"/>
                    <a:ext cx="1968491" cy="2093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FA298"/>
                  </a:solidFill>
                  <a:ln>
                    <a:noFill/>
                  </a:ln>
                  <a:effectLst/>
                </p:spPr>
                <p:txBody>
                  <a:bodyPr wrap="square" lIns="0" tIns="0" rIns="0" bIns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indent="-180921" algn="ctr" defTabSz="1133658"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prstClr val="black">
                          <a:lumMod val="65000"/>
                          <a:lumOff val="35000"/>
                        </a:prstClr>
                      </a:buClr>
                      <a:buSzPct val="100000"/>
                      <a:tabLst>
                        <a:tab pos="2691593" algn="l"/>
                        <a:tab pos="5646631" algn="l"/>
                      </a:tabLst>
                    </a:pPr>
                    <a:endParaRPr kumimoji="0" lang="ko-KR" altLang="en-US" sz="110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244" name="AutoShape 69">
                    <a:extLst>
                      <a:ext uri="{FF2B5EF4-FFF2-40B4-BE49-F238E27FC236}">
                        <a16:creationId xmlns:a16="http://schemas.microsoft.com/office/drawing/2014/main" id="{70E7A026-2899-4139-8554-A1852FD1D2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80954" y="7169602"/>
                    <a:ext cx="1274158" cy="1752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tIns="0" rIns="0" bIns="0" anchor="ctr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indent="-180921" algn="ctr" defTabSz="1133658"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prstClr val="black">
                          <a:lumMod val="65000"/>
                          <a:lumOff val="35000"/>
                        </a:prstClr>
                      </a:buClr>
                      <a:buSzPct val="100000"/>
                      <a:tabLst>
                        <a:tab pos="2691593" algn="l"/>
                        <a:tab pos="5646631" algn="l"/>
                      </a:tabLst>
                      <a:defRPr/>
                    </a:pPr>
                    <a:r>
                      <a:rPr kumimoji="0" lang="ko-KR" altLang="en-US" sz="1100" smtClean="0">
                        <a:ln w="0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ea typeface="KoPub돋움체 Bold" panose="02020603020101020101" pitchFamily="18" charset="-127"/>
                      </a:rPr>
                      <a:t>클라우드 </a:t>
                    </a:r>
                    <a:endParaRPr kumimoji="0" lang="en-US" altLang="ko-KR" sz="1100" smtClean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endParaRPr>
                  </a:p>
                  <a:p>
                    <a:pPr indent="-180921" algn="ctr" defTabSz="1133658"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prstClr val="black">
                          <a:lumMod val="65000"/>
                          <a:lumOff val="35000"/>
                        </a:prstClr>
                      </a:buClr>
                      <a:buSzPct val="100000"/>
                      <a:tabLst>
                        <a:tab pos="2691593" algn="l"/>
                        <a:tab pos="5646631" algn="l"/>
                      </a:tabLst>
                      <a:defRPr/>
                    </a:pPr>
                    <a:r>
                      <a:rPr kumimoji="0" lang="ko-KR" altLang="en-US" sz="1100" smtClean="0">
                        <a:ln w="0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ea typeface="KoPub돋움체 Bold" panose="02020603020101020101" pitchFamily="18" charset="-127"/>
                      </a:rPr>
                      <a:t>서비스 센터</a:t>
                    </a:r>
                    <a:endParaRPr kumimoji="0" lang="ko-KR" altLang="en-US" sz="110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endParaRPr>
                  </a:p>
                </p:txBody>
              </p:sp>
            </p:grpSp>
            <p:sp>
              <p:nvSpPr>
                <p:cNvPr id="242" name="Freeform 246">
                  <a:extLst>
                    <a:ext uri="{FF2B5EF4-FFF2-40B4-BE49-F238E27FC236}">
                      <a16:creationId xmlns:a16="http://schemas.microsoft.com/office/drawing/2014/main" id="{58FE839E-EB0A-40DF-B00F-B4EF105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97460" y="3065524"/>
                  <a:ext cx="300070" cy="243151"/>
                </a:xfrm>
                <a:custGeom>
                  <a:avLst/>
                  <a:gdLst>
                    <a:gd name="T0" fmla="*/ 98 w 102"/>
                    <a:gd name="T1" fmla="*/ 77 h 103"/>
                    <a:gd name="T2" fmla="*/ 94 w 102"/>
                    <a:gd name="T3" fmla="*/ 74 h 103"/>
                    <a:gd name="T4" fmla="*/ 70 w 102"/>
                    <a:gd name="T5" fmla="*/ 67 h 103"/>
                    <a:gd name="T6" fmla="*/ 67 w 102"/>
                    <a:gd name="T7" fmla="*/ 61 h 103"/>
                    <a:gd name="T8" fmla="*/ 65 w 102"/>
                    <a:gd name="T9" fmla="*/ 58 h 103"/>
                    <a:gd name="T10" fmla="*/ 64 w 102"/>
                    <a:gd name="T11" fmla="*/ 57 h 103"/>
                    <a:gd name="T12" fmla="*/ 64 w 102"/>
                    <a:gd name="T13" fmla="*/ 51 h 103"/>
                    <a:gd name="T14" fmla="*/ 65 w 102"/>
                    <a:gd name="T15" fmla="*/ 49 h 103"/>
                    <a:gd name="T16" fmla="*/ 68 w 102"/>
                    <a:gd name="T17" fmla="*/ 38 h 103"/>
                    <a:gd name="T18" fmla="*/ 69 w 102"/>
                    <a:gd name="T19" fmla="*/ 37 h 103"/>
                    <a:gd name="T20" fmla="*/ 71 w 102"/>
                    <a:gd name="T21" fmla="*/ 33 h 103"/>
                    <a:gd name="T22" fmla="*/ 69 w 102"/>
                    <a:gd name="T23" fmla="*/ 28 h 103"/>
                    <a:gd name="T24" fmla="*/ 68 w 102"/>
                    <a:gd name="T25" fmla="*/ 27 h 103"/>
                    <a:gd name="T26" fmla="*/ 68 w 102"/>
                    <a:gd name="T27" fmla="*/ 16 h 103"/>
                    <a:gd name="T28" fmla="*/ 64 w 102"/>
                    <a:gd name="T29" fmla="*/ 8 h 103"/>
                    <a:gd name="T30" fmla="*/ 59 w 102"/>
                    <a:gd name="T31" fmla="*/ 5 h 103"/>
                    <a:gd name="T32" fmla="*/ 59 w 102"/>
                    <a:gd name="T33" fmla="*/ 2 h 103"/>
                    <a:gd name="T34" fmla="*/ 61 w 102"/>
                    <a:gd name="T35" fmla="*/ 0 h 103"/>
                    <a:gd name="T36" fmla="*/ 60 w 102"/>
                    <a:gd name="T37" fmla="*/ 0 h 103"/>
                    <a:gd name="T38" fmla="*/ 51 w 102"/>
                    <a:gd name="T39" fmla="*/ 2 h 103"/>
                    <a:gd name="T40" fmla="*/ 38 w 102"/>
                    <a:gd name="T41" fmla="*/ 8 h 103"/>
                    <a:gd name="T42" fmla="*/ 34 w 102"/>
                    <a:gd name="T43" fmla="*/ 16 h 103"/>
                    <a:gd name="T44" fmla="*/ 34 w 102"/>
                    <a:gd name="T45" fmla="*/ 27 h 103"/>
                    <a:gd name="T46" fmla="*/ 32 w 102"/>
                    <a:gd name="T47" fmla="*/ 28 h 103"/>
                    <a:gd name="T48" fmla="*/ 31 w 102"/>
                    <a:gd name="T49" fmla="*/ 32 h 103"/>
                    <a:gd name="T50" fmla="*/ 33 w 102"/>
                    <a:gd name="T51" fmla="*/ 37 h 103"/>
                    <a:gd name="T52" fmla="*/ 34 w 102"/>
                    <a:gd name="T53" fmla="*/ 39 h 103"/>
                    <a:gd name="T54" fmla="*/ 38 w 102"/>
                    <a:gd name="T55" fmla="*/ 50 h 103"/>
                    <a:gd name="T56" fmla="*/ 39 w 102"/>
                    <a:gd name="T57" fmla="*/ 51 h 103"/>
                    <a:gd name="T58" fmla="*/ 38 w 102"/>
                    <a:gd name="T59" fmla="*/ 58 h 103"/>
                    <a:gd name="T60" fmla="*/ 37 w 102"/>
                    <a:gd name="T61" fmla="*/ 59 h 103"/>
                    <a:gd name="T62" fmla="*/ 35 w 102"/>
                    <a:gd name="T63" fmla="*/ 62 h 103"/>
                    <a:gd name="T64" fmla="*/ 32 w 102"/>
                    <a:gd name="T65" fmla="*/ 67 h 103"/>
                    <a:gd name="T66" fmla="*/ 9 w 102"/>
                    <a:gd name="T67" fmla="*/ 75 h 103"/>
                    <a:gd name="T68" fmla="*/ 4 w 102"/>
                    <a:gd name="T69" fmla="*/ 78 h 103"/>
                    <a:gd name="T70" fmla="*/ 0 w 102"/>
                    <a:gd name="T71" fmla="*/ 89 h 103"/>
                    <a:gd name="T72" fmla="*/ 46 w 102"/>
                    <a:gd name="T73" fmla="*/ 103 h 103"/>
                    <a:gd name="T74" fmla="*/ 47 w 102"/>
                    <a:gd name="T75" fmla="*/ 103 h 103"/>
                    <a:gd name="T76" fmla="*/ 42 w 102"/>
                    <a:gd name="T77" fmla="*/ 94 h 103"/>
                    <a:gd name="T78" fmla="*/ 51 w 102"/>
                    <a:gd name="T79" fmla="*/ 67 h 103"/>
                    <a:gd name="T80" fmla="*/ 48 w 102"/>
                    <a:gd name="T81" fmla="*/ 60 h 103"/>
                    <a:gd name="T82" fmla="*/ 55 w 102"/>
                    <a:gd name="T83" fmla="*/ 60 h 103"/>
                    <a:gd name="T84" fmla="*/ 51 w 102"/>
                    <a:gd name="T85" fmla="*/ 67 h 103"/>
                    <a:gd name="T86" fmla="*/ 61 w 102"/>
                    <a:gd name="T87" fmla="*/ 94 h 103"/>
                    <a:gd name="T88" fmla="*/ 55 w 102"/>
                    <a:gd name="T89" fmla="*/ 103 h 103"/>
                    <a:gd name="T90" fmla="*/ 56 w 102"/>
                    <a:gd name="T91" fmla="*/ 103 h 103"/>
                    <a:gd name="T92" fmla="*/ 102 w 102"/>
                    <a:gd name="T93" fmla="*/ 88 h 103"/>
                    <a:gd name="T94" fmla="*/ 98 w 102"/>
                    <a:gd name="T95" fmla="*/ 77 h 103"/>
                    <a:gd name="T96" fmla="*/ 86 w 102"/>
                    <a:gd name="T97" fmla="*/ 83 h 103"/>
                    <a:gd name="T98" fmla="*/ 72 w 102"/>
                    <a:gd name="T99" fmla="*/ 83 h 103"/>
                    <a:gd name="T100" fmla="*/ 72 w 102"/>
                    <a:gd name="T101" fmla="*/ 80 h 103"/>
                    <a:gd name="T102" fmla="*/ 86 w 102"/>
                    <a:gd name="T103" fmla="*/ 80 h 103"/>
                    <a:gd name="T104" fmla="*/ 86 w 102"/>
                    <a:gd name="T105" fmla="*/ 8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02" h="103">
                      <a:moveTo>
                        <a:pt x="98" y="77"/>
                      </a:moveTo>
                      <a:cubicBezTo>
                        <a:pt x="97" y="75"/>
                        <a:pt x="96" y="75"/>
                        <a:pt x="94" y="74"/>
                      </a:cubicBezTo>
                      <a:cubicBezTo>
                        <a:pt x="86" y="71"/>
                        <a:pt x="78" y="70"/>
                        <a:pt x="70" y="67"/>
                      </a:cubicBezTo>
                      <a:cubicBezTo>
                        <a:pt x="69" y="66"/>
                        <a:pt x="67" y="65"/>
                        <a:pt x="67" y="61"/>
                      </a:cubicBezTo>
                      <a:cubicBezTo>
                        <a:pt x="67" y="59"/>
                        <a:pt x="67" y="58"/>
                        <a:pt x="65" y="58"/>
                      </a:cubicBezTo>
                      <a:cubicBezTo>
                        <a:pt x="64" y="58"/>
                        <a:pt x="65" y="58"/>
                        <a:pt x="64" y="57"/>
                      </a:cubicBezTo>
                      <a:cubicBezTo>
                        <a:pt x="64" y="53"/>
                        <a:pt x="64" y="51"/>
                        <a:pt x="64" y="51"/>
                      </a:cubicBezTo>
                      <a:cubicBezTo>
                        <a:pt x="64" y="50"/>
                        <a:pt x="65" y="50"/>
                        <a:pt x="65" y="49"/>
                      </a:cubicBezTo>
                      <a:cubicBezTo>
                        <a:pt x="68" y="46"/>
                        <a:pt x="68" y="41"/>
                        <a:pt x="68" y="38"/>
                      </a:cubicBezTo>
                      <a:cubicBezTo>
                        <a:pt x="68" y="38"/>
                        <a:pt x="69" y="39"/>
                        <a:pt x="69" y="37"/>
                      </a:cubicBezTo>
                      <a:cubicBezTo>
                        <a:pt x="70" y="35"/>
                        <a:pt x="70" y="35"/>
                        <a:pt x="71" y="33"/>
                      </a:cubicBezTo>
                      <a:cubicBezTo>
                        <a:pt x="71" y="31"/>
                        <a:pt x="71" y="28"/>
                        <a:pt x="69" y="28"/>
                      </a:cubicBezTo>
                      <a:cubicBezTo>
                        <a:pt x="68" y="28"/>
                        <a:pt x="68" y="28"/>
                        <a:pt x="68" y="27"/>
                      </a:cubicBezTo>
                      <a:cubicBezTo>
                        <a:pt x="68" y="16"/>
                        <a:pt x="68" y="16"/>
                        <a:pt x="68" y="16"/>
                      </a:cubicBezTo>
                      <a:cubicBezTo>
                        <a:pt x="68" y="12"/>
                        <a:pt x="66" y="10"/>
                        <a:pt x="64" y="8"/>
                      </a:cubicBezTo>
                      <a:cubicBezTo>
                        <a:pt x="61" y="7"/>
                        <a:pt x="60" y="6"/>
                        <a:pt x="59" y="5"/>
                      </a:cubicBezTo>
                      <a:cubicBezTo>
                        <a:pt x="58" y="4"/>
                        <a:pt x="58" y="3"/>
                        <a:pt x="59" y="2"/>
                      </a:cubicBezTo>
                      <a:cubicBezTo>
                        <a:pt x="60" y="1"/>
                        <a:pt x="61" y="1"/>
                        <a:pt x="61" y="0"/>
                      </a:cubicBezTo>
                      <a:cubicBezTo>
                        <a:pt x="61" y="0"/>
                        <a:pt x="61" y="0"/>
                        <a:pt x="60" y="0"/>
                      </a:cubicBezTo>
                      <a:cubicBezTo>
                        <a:pt x="60" y="0"/>
                        <a:pt x="54" y="1"/>
                        <a:pt x="51" y="2"/>
                      </a:cubicBezTo>
                      <a:cubicBezTo>
                        <a:pt x="47" y="3"/>
                        <a:pt x="42" y="5"/>
                        <a:pt x="38" y="8"/>
                      </a:cubicBezTo>
                      <a:cubicBezTo>
                        <a:pt x="36" y="10"/>
                        <a:pt x="34" y="13"/>
                        <a:pt x="34" y="16"/>
                      </a:cubicBezTo>
                      <a:cubicBezTo>
                        <a:pt x="34" y="17"/>
                        <a:pt x="34" y="23"/>
                        <a:pt x="34" y="27"/>
                      </a:cubicBezTo>
                      <a:cubicBezTo>
                        <a:pt x="34" y="28"/>
                        <a:pt x="34" y="28"/>
                        <a:pt x="32" y="28"/>
                      </a:cubicBezTo>
                      <a:cubicBezTo>
                        <a:pt x="30" y="28"/>
                        <a:pt x="31" y="32"/>
                        <a:pt x="31" y="32"/>
                      </a:cubicBezTo>
                      <a:cubicBezTo>
                        <a:pt x="32" y="34"/>
                        <a:pt x="32" y="35"/>
                        <a:pt x="33" y="37"/>
                      </a:cubicBezTo>
                      <a:cubicBezTo>
                        <a:pt x="33" y="39"/>
                        <a:pt x="34" y="39"/>
                        <a:pt x="34" y="39"/>
                      </a:cubicBezTo>
                      <a:cubicBezTo>
                        <a:pt x="35" y="41"/>
                        <a:pt x="35" y="47"/>
                        <a:pt x="38" y="50"/>
                      </a:cubicBezTo>
                      <a:cubicBezTo>
                        <a:pt x="38" y="50"/>
                        <a:pt x="39" y="51"/>
                        <a:pt x="39" y="51"/>
                      </a:cubicBezTo>
                      <a:cubicBezTo>
                        <a:pt x="38" y="53"/>
                        <a:pt x="38" y="56"/>
                        <a:pt x="38" y="58"/>
                      </a:cubicBezTo>
                      <a:cubicBezTo>
                        <a:pt x="38" y="58"/>
                        <a:pt x="38" y="59"/>
                        <a:pt x="37" y="59"/>
                      </a:cubicBezTo>
                      <a:cubicBezTo>
                        <a:pt x="35" y="59"/>
                        <a:pt x="35" y="60"/>
                        <a:pt x="35" y="62"/>
                      </a:cubicBezTo>
                      <a:cubicBezTo>
                        <a:pt x="35" y="64"/>
                        <a:pt x="33" y="67"/>
                        <a:pt x="32" y="67"/>
                      </a:cubicBezTo>
                      <a:cubicBezTo>
                        <a:pt x="28" y="69"/>
                        <a:pt x="14" y="73"/>
                        <a:pt x="9" y="75"/>
                      </a:cubicBezTo>
                      <a:cubicBezTo>
                        <a:pt x="6" y="76"/>
                        <a:pt x="5" y="77"/>
                        <a:pt x="4" y="78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18" y="89"/>
                        <a:pt x="27" y="100"/>
                        <a:pt x="46" y="103"/>
                      </a:cubicBezTo>
                      <a:cubicBezTo>
                        <a:pt x="46" y="103"/>
                        <a:pt x="46" y="103"/>
                        <a:pt x="47" y="103"/>
                      </a:cubicBezTo>
                      <a:cubicBezTo>
                        <a:pt x="42" y="94"/>
                        <a:pt x="42" y="94"/>
                        <a:pt x="42" y="94"/>
                      </a:cubicBezTo>
                      <a:cubicBezTo>
                        <a:pt x="51" y="67"/>
                        <a:pt x="51" y="67"/>
                        <a:pt x="51" y="67"/>
                      </a:cubicBezTo>
                      <a:cubicBezTo>
                        <a:pt x="48" y="60"/>
                        <a:pt x="48" y="60"/>
                        <a:pt x="48" y="60"/>
                      </a:cubicBezTo>
                      <a:cubicBezTo>
                        <a:pt x="55" y="60"/>
                        <a:pt x="55" y="60"/>
                        <a:pt x="55" y="60"/>
                      </a:cubicBezTo>
                      <a:cubicBezTo>
                        <a:pt x="51" y="67"/>
                        <a:pt x="51" y="67"/>
                        <a:pt x="51" y="67"/>
                      </a:cubicBezTo>
                      <a:cubicBezTo>
                        <a:pt x="61" y="94"/>
                        <a:pt x="61" y="94"/>
                        <a:pt x="61" y="94"/>
                      </a:cubicBezTo>
                      <a:cubicBezTo>
                        <a:pt x="55" y="103"/>
                        <a:pt x="55" y="103"/>
                        <a:pt x="55" y="103"/>
                      </a:cubicBezTo>
                      <a:cubicBezTo>
                        <a:pt x="56" y="103"/>
                        <a:pt x="56" y="103"/>
                        <a:pt x="56" y="103"/>
                      </a:cubicBezTo>
                      <a:cubicBezTo>
                        <a:pt x="76" y="99"/>
                        <a:pt x="89" y="88"/>
                        <a:pt x="102" y="88"/>
                      </a:cubicBezTo>
                      <a:lnTo>
                        <a:pt x="98" y="77"/>
                      </a:lnTo>
                      <a:close/>
                      <a:moveTo>
                        <a:pt x="86" y="83"/>
                      </a:moveTo>
                      <a:cubicBezTo>
                        <a:pt x="72" y="83"/>
                        <a:pt x="72" y="83"/>
                        <a:pt x="72" y="83"/>
                      </a:cubicBezTo>
                      <a:cubicBezTo>
                        <a:pt x="72" y="80"/>
                        <a:pt x="72" y="80"/>
                        <a:pt x="72" y="80"/>
                      </a:cubicBezTo>
                      <a:cubicBezTo>
                        <a:pt x="86" y="80"/>
                        <a:pt x="86" y="80"/>
                        <a:pt x="86" y="80"/>
                      </a:cubicBezTo>
                      <a:lnTo>
                        <a:pt x="86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FFFFFF"/>
                    </a:solidFill>
                    <a:ea typeface="KoPub돋움체 Medium" panose="02020603020101020101" pitchFamily="18" charset="-127"/>
                  </a:endParaRPr>
                </a:p>
              </p:txBody>
            </p:sp>
          </p:grpSp>
          <p:cxnSp>
            <p:nvCxnSpPr>
              <p:cNvPr id="231" name="연결선: 꺾임 101">
                <a:extLst>
                  <a:ext uri="{FF2B5EF4-FFF2-40B4-BE49-F238E27FC236}">
                    <a16:creationId xmlns:a16="http://schemas.microsoft.com/office/drawing/2014/main" id="{6A91014E-AEDC-4BE3-BDEC-352C15BE56CB}"/>
                  </a:ext>
                </a:extLst>
              </p:cNvPr>
              <p:cNvCxnSpPr>
                <a:cxnSpLocks/>
                <a:stCxn id="237" idx="0"/>
                <a:endCxn id="47" idx="0"/>
              </p:cNvCxnSpPr>
              <p:nvPr/>
            </p:nvCxnSpPr>
            <p:spPr>
              <a:xfrm rot="5400000" flipH="1" flipV="1">
                <a:off x="3559575" y="2109647"/>
                <a:ext cx="4326" cy="3164826"/>
              </a:xfrm>
              <a:prstGeom prst="bentConnector3">
                <a:avLst>
                  <a:gd name="adj1" fmla="val 3723395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연결선: 꺾임 209">
                <a:extLst>
                  <a:ext uri="{FF2B5EF4-FFF2-40B4-BE49-F238E27FC236}">
                    <a16:creationId xmlns:a16="http://schemas.microsoft.com/office/drawing/2014/main" id="{B66E90F4-C09C-4926-943A-C5EED02AEC49}"/>
                  </a:ext>
                </a:extLst>
              </p:cNvPr>
              <p:cNvCxnSpPr>
                <a:cxnSpLocks/>
                <a:endCxn id="234" idx="1"/>
              </p:cNvCxnSpPr>
              <p:nvPr/>
            </p:nvCxnSpPr>
            <p:spPr>
              <a:xfrm>
                <a:off x="3536864" y="3228105"/>
                <a:ext cx="1215615" cy="0"/>
              </a:xfrm>
              <a:prstGeom prst="straightConnector1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AutoShape 3">
                <a:extLst>
                  <a:ext uri="{FF2B5EF4-FFF2-40B4-BE49-F238E27FC236}">
                    <a16:creationId xmlns:a16="http://schemas.microsoft.com/office/drawing/2014/main" id="{8AA9FEEC-058E-4D9C-8EF0-8DD3E4E65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462" y="3126893"/>
                <a:ext cx="837851" cy="194242"/>
              </a:xfrm>
              <a:prstGeom prst="rect">
                <a:avLst/>
              </a:prstGeom>
              <a:solidFill>
                <a:srgbClr val="484D58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21" algn="ctr" defTabSz="1133658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tabLst>
                    <a:tab pos="2691593" algn="l"/>
                    <a:tab pos="5646631" algn="l"/>
                  </a:tabLst>
                  <a:defRPr/>
                </a:pPr>
                <a:r>
                  <a:rPr lang="ko-KR" altLang="en-US" sz="800" b="1" smtClean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Medium" panose="02020603020101020101" pitchFamily="18" charset="-127"/>
                  </a:rPr>
                  <a:t>서비스사업팀</a:t>
                </a:r>
                <a:endParaRPr kumimoji="0" lang="ko-KR" altLang="en-US" sz="800" b="1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B147413A-52D6-460C-BF98-C9DCD1D047C9}"/>
                  </a:ext>
                </a:extLst>
              </p:cNvPr>
              <p:cNvSpPr/>
              <p:nvPr/>
            </p:nvSpPr>
            <p:spPr>
              <a:xfrm>
                <a:off x="4631807" y="3133221"/>
                <a:ext cx="837851" cy="189770"/>
              </a:xfrm>
              <a:prstGeom prst="rect">
                <a:avLst/>
              </a:prstGeom>
              <a:solidFill>
                <a:srgbClr val="484D58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21" algn="ctr" defTabSz="1133658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tabLst>
                    <a:tab pos="2691593" algn="l"/>
                    <a:tab pos="5646631" algn="l"/>
                  </a:tabLst>
                </a:pPr>
                <a:r>
                  <a:rPr kumimoji="0" lang="ko-KR" altLang="en-US" sz="800" b="1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Medium" panose="02020603020101020101" pitchFamily="18" charset="-127"/>
                  </a:rPr>
                  <a:t>기술연구소</a:t>
                </a:r>
              </a:p>
            </p:txBody>
          </p:sp>
          <p:cxnSp>
            <p:nvCxnSpPr>
              <p:cNvPr id="235" name="연결선: 꺾임 209">
                <a:extLst>
                  <a:ext uri="{FF2B5EF4-FFF2-40B4-BE49-F238E27FC236}">
                    <a16:creationId xmlns:a16="http://schemas.microsoft.com/office/drawing/2014/main" id="{87C94A71-7424-4B4E-9EE2-1D78E408E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540" y="3064596"/>
                <a:ext cx="0" cy="467818"/>
              </a:xfrm>
              <a:prstGeom prst="straightConnector1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연결선: 꺾임 209">
                <a:extLst>
                  <a:ext uri="{FF2B5EF4-FFF2-40B4-BE49-F238E27FC236}">
                    <a16:creationId xmlns:a16="http://schemas.microsoft.com/office/drawing/2014/main" id="{EEDEE8B2-B515-4586-859A-32468904DF21}"/>
                  </a:ext>
                </a:extLst>
              </p:cNvPr>
              <p:cNvCxnSpPr>
                <a:cxnSpLocks/>
                <a:stCxn id="233" idx="3"/>
              </p:cNvCxnSpPr>
              <p:nvPr/>
            </p:nvCxnSpPr>
            <p:spPr>
              <a:xfrm>
                <a:off x="2574313" y="3224014"/>
                <a:ext cx="962552" cy="0"/>
              </a:xfrm>
              <a:prstGeom prst="straightConnector1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AutoShape 3">
                <a:extLst>
                  <a:ext uri="{FF2B5EF4-FFF2-40B4-BE49-F238E27FC236}">
                    <a16:creationId xmlns:a16="http://schemas.microsoft.com/office/drawing/2014/main" id="{170E301D-D2FB-4255-81F8-8F6B18A4C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388" y="3694222"/>
                <a:ext cx="987872" cy="233166"/>
              </a:xfrm>
              <a:prstGeom prst="roundRect">
                <a:avLst>
                  <a:gd name="adj" fmla="val 50000"/>
                </a:avLst>
              </a:prstGeom>
              <a:solidFill>
                <a:srgbClr val="00A0E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21" algn="ctr" defTabSz="1133658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tabLst>
                    <a:tab pos="2691593" algn="l"/>
                    <a:tab pos="5646631" algn="l"/>
                  </a:tabLst>
                  <a:defRPr/>
                </a:pPr>
                <a:r>
                  <a:rPr kumimoji="0" lang="ko-KR" altLang="en-US" sz="900" b="1" smtClean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Bold" panose="02020603020101020101" pitchFamily="18" charset="-127"/>
                  </a:rPr>
                  <a:t>서비스지원팀</a:t>
                </a:r>
                <a:endParaRPr kumimoji="0" lang="ko-KR" altLang="en-US" sz="900" b="1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a typeface="KoPub돋움체 Bold" panose="02020603020101020101" pitchFamily="18" charset="-127"/>
                </a:endParaRPr>
              </a:p>
            </p:txBody>
          </p:sp>
        </p:grpSp>
        <p:pic>
          <p:nvPicPr>
            <p:cNvPr id="229" name="Picture 104" descr="100712_2box copy">
              <a:extLst>
                <a:ext uri="{FF2B5EF4-FFF2-40B4-BE49-F238E27FC236}">
                  <a16:creationId xmlns:a16="http://schemas.microsoft.com/office/drawing/2014/main" id="{DFE37CBB-A86B-445F-8EA2-4F0B0F248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174" b="81293"/>
            <a:stretch>
              <a:fillRect/>
            </a:stretch>
          </p:blipFill>
          <p:spPr bwMode="auto">
            <a:xfrm rot="10242673" flipH="1">
              <a:off x="4076206" y="2683854"/>
              <a:ext cx="465445" cy="1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7" name="Rectangle 40"/>
          <p:cNvSpPr>
            <a:spLocks noChangeArrowheads="1"/>
          </p:cNvSpPr>
          <p:nvPr/>
        </p:nvSpPr>
        <p:spPr bwMode="auto">
          <a:xfrm>
            <a:off x="2643194" y="2188374"/>
            <a:ext cx="771216" cy="15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2021.9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sp>
        <p:nvSpPr>
          <p:cNvPr id="24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4" y="4518894"/>
            <a:ext cx="6191921" cy="207186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246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0214"/>
              </p:ext>
            </p:extLst>
          </p:nvPr>
        </p:nvGraphicFramePr>
        <p:xfrm>
          <a:off x="495803" y="4595370"/>
          <a:ext cx="5873100" cy="1911854"/>
        </p:xfrm>
        <a:graphic>
          <a:graphicData uri="http://schemas.openxmlformats.org/drawingml/2006/table">
            <a:tbl>
              <a:tblPr/>
              <a:tblGrid>
                <a:gridCol w="97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1951193404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1744818206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2275586658"/>
                    </a:ext>
                  </a:extLst>
                </a:gridCol>
              </a:tblGrid>
              <a:tr h="156621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소계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사업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TA/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기술지원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SE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기타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기술사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66340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특급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고급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중급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초급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총계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6333" y="6756121"/>
            <a:ext cx="976412" cy="173127"/>
            <a:chOff x="734027" y="2610528"/>
            <a:chExt cx="976412" cy="173127"/>
          </a:xfrm>
        </p:grpSpPr>
        <p:sp>
          <p:nvSpPr>
            <p:cNvPr id="248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755015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자격증 현황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4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5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5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252" name="직사각형 251"/>
          <p:cNvSpPr/>
          <p:nvPr/>
        </p:nvSpPr>
        <p:spPr>
          <a:xfrm>
            <a:off x="347295" y="6979908"/>
            <a:ext cx="6177330" cy="2312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4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50873"/>
              </p:ext>
            </p:extLst>
          </p:nvPr>
        </p:nvGraphicFramePr>
        <p:xfrm>
          <a:off x="495801" y="7019464"/>
          <a:ext cx="5885950" cy="2248038"/>
        </p:xfrm>
        <a:graphic>
          <a:graphicData uri="http://schemas.openxmlformats.org/drawingml/2006/table">
            <a:tbl>
              <a:tblPr/>
              <a:tblGrid>
                <a:gridCol w="14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491">
                  <a:extLst>
                    <a:ext uri="{9D8B030D-6E8A-4147-A177-3AD203B41FA5}">
                      <a16:colId xmlns:a16="http://schemas.microsoft.com/office/drawing/2014/main" val="4078076841"/>
                    </a:ext>
                  </a:extLst>
                </a:gridCol>
              </a:tblGrid>
              <a:tr h="215226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내용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44994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93060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Naver Cloud Assoiate, </a:t>
                      </a:r>
                    </a:p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Naver Cloud Professional, </a:t>
                      </a:r>
                    </a:p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AWS Certified Cloud Practitioner certificate, </a:t>
                      </a:r>
                    </a:p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AWS Certified Solutions Architect Professional certificate, </a:t>
                      </a:r>
                    </a:p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Oracle VM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5997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하드웨어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컴퓨터시스템응용기술사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SCSA, SCNA, CCNA,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정보통신특급감리원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리눅스마스터 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급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420445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소프트웨어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컴퓨터시스템응용기술사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기술지도사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정보처리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정보시스템수석감리원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OCP-DBA, SCJP,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정보처리기사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5997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보안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ISMS-P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심사원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CISA, CISSP,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정보보안기사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</a:tbl>
          </a:graphicData>
        </a:graphic>
      </p:graphicFrame>
      <p:sp>
        <p:nvSpPr>
          <p:cNvPr id="47" name="AutoShape 3">
            <a:extLst>
              <a:ext uri="{FF2B5EF4-FFF2-40B4-BE49-F238E27FC236}">
                <a16:creationId xmlns:a16="http://schemas.microsoft.com/office/drawing/2014/main" id="{170E301D-D2FB-4255-81F8-8F6B18A4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723" y="3598509"/>
            <a:ext cx="732927" cy="340070"/>
          </a:xfrm>
          <a:prstGeom prst="roundRect">
            <a:avLst>
              <a:gd name="adj" fmla="val 50000"/>
            </a:avLst>
          </a:prstGeom>
          <a:solidFill>
            <a:srgbClr val="00A0E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921" algn="ctr" defTabSz="1133658" fontAlgn="auto" latinLnBrk="0"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900" b="1" smtClean="0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플랫폼서비스팀</a:t>
            </a:r>
            <a:endParaRPr kumimoji="0" lang="ko-KR" altLang="en-US" sz="900" b="1" dirty="0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49" name="연결선: 꺾임 209">
            <a:extLst>
              <a:ext uri="{FF2B5EF4-FFF2-40B4-BE49-F238E27FC236}">
                <a16:creationId xmlns:a16="http://schemas.microsoft.com/office/drawing/2014/main" id="{87C94A71-7424-4B4E-9EE2-1D78E408E845}"/>
              </a:ext>
            </a:extLst>
          </p:cNvPr>
          <p:cNvCxnSpPr>
            <a:cxnSpLocks/>
          </p:cNvCxnSpPr>
          <p:nvPr/>
        </p:nvCxnSpPr>
        <p:spPr>
          <a:xfrm flipH="1">
            <a:off x="1491208" y="3368824"/>
            <a:ext cx="6352" cy="517960"/>
          </a:xfrm>
          <a:prstGeom prst="straightConnector1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3">
            <a:extLst>
              <a:ext uri="{FF2B5EF4-FFF2-40B4-BE49-F238E27FC236}">
                <a16:creationId xmlns:a16="http://schemas.microsoft.com/office/drawing/2014/main" id="{170E301D-D2FB-4255-81F8-8F6B18A4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744" y="3598509"/>
            <a:ext cx="732927" cy="340070"/>
          </a:xfrm>
          <a:prstGeom prst="roundRect">
            <a:avLst>
              <a:gd name="adj" fmla="val 50000"/>
            </a:avLst>
          </a:prstGeom>
          <a:solidFill>
            <a:srgbClr val="00A0E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921" algn="ctr" defTabSz="1133658" fontAlgn="auto" latinLnBrk="0"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900" b="1" smtClean="0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서비스운영팀</a:t>
            </a:r>
            <a:endParaRPr kumimoji="0" lang="ko-KR" altLang="en-US" sz="900" b="1" dirty="0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55" name="연결선: 꺾임 209">
            <a:extLst>
              <a:ext uri="{FF2B5EF4-FFF2-40B4-BE49-F238E27FC236}">
                <a16:creationId xmlns:a16="http://schemas.microsoft.com/office/drawing/2014/main" id="{87C94A71-7424-4B4E-9EE2-1D78E408E845}"/>
              </a:ext>
            </a:extLst>
          </p:cNvPr>
          <p:cNvCxnSpPr>
            <a:cxnSpLocks/>
          </p:cNvCxnSpPr>
          <p:nvPr/>
        </p:nvCxnSpPr>
        <p:spPr>
          <a:xfrm flipH="1">
            <a:off x="2270520" y="3368825"/>
            <a:ext cx="6352" cy="517960"/>
          </a:xfrm>
          <a:prstGeom prst="straightConnector1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3">
            <a:extLst>
              <a:ext uri="{FF2B5EF4-FFF2-40B4-BE49-F238E27FC236}">
                <a16:creationId xmlns:a16="http://schemas.microsoft.com/office/drawing/2014/main" id="{170E301D-D2FB-4255-81F8-8F6B18A4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629" y="3598509"/>
            <a:ext cx="732927" cy="340070"/>
          </a:xfrm>
          <a:prstGeom prst="roundRect">
            <a:avLst>
              <a:gd name="adj" fmla="val 50000"/>
            </a:avLst>
          </a:prstGeom>
          <a:solidFill>
            <a:srgbClr val="00A0E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921" algn="ctr" defTabSz="1133658" fontAlgn="auto" latinLnBrk="0"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900" b="1" smtClean="0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보안관제팀</a:t>
            </a:r>
            <a:endParaRPr kumimoji="0" lang="ko-KR" altLang="en-US" sz="900" b="1" dirty="0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8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1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개요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7854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개요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64834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최적의 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네이버 클라우드 플랫폼</a:t>
            </a:r>
            <a:r>
              <a:rPr lang="en-US" altLang="ko-KR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공공</a:t>
            </a:r>
            <a:r>
              <a:rPr lang="en-US" altLang="ko-KR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제공하기 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파트너쉽 구축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826443"/>
            <a:ext cx="644590" cy="173127"/>
            <a:chOff x="734027" y="2610528"/>
            <a:chExt cx="644590" cy="173127"/>
          </a:xfrm>
        </p:grpSpPr>
        <p:sp>
          <p:nvSpPr>
            <p:cNvPr id="8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42319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특장점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8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8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8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4" y="2081380"/>
            <a:ext cx="6191921" cy="53540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032E821-52C9-42F7-9AC9-6219DCD6C7D6}"/>
              </a:ext>
            </a:extLst>
          </p:cNvPr>
          <p:cNvCxnSpPr>
            <a:cxnSpLocks/>
            <a:stCxn id="89" idx="0"/>
            <a:endCxn id="89" idx="2"/>
          </p:cNvCxnSpPr>
          <p:nvPr/>
        </p:nvCxnSpPr>
        <p:spPr>
          <a:xfrm>
            <a:off x="3428665" y="2081380"/>
            <a:ext cx="0" cy="5354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4" y="3040409"/>
            <a:ext cx="6191921" cy="472090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6333" y="8020233"/>
            <a:ext cx="785654" cy="173127"/>
            <a:chOff x="734027" y="2610528"/>
            <a:chExt cx="785654" cy="173127"/>
          </a:xfrm>
        </p:grpSpPr>
        <p:sp>
          <p:nvSpPr>
            <p:cNvPr id="248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기대효과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4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5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5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32656" y="2081379"/>
            <a:ext cx="6188292" cy="5159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㈜아이티아이즈는 클라우드 매니지드</a:t>
            </a:r>
            <a:r>
              <a:rPr lang="en-US" altLang="ko-KR" sz="11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1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컨설팅</a:t>
            </a:r>
            <a:r>
              <a:rPr lang="en-US" altLang="ko-KR" sz="11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1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마이그레이션의 다수의 프로젝트를 수행한 기술능력으로 공공∙민간 클라우드 전환시대에 부합하는 네이버 클라우드 플랫폼</a:t>
            </a:r>
            <a:r>
              <a:rPr lang="en-US" altLang="ko-KR" sz="11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1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공공기관</a:t>
            </a:r>
            <a:r>
              <a:rPr lang="en-US" altLang="ko-KR" sz="11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</a:t>
            </a:r>
            <a:r>
              <a:rPr lang="ko-KR" altLang="en-US" sz="11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서비스 </a:t>
            </a:r>
            <a:r>
              <a:rPr lang="ko-KR" altLang="en-US" sz="11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제공합니다</a:t>
            </a:r>
            <a:r>
              <a:rPr lang="en-US" altLang="ko-KR" sz="11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6333" y="3027072"/>
            <a:ext cx="6195349" cy="475514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latin typeface="+mj-ea"/>
                <a:ea typeface="+mj-ea"/>
              </a:rPr>
              <a:t>ㅇ 세계적으로 인정받은 보안 기술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>
                <a:latin typeface="+mn-ea"/>
              </a:rPr>
              <a:t>서비스 안정성과 정보 보호 관련한 국제</a:t>
            </a:r>
            <a:r>
              <a:rPr lang="en-US" altLang="ko-KR" sz="1000">
                <a:latin typeface="+mn-ea"/>
              </a:rPr>
              <a:t>/</a:t>
            </a:r>
            <a:r>
              <a:rPr lang="ko-KR" altLang="en-US" sz="1000">
                <a:latin typeface="+mn-ea"/>
              </a:rPr>
              <a:t>국내 인증을 다수 취득하였으며 단 </a:t>
            </a:r>
            <a:r>
              <a:rPr lang="en-US" altLang="ko-KR" sz="1000">
                <a:latin typeface="+mn-ea"/>
              </a:rPr>
              <a:t>1</a:t>
            </a:r>
            <a:r>
              <a:rPr lang="ko-KR" altLang="en-US" sz="1000">
                <a:latin typeface="+mn-ea"/>
              </a:rPr>
              <a:t>건의 보안 사고도 허용하지 않는 엄격한 보안 기술력으로 사용자의 자산을 안전하게 </a:t>
            </a:r>
            <a:r>
              <a:rPr lang="ko-KR" altLang="en-US" sz="1000" smtClean="0">
                <a:latin typeface="+mn-ea"/>
              </a:rPr>
              <a:t>보호합니다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+mj-ea"/>
                <a:ea typeface="+mj-ea"/>
              </a:rPr>
              <a:t>ㅇ 다양한 서비스 플랫폼 기술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>
                <a:latin typeface="+mn-ea"/>
              </a:rPr>
              <a:t>네이버와 라인을 비롯한 다양한 분야의 서비스 운영 경험으로 축적한 서비스 플랫폼 기술을 바탕으로 더욱 품질 높은 클라우드 서비스를 </a:t>
            </a:r>
            <a:r>
              <a:rPr lang="ko-KR" altLang="en-US" sz="1000" smtClean="0">
                <a:latin typeface="+mn-ea"/>
              </a:rPr>
              <a:t>제공합니다</a:t>
            </a:r>
            <a:r>
              <a:rPr lang="en-US" altLang="ko-KR" sz="1000" smtClean="0">
                <a:latin typeface="+mn-ea"/>
              </a:rPr>
              <a:t>.</a:t>
            </a:r>
            <a:endParaRPr lang="ko-KR" altLang="en-US" sz="10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40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+mj-ea"/>
                <a:ea typeface="+mj-ea"/>
              </a:rPr>
              <a:t>ㅇ </a:t>
            </a:r>
            <a:r>
              <a:rPr lang="ko-KR" altLang="en-US" sz="1100">
                <a:latin typeface="+mj-ea"/>
                <a:ea typeface="+mj-ea"/>
              </a:rPr>
              <a:t>국내 최대 </a:t>
            </a:r>
            <a:r>
              <a:rPr lang="en-US" altLang="ko-KR" sz="1100">
                <a:latin typeface="+mj-ea"/>
                <a:ea typeface="+mj-ea"/>
              </a:rPr>
              <a:t>IT </a:t>
            </a:r>
            <a:r>
              <a:rPr lang="ko-KR" altLang="en-US" sz="1100">
                <a:latin typeface="+mj-ea"/>
                <a:ea typeface="+mj-ea"/>
              </a:rPr>
              <a:t>서비스의 안정적인 인프라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>
                <a:latin typeface="+mn-ea"/>
              </a:rPr>
              <a:t>정전과 지진에 대비해 튼튼하게 지어진 자체 데이터센터</a:t>
            </a:r>
            <a:r>
              <a:rPr lang="en-US" altLang="ko-KR" sz="1000">
                <a:latin typeface="+mn-ea"/>
              </a:rPr>
              <a:t>, 3</a:t>
            </a:r>
            <a:r>
              <a:rPr lang="ko-KR" altLang="en-US" sz="1000">
                <a:latin typeface="+mn-ea"/>
              </a:rPr>
              <a:t>번 백업한 데이터를 분산 저장하는 스토리지 기술 등 어떠한 상황에서도 안정적인 운영이 가능한 기반을 갖추고 </a:t>
            </a:r>
            <a:r>
              <a:rPr lang="ko-KR" altLang="en-US" sz="1000" smtClean="0">
                <a:latin typeface="+mn-ea"/>
              </a:rPr>
              <a:t>있습니다</a:t>
            </a:r>
            <a:r>
              <a:rPr lang="en-US" altLang="ko-KR" sz="1000" smtClean="0">
                <a:latin typeface="+mn-ea"/>
              </a:rPr>
              <a:t>.</a:t>
            </a:r>
            <a:endParaRPr lang="ko-KR" altLang="en-US" sz="10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40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+mj-ea"/>
                <a:ea typeface="+mj-ea"/>
              </a:rPr>
              <a:t>ㅇ </a:t>
            </a:r>
            <a:r>
              <a:rPr lang="ko-KR" altLang="en-US" sz="1100">
                <a:latin typeface="+mj-ea"/>
                <a:ea typeface="+mj-ea"/>
              </a:rPr>
              <a:t>쉽고 간편한 웹 기반 관리 도구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>
                <a:latin typeface="+mn-ea"/>
              </a:rPr>
              <a:t>누구나 쉽게 서비스를 사용하고 관리할 수 있도록 간편하게 설계된 관리 도구를 웹으로 </a:t>
            </a:r>
            <a:r>
              <a:rPr lang="ko-KR" altLang="en-US" sz="1000" smtClean="0">
                <a:latin typeface="+mn-ea"/>
              </a:rPr>
              <a:t>제공합니다</a:t>
            </a:r>
            <a:r>
              <a:rPr lang="en-US" altLang="ko-KR" sz="1000" smtClean="0">
                <a:latin typeface="+mn-ea"/>
              </a:rPr>
              <a:t>.</a:t>
            </a:r>
            <a:endParaRPr lang="ko-KR" altLang="en-US" sz="10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40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+mj-ea"/>
                <a:ea typeface="+mj-ea"/>
              </a:rPr>
              <a:t>ㅇ </a:t>
            </a:r>
            <a:r>
              <a:rPr lang="ko-KR" altLang="en-US" sz="1100">
                <a:latin typeface="+mj-ea"/>
                <a:ea typeface="+mj-ea"/>
              </a:rPr>
              <a:t>글로벌 메이저급 인프라 품질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>
                <a:latin typeface="+mn-ea"/>
              </a:rPr>
              <a:t>글로벌 데이터센터 간 최적의 속도를 낼 수 있는 전용 회선이 구축되어 있으며 해외 주요 통신사와의 유기적 협력으로 대용량 서비스도 빠르고 안정적으로 </a:t>
            </a:r>
            <a:r>
              <a:rPr lang="ko-KR" altLang="en-US" sz="1000" smtClean="0">
                <a:latin typeface="+mn-ea"/>
              </a:rPr>
              <a:t>제공합니다</a:t>
            </a:r>
            <a:r>
              <a:rPr lang="en-US" altLang="ko-KR" sz="1000" smtClean="0">
                <a:latin typeface="+mn-ea"/>
              </a:rPr>
              <a:t>.</a:t>
            </a:r>
            <a:endParaRPr lang="ko-KR" altLang="en-US" sz="10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40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+mj-ea"/>
                <a:ea typeface="+mj-ea"/>
              </a:rPr>
              <a:t>ㅇ </a:t>
            </a:r>
            <a:r>
              <a:rPr lang="en-US" altLang="ko-KR" sz="1100">
                <a:latin typeface="+mj-ea"/>
                <a:ea typeface="+mj-ea"/>
              </a:rPr>
              <a:t>24</a:t>
            </a:r>
            <a:r>
              <a:rPr lang="ko-KR" altLang="en-US" sz="1100">
                <a:latin typeface="+mj-ea"/>
                <a:ea typeface="+mj-ea"/>
              </a:rPr>
              <a:t>시간 </a:t>
            </a:r>
            <a:r>
              <a:rPr lang="en-US" altLang="ko-KR" sz="1100">
                <a:latin typeface="+mj-ea"/>
                <a:ea typeface="+mj-ea"/>
              </a:rPr>
              <a:t>365</a:t>
            </a:r>
            <a:r>
              <a:rPr lang="ko-KR" altLang="en-US" sz="1100">
                <a:latin typeface="+mj-ea"/>
                <a:ea typeface="+mj-ea"/>
              </a:rPr>
              <a:t>일 사용자 지원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>
                <a:latin typeface="+mn-ea"/>
              </a:rPr>
              <a:t>사용자의 다양한 이슈를 보다 빠르고 정확하게 해결하기 위해 분야별 전문 기술진으로 구성된 사용자센터를 항시 운영하고 </a:t>
            </a:r>
            <a:r>
              <a:rPr lang="ko-KR" altLang="en-US" sz="1000" smtClean="0">
                <a:latin typeface="+mn-ea"/>
              </a:rPr>
              <a:t>있습니다</a:t>
            </a:r>
            <a:r>
              <a:rPr lang="en-US" altLang="ko-KR" sz="1000" smtClean="0">
                <a:latin typeface="+mn-ea"/>
              </a:rPr>
              <a:t>.</a:t>
            </a:r>
            <a:endParaRPr lang="ko-KR" altLang="en-US" sz="1000">
              <a:latin typeface="+mn-ea"/>
            </a:endParaRPr>
          </a:p>
        </p:txBody>
      </p:sp>
      <p:sp>
        <p:nvSpPr>
          <p:cNvPr id="47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56" y="8234507"/>
            <a:ext cx="6191921" cy="1111106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5599" y="8234507"/>
            <a:ext cx="6195349" cy="992901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mtClean="0">
                <a:latin typeface="+mj-ea"/>
              </a:rPr>
              <a:t>ㅇ </a:t>
            </a:r>
            <a:r>
              <a:rPr lang="ko-KR" altLang="en-US" sz="1000" smtClean="0">
                <a:latin typeface="+mn-ea"/>
              </a:rPr>
              <a:t>국내 </a:t>
            </a:r>
            <a:r>
              <a:rPr lang="ko-KR" altLang="en-US" sz="1000">
                <a:latin typeface="+mn-ea"/>
              </a:rPr>
              <a:t>최대 포털 사이트인 네이버와 전 세계 </a:t>
            </a:r>
            <a:r>
              <a:rPr lang="en-US" altLang="ko-KR" sz="1000">
                <a:latin typeface="+mn-ea"/>
              </a:rPr>
              <a:t>230</a:t>
            </a:r>
            <a:r>
              <a:rPr lang="ko-KR" altLang="en-US" sz="1000">
                <a:latin typeface="+mn-ea"/>
              </a:rPr>
              <a:t>개 국가에 </a:t>
            </a:r>
            <a:r>
              <a:rPr lang="en-US" altLang="ko-KR" sz="1000">
                <a:latin typeface="+mn-ea"/>
              </a:rPr>
              <a:t>LINE</a:t>
            </a:r>
            <a:r>
              <a:rPr lang="ko-KR" altLang="en-US" sz="1000">
                <a:latin typeface="+mn-ea"/>
              </a:rPr>
              <a:t>을 전파하며 쌓아온 온라인 서비스 운영 역량과 특화 기술을 고스란히 네이버 클라우드 플랫폼에 담았습니다</a:t>
            </a:r>
            <a:r>
              <a:rPr lang="en-US" altLang="ko-KR" sz="100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+mj-ea"/>
              </a:rPr>
              <a:t>ㅇ</a:t>
            </a:r>
            <a:r>
              <a:rPr lang="ko-KR" altLang="en-US" sz="1000" smtClean="0">
                <a:latin typeface="+mn-ea"/>
              </a:rPr>
              <a:t>네이버 </a:t>
            </a:r>
            <a:r>
              <a:rPr lang="ko-KR" altLang="en-US" sz="1000">
                <a:latin typeface="+mn-ea"/>
              </a:rPr>
              <a:t>클라우드 플랫폼은 엄격한 공공기관의 심의 요건을 충족하고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다수의 보안 인증으로 그 안전성을 검증했습니다</a:t>
            </a:r>
            <a:r>
              <a:rPr lang="en-US" altLang="ko-KR" sz="1000">
                <a:latin typeface="+mn-ea"/>
              </a:rPr>
              <a:t>.   </a:t>
            </a:r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+mj-ea"/>
              </a:rPr>
              <a:t>ㅇ </a:t>
            </a:r>
            <a:r>
              <a:rPr lang="ko-KR" altLang="en-US" sz="1000" smtClean="0">
                <a:latin typeface="+mn-ea"/>
              </a:rPr>
              <a:t>이제 </a:t>
            </a:r>
            <a:r>
              <a:rPr lang="ko-KR" altLang="en-US" sz="1000">
                <a:latin typeface="+mn-ea"/>
              </a:rPr>
              <a:t>전국민 대상의 공공 사이트를 네이버 포털처럼 친숙하고 편리하게 제공해보세요</a:t>
            </a:r>
            <a:r>
              <a:rPr lang="en-US" altLang="ko-KR" sz="1000">
                <a:latin typeface="+mn-ea"/>
              </a:rPr>
              <a:t>.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24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2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수행 실적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63799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수행 실적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0840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다양한 </a:t>
            </a:r>
            <a:r>
              <a:rPr lang="ko-KR" altLang="en-US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플랫폼 제공 환경 및 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프로젝트 수행 능력 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081379"/>
            <a:ext cx="6178401" cy="7192795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21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273235"/>
              </p:ext>
            </p:extLst>
          </p:nvPr>
        </p:nvGraphicFramePr>
        <p:xfrm>
          <a:off x="476251" y="2312857"/>
          <a:ext cx="5905500" cy="6826067"/>
        </p:xfrm>
        <a:graphic>
          <a:graphicData uri="http://schemas.openxmlformats.org/drawingml/2006/table">
            <a:tbl>
              <a:tblPr/>
              <a:tblGrid>
                <a:gridCol w="400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000">
                  <a:extLst>
                    <a:ext uri="{9D8B030D-6E8A-4147-A177-3AD203B41FA5}">
                      <a16:colId xmlns:a16="http://schemas.microsoft.com/office/drawing/2014/main" val="2190202908"/>
                    </a:ext>
                  </a:extLst>
                </a:gridCol>
              </a:tblGrid>
              <a:tr h="23310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수행실적</a:t>
                      </a:r>
                      <a:endParaRPr lang="ko-KR" altLang="en-US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발주처</a:t>
                      </a:r>
                      <a:endParaRPr lang="ko-KR" altLang="en-US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41437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하이디어솔루션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하이디어솔루션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64121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파주시청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파주시청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062577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전산시스템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클라우드 운영관리용역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경기교통공사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804082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코로나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웹페이지 민간 클라우드 서비스용역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성남시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6755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경기도청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경기도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274972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경기도청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경기도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46305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지디에스컨설팅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지디에스컨설팅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171358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솔루게이트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완주군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31760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en-US" altLang="ko-KR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2020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년 보건의료 데이터 중심병원 지원사업 의료데이터 클라우드 서비스 제공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부산대학교병원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64297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Post-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코로나 도시감염병 대응을 위한 솔루션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국토교통과학기술진흥원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임차 및 빅데이터센터 구축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국토연구원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빅데이터플랫폼 및 센터구축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서비스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재</a:t>
                      </a:r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경기콘텐츠진흥원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CDM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기반 정밀의료 데이터 통합 플랫폼 보안컨설팅	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서울아산병원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플랫폼 및 센터 구축사업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임차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재</a:t>
                      </a:r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부산정보산업진흥원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6600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네이버클라우드기반 머신러닝 환경구성 및 검증용역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한양대학교 산학협력단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318628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연계를 위한 클라우드 서비스 용역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국립생태원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801820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플랫폼 및 센터 구축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서비스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경기콘텐츠진흥원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248894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센터 구축을 위한 클라우드 임차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경기신용보증재단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636092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범부처 현업 클라우드 혁신사례 창출사업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정보통신산업진흥원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11441"/>
                  </a:ext>
                </a:extLst>
              </a:tr>
              <a:tr h="466199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2020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년 보건의료 데이터 중심병원 지원사업 의료데이터 클라우드 서비스 제공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부산대학교병원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36652"/>
                  </a:ext>
                </a:extLst>
              </a:tr>
              <a:tr h="466199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기반 농업 혁신을 위한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SW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플랫폼 및 핵심 서비스 개발 협약서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정보통신산업진흥원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047297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2020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년 금융 클라우드 지원사업 이관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.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구축 컨설팅 용역계약서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코스콤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5157192" y="2098080"/>
            <a:ext cx="1203226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130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4748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mtClean="0"/>
              <a:t>탄탄한 클라우드 인프라와 </a:t>
            </a:r>
            <a:r>
              <a:rPr lang="ko-KR" altLang="en-US" sz="1100"/>
              <a:t>오랜 운영 경험을 기반으로 최상의 컴퓨팅 자원을 </a:t>
            </a:r>
            <a:r>
              <a:rPr lang="ko-KR" altLang="en-US" sz="1100" smtClean="0"/>
              <a:t>제공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289174"/>
            <a:ext cx="6178401" cy="705631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1490975" cy="173127"/>
            <a:chOff x="734027" y="2610528"/>
            <a:chExt cx="1490975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269578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Compute - Server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pic>
        <p:nvPicPr>
          <p:cNvPr id="18" name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640" y="3152800"/>
            <a:ext cx="5910301" cy="1191095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0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883488"/>
              </p:ext>
            </p:extLst>
          </p:nvPr>
        </p:nvGraphicFramePr>
        <p:xfrm>
          <a:off x="482673" y="2432049"/>
          <a:ext cx="5899075" cy="6917574"/>
        </p:xfrm>
        <a:graphic>
          <a:graphicData uri="http://schemas.openxmlformats.org/drawingml/2006/table">
            <a:tbl>
              <a:tblPr/>
              <a:tblGrid>
                <a:gridCol w="85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54808956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74481820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  <a:gridCol w="936524">
                  <a:extLst>
                    <a:ext uri="{9D8B030D-6E8A-4147-A177-3AD203B41FA5}">
                      <a16:colId xmlns:a16="http://schemas.microsoft.com/office/drawing/2014/main" val="2275586658"/>
                    </a:ext>
                  </a:extLst>
                </a:gridCol>
              </a:tblGrid>
              <a:tr h="191537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타입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vCPU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메모리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디스크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트래픽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시간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비고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36803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97149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Compact 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37,700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개발테스트서버 및 소규모웹사이트 운영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68 / 72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48,500 / 51,380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60119"/>
                  </a:ext>
                </a:extLst>
              </a:tr>
              <a:tr h="302396">
                <a:tc rowSpan="1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Standard 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109 / 113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78,000 / 80,880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모바일 서비스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중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대규모 미디어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금융 및 대민 서비스 운영 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52768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147 / 151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105,500 / 108,380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12029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227 / 231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162,900 / 165,780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899551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139 / 143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99,500 / 102,380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68278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223 / 227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160,000 / 162,880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574527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297 / 301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213,700 / 216,580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6949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460 / 464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330,900 / 333,780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12620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284 / 288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204,000 / 206,880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25233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449 / 453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323,200 / 326,080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49178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598 / 602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430,500 / 433,380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85995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509 / 513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366,400 / 369,280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55105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764 / 768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550,000 / 552,880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06641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16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570 / 574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409,800 / 412,680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469290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16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904 / 908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650,600 / 653,480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883909"/>
                  </a:ext>
                </a:extLst>
              </a:tr>
              <a:tr h="302396">
                <a:tc rowSpan="5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High Memory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2048GB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898 / 902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646,300 / 649,180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고성능 데이터베이스 서버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대규모 게임 서비스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700891"/>
                  </a:ext>
                </a:extLst>
              </a:tr>
              <a:tr h="39457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16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2048GB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1,147 / 1,151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825,600 / 828,480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067968"/>
                  </a:ext>
                </a:extLst>
              </a:tr>
              <a:tr h="39457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16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2048GB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1,582 / 1,586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1,138,500 / 1,141,380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2578"/>
                  </a:ext>
                </a:extLst>
              </a:tr>
              <a:tr h="39457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32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2048GB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2,251 / 2,255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1,620,200 / 1,623,080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467794"/>
                  </a:ext>
                </a:extLst>
              </a:tr>
              <a:tr h="39457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32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256GB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2048GB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2,968 / 2,972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2,136,700 / 2,139,580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63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6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499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/>
              <a:t>탄탄한 클라우드 인프라와 오랜 운영 경험을 기반으로 최상의 컴퓨팅 자원을 제공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289174"/>
            <a:ext cx="6178401" cy="705631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1891726" cy="173127"/>
            <a:chOff x="734027" y="2610528"/>
            <a:chExt cx="1891726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670329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defTabSz="914400" latinLnBrk="0"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Compute - SSD</a:t>
              </a: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Server</a:t>
              </a: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pic>
        <p:nvPicPr>
          <p:cNvPr id="18" name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640" y="3152800"/>
            <a:ext cx="5910301" cy="1191095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0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419414"/>
              </p:ext>
            </p:extLst>
          </p:nvPr>
        </p:nvGraphicFramePr>
        <p:xfrm>
          <a:off x="482673" y="2432049"/>
          <a:ext cx="5899075" cy="6917574"/>
        </p:xfrm>
        <a:graphic>
          <a:graphicData uri="http://schemas.openxmlformats.org/drawingml/2006/table">
            <a:tbl>
              <a:tblPr/>
              <a:tblGrid>
                <a:gridCol w="85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54808956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74481820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458628461"/>
                    </a:ext>
                  </a:extLst>
                </a:gridCol>
                <a:gridCol w="936524">
                  <a:extLst>
                    <a:ext uri="{9D8B030D-6E8A-4147-A177-3AD203B41FA5}">
                      <a16:colId xmlns:a16="http://schemas.microsoft.com/office/drawing/2014/main" val="2275586658"/>
                    </a:ext>
                  </a:extLst>
                </a:gridCol>
              </a:tblGrid>
              <a:tr h="191537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타입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vCPU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메모리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디스크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트래픽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시간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요금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비고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36803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97149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Compact 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37,700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개발테스트서버 및 소규모웹사이트 운영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68 / 72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48,500 / 51,380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60119"/>
                  </a:ext>
                </a:extLst>
              </a:tr>
              <a:tr h="302396">
                <a:tc rowSpan="1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Standard 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109 / 113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78,000 / 80,880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모바일 서비스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중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대규모 미디어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금융 및 대민 서비스 운영 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52768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147 / 151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105,500 / 108,380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12029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227 / 231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162,900 / 165,780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899551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139 / 143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99,500 / 102,380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68278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223 / 227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160,000 / 162,880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574527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297 / 301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213,700 / 216,580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6949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460 / 464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330,900 / 333,780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12620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284 / 288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204,000 / 206,880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25233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449 / 453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323,200 / 326,080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49178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598 / 602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430,500 / 433,380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85995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509 / 513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366,400 / 369,280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55105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764 / 768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550,000 / 552,880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06641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16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570 / 574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409,800 / 412,680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469290"/>
                  </a:ext>
                </a:extLst>
              </a:tr>
              <a:tr h="3023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16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1024GB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904 / 908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650,600 / 653,480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883909"/>
                  </a:ext>
                </a:extLst>
              </a:tr>
              <a:tr h="302396">
                <a:tc rowSpan="5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High Memory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2048GB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898 / 902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646,300 / 649,180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고성능 데이터베이스 서버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대규모 게임 서비스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700891"/>
                  </a:ext>
                </a:extLst>
              </a:tr>
              <a:tr h="39457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16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2048GB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1,147 / 1,151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825,600 / 828,480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067968"/>
                  </a:ext>
                </a:extLst>
              </a:tr>
              <a:tr h="39457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16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2048GB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1,582 / 1,586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1,138,500 / 1,141,380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2578"/>
                  </a:ext>
                </a:extLst>
              </a:tr>
              <a:tr h="39457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32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2048GB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2,251 / 2,255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1,620,200 / 1,623,080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467794"/>
                  </a:ext>
                </a:extLst>
              </a:tr>
              <a:tr h="39457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32</a:t>
                      </a:r>
                      <a:r>
                        <a:rPr lang="ko-KR" altLang="en-US" sz="800" smtClean="0"/>
                        <a:t>개</a:t>
                      </a:r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256GB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50GB / 100GB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2048GB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2,968 / 2,972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2,136,700 / 2,139,580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63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0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간지_마스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_1">
      <a:majorFont>
        <a:latin typeface="KoPub돋움체 Medium"/>
        <a:ea typeface="KoPub돋움체 Bold"/>
        <a:cs typeface=""/>
      </a:majorFont>
      <a:minorFont>
        <a:latin typeface="KoPub돋움체 Light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본문_마스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_1">
      <a:majorFont>
        <a:latin typeface="KoPub돋움체 Medium"/>
        <a:ea typeface="KoPub돋움체 Bold"/>
        <a:cs typeface=""/>
      </a:majorFont>
      <a:minorFont>
        <a:latin typeface="KoPub돋움체 Light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17509</TotalTime>
  <Words>5676</Words>
  <Application>Microsoft Office PowerPoint</Application>
  <PresentationFormat>A4 용지(210x297mm)</PresentationFormat>
  <Paragraphs>1645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45" baseType="lpstr">
      <vt:lpstr>KoPubWorld돋움체 Bold</vt:lpstr>
      <vt:lpstr>KoPub돋움체 Bold</vt:lpstr>
      <vt:lpstr>KoPub돋움체 Light</vt:lpstr>
      <vt:lpstr>KoPub돋움체 Medium</vt:lpstr>
      <vt:lpstr>KoPub바탕체 Bold</vt:lpstr>
      <vt:lpstr>KoPub바탕체 Light</vt:lpstr>
      <vt:lpstr>Monotype Sorts</vt:lpstr>
      <vt:lpstr>굴림</vt:lpstr>
      <vt:lpstr>나눔고딕</vt:lpstr>
      <vt:lpstr>나눔명조</vt:lpstr>
      <vt:lpstr>나눔스퀘어 Bold</vt:lpstr>
      <vt:lpstr>나눔스퀘어 ExtraBold</vt:lpstr>
      <vt:lpstr>나눔스퀘어_ac ExtraBold</vt:lpstr>
      <vt:lpstr>맑은 고딕</vt:lpstr>
      <vt:lpstr>휴먼명조</vt:lpstr>
      <vt:lpstr>Arial</vt:lpstr>
      <vt:lpstr>Calibri</vt:lpstr>
      <vt:lpstr>Wingdings</vt:lpstr>
      <vt:lpstr>간지_마스터</vt:lpstr>
      <vt:lpstr>본문_마스터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bsyeon33@naver.com</dc:creator>
  <cp:lastModifiedBy>dmoz0713@gmail.com</cp:lastModifiedBy>
  <cp:revision>740</cp:revision>
  <cp:lastPrinted>2021-06-21T07:24:59Z</cp:lastPrinted>
  <dcterms:created xsi:type="dcterms:W3CDTF">2019-03-22T01:23:22Z</dcterms:created>
  <dcterms:modified xsi:type="dcterms:W3CDTF">2021-10-06T13:26:48Z</dcterms:modified>
</cp:coreProperties>
</file>