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0" r:id="rId2"/>
  </p:sldMasterIdLst>
  <p:notesMasterIdLst>
    <p:notesMasterId r:id="rId15"/>
  </p:notesMasterIdLst>
  <p:handoutMasterIdLst>
    <p:handoutMasterId r:id="rId16"/>
  </p:handoutMasterIdLst>
  <p:sldIdLst>
    <p:sldId id="745" r:id="rId3"/>
    <p:sldId id="775" r:id="rId4"/>
    <p:sldId id="776" r:id="rId5"/>
    <p:sldId id="777" r:id="rId6"/>
    <p:sldId id="778" r:id="rId7"/>
    <p:sldId id="779" r:id="rId8"/>
    <p:sldId id="780" r:id="rId9"/>
    <p:sldId id="782" r:id="rId10"/>
    <p:sldId id="783" r:id="rId11"/>
    <p:sldId id="785" r:id="rId12"/>
    <p:sldId id="781" r:id="rId13"/>
    <p:sldId id="786" r:id="rId14"/>
  </p:sldIdLst>
  <p:sldSz cx="6858000" cy="9906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6D76B5A7-42E8-4726-BF0C-03207539F756}">
          <p14:sldIdLst>
            <p14:sldId id="745"/>
          </p14:sldIdLst>
        </p14:section>
        <p14:section name="1. 일반현황" id="{E479D50A-2C8E-4F89-8D39-8E6066B8A2AD}">
          <p14:sldIdLst>
            <p14:sldId id="775"/>
            <p14:sldId id="776"/>
            <p14:sldId id="777"/>
            <p14:sldId id="778"/>
          </p14:sldIdLst>
        </p14:section>
        <p14:section name="2.서비스 소개" id="{78E391FB-4D3F-48D0-A042-932B650A1E88}">
          <p14:sldIdLst>
            <p14:sldId id="779"/>
            <p14:sldId id="780"/>
            <p14:sldId id="782"/>
            <p14:sldId id="783"/>
            <p14:sldId id="785"/>
          </p14:sldIdLst>
        </p14:section>
        <p14:section name="3. 서비스 보증방안" id="{8596A9E2-026F-47F9-9678-A443BA8EBB3B}">
          <p14:sldIdLst>
            <p14:sldId id="781"/>
          </p14:sldIdLst>
        </p14:section>
        <p14:section name="4. 기타" id="{3876A348-2513-4C26-A0F4-6E4EEDE2B413}">
          <p14:sldIdLst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2" pos="2069" userDrawn="1">
          <p15:clr>
            <a:srgbClr val="A4A3A4"/>
          </p15:clr>
        </p15:guide>
        <p15:guide id="3" pos="300" userDrawn="1">
          <p15:clr>
            <a:srgbClr val="A4A3A4"/>
          </p15:clr>
        </p15:guide>
        <p15:guide id="4" pos="4020" userDrawn="1">
          <p15:clr>
            <a:srgbClr val="A4A3A4"/>
          </p15:clr>
        </p15:guide>
        <p15:guide id="5" orient="horz" pos="716" userDrawn="1">
          <p15:clr>
            <a:srgbClr val="A4A3A4"/>
          </p15:clr>
        </p15:guide>
        <p15:guide id="6" pos="4110" userDrawn="1">
          <p15:clr>
            <a:srgbClr val="A4A3A4"/>
          </p15:clr>
        </p15:guide>
        <p15:guide id="8" orient="horz" pos="1033" userDrawn="1">
          <p15:clr>
            <a:srgbClr val="A4A3A4"/>
          </p15:clr>
        </p15:guide>
        <p15:guide id="9" orient="horz" pos="1215" userDrawn="1">
          <p15:clr>
            <a:srgbClr val="A4A3A4"/>
          </p15:clr>
        </p15:guide>
        <p15:guide id="10" orient="horz" pos="1532" userDrawn="1">
          <p15:clr>
            <a:srgbClr val="A4A3A4"/>
          </p15:clr>
        </p15:guide>
        <p15:guide id="11" orient="horz" pos="1442" userDrawn="1">
          <p15:clr>
            <a:srgbClr val="A4A3A4"/>
          </p15:clr>
        </p15:guide>
        <p15:guide id="12" orient="horz" pos="5887" userDrawn="1">
          <p15:clr>
            <a:srgbClr val="A4A3A4"/>
          </p15:clr>
        </p15:guide>
        <p15:guide id="13" pos="2251" userDrawn="1">
          <p15:clr>
            <a:srgbClr val="A4A3A4"/>
          </p15:clr>
        </p15:guide>
        <p15:guide id="14" pos="2160" userDrawn="1">
          <p15:clr>
            <a:srgbClr val="A4A3A4"/>
          </p15:clr>
        </p15:guide>
        <p15:guide id="15" pos="210" userDrawn="1">
          <p15:clr>
            <a:srgbClr val="A4A3A4"/>
          </p15:clr>
        </p15:guide>
        <p15:guide id="16" orient="horz" pos="5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8"/>
    <a:srgbClr val="1980DD"/>
    <a:srgbClr val="FA4D09"/>
    <a:srgbClr val="EAF5F6"/>
    <a:srgbClr val="D9EEEF"/>
    <a:srgbClr val="008994"/>
    <a:srgbClr val="DCDCDC"/>
    <a:srgbClr val="00A0E0"/>
    <a:srgbClr val="0A4578"/>
    <a:srgbClr val="B4C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3982" autoAdjust="0"/>
  </p:normalViewPr>
  <p:slideViewPr>
    <p:cSldViewPr>
      <p:cViewPr varScale="1">
        <p:scale>
          <a:sx n="79" d="100"/>
          <a:sy n="79" d="100"/>
        </p:scale>
        <p:origin x="2976" y="114"/>
      </p:cViewPr>
      <p:guideLst>
        <p:guide pos="2069"/>
        <p:guide pos="300"/>
        <p:guide pos="4020"/>
        <p:guide orient="horz" pos="716"/>
        <p:guide pos="4110"/>
        <p:guide orient="horz" pos="1033"/>
        <p:guide orient="horz" pos="1215"/>
        <p:guide orient="horz" pos="1532"/>
        <p:guide orient="horz" pos="1442"/>
        <p:guide orient="horz" pos="5887"/>
        <p:guide pos="2251"/>
        <p:guide pos="2160"/>
        <p:guide pos="210"/>
        <p:guide orient="horz" pos="5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32"/>
    </p:cViewPr>
  </p:sorterViewPr>
  <p:notesViewPr>
    <p:cSldViewPr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CA889-DEB1-42AE-BDE5-B94D3562645D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26DA0-FD4E-4E3C-849A-0B3197118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68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E706B-5C9C-4D41-AE75-A1E858F6557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1257E-29D3-4B20-B006-721E939E3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8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ko-KR" altLang="en-US" sz="4800" b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클</a:t>
              </a:r>
              <a:r>
                <a:rPr lang="ko-KR" altLang="en-US" sz="3600" b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라우드 컨설팅</a:t>
              </a:r>
              <a:endParaRPr lang="ko-KR" altLang="en-US" sz="24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Ⅰ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69" y="9247535"/>
            <a:ext cx="1431531" cy="507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9529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476672" y="416496"/>
            <a:ext cx="6479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Ⅳ</a:t>
            </a:r>
            <a:endParaRPr lang="ko-KR" altLang="en-US" sz="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3213440" y="9583484"/>
            <a:ext cx="44563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CD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697B8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eaLnBrk="1" hangingPunct="1"/>
            <a:r>
              <a:rPr lang="en-US" altLang="ko-KR" sz="800" b="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 - </a:t>
            </a:r>
            <a:fld id="{B144587D-ED76-49C9-8FB6-BC366E2FBB0D}" type="slidenum">
              <a:rPr lang="en-US" altLang="ko-KR" sz="800" b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lvl="0" eaLnBrk="1" hangingPunct="1"/>
              <a:t>‹#›</a:t>
            </a:fld>
            <a:endParaRPr lang="en-US" altLang="ko-KR" sz="800" b="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69689" y="572869"/>
            <a:ext cx="1899271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600" spc="-11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A457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기타</a:t>
            </a:r>
            <a:endParaRPr lang="ko-KR" altLang="en-US" sz="1600" spc="-11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A457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6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18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42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6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ko-KR" altLang="en-US" sz="4400" b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클</a:t>
              </a:r>
              <a:r>
                <a:rPr lang="ko-KR" altLang="en-US" sz="3600" b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라우드 </a:t>
              </a:r>
              <a:endParaRPr lang="en-US" altLang="ko-KR" sz="3600" b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  <a:p>
              <a:pPr eaLnBrk="1" latinLnBrk="1" hangingPunct="1">
                <a:spcBef>
                  <a:spcPct val="0"/>
                </a:spcBef>
              </a:pPr>
              <a:r>
                <a:rPr lang="ko-KR" altLang="en-US" sz="3600" b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마이그레이션</a:t>
              </a:r>
              <a:endParaRPr lang="ko-KR" altLang="en-US" sz="36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Ⅱ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4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1604883" y="2360613"/>
            <a:ext cx="5041031" cy="1236154"/>
            <a:chOff x="1484313" y="2360613"/>
            <a:chExt cx="5041031" cy="1236154"/>
          </a:xfrm>
        </p:grpSpPr>
        <p:sp>
          <p:nvSpPr>
            <p:cNvPr id="7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600400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ko-KR" altLang="en-US" sz="4400" b="0" spc="-22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클</a:t>
              </a:r>
              <a:r>
                <a:rPr lang="ko-KR" altLang="en-US" sz="3600" b="0" spc="-22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라우드 </a:t>
              </a:r>
              <a:endParaRPr lang="en-US" altLang="ko-KR" sz="3600" b="0" spc="-22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  <a:p>
              <a:pPr eaLnBrk="1" latinLnBrk="1" hangingPunct="1">
                <a:spcBef>
                  <a:spcPct val="0"/>
                </a:spcBef>
              </a:pPr>
              <a:r>
                <a:rPr lang="ko-KR" altLang="en-US" sz="3600" b="0" spc="-22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매니지드</a:t>
              </a:r>
              <a:endParaRPr lang="ko-KR" altLang="en-US" sz="2400" b="0" spc="-22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Ⅲ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3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3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ko-KR" altLang="en-US" sz="4400" b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네</a:t>
              </a:r>
              <a:r>
                <a:rPr lang="ko-KR" altLang="en-US" sz="3600" b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이버 클라우드 플랫폼</a:t>
              </a:r>
              <a:r>
                <a:rPr lang="en-US" altLang="ko-KR" sz="3600" b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(Iaas)</a:t>
              </a:r>
              <a:endParaRPr lang="ko-KR" altLang="en-US" sz="24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Ⅴ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9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3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en-US" altLang="ko-KR" sz="4000" b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KT G-Cloud </a:t>
              </a:r>
            </a:p>
            <a:p>
              <a:pPr eaLnBrk="1" latinLnBrk="1" hangingPunct="1">
                <a:spcBef>
                  <a:spcPct val="0"/>
                </a:spcBef>
              </a:pPr>
              <a:r>
                <a:rPr lang="ko-KR" altLang="en-US" sz="4000" b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서비스</a:t>
              </a:r>
              <a:endParaRPr lang="ko-KR" altLang="en-US" sz="28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Ⅵ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6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8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3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en-US" altLang="ko-KR" sz="4000" b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NHN TOAST G-Cloud</a:t>
              </a:r>
              <a:endParaRPr lang="ko-KR" altLang="en-US" sz="28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Ⅶ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7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76672" y="416496"/>
            <a:ext cx="6479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Ⅰ</a:t>
            </a:r>
            <a:endParaRPr lang="ko-KR" altLang="en-US" sz="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69689" y="572869"/>
            <a:ext cx="1899271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600" spc="-11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A457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일반현황</a:t>
            </a:r>
            <a:endParaRPr lang="ko-KR" altLang="en-US" sz="1600" spc="-11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A457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213440" y="9583484"/>
            <a:ext cx="44563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CD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697B8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eaLnBrk="1" hangingPunct="1"/>
            <a:r>
              <a:rPr lang="en-US" altLang="ko-KR" sz="800" b="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 - </a:t>
            </a:r>
            <a:fld id="{B144587D-ED76-49C9-8FB6-BC366E2FBB0D}" type="slidenum">
              <a:rPr lang="en-US" altLang="ko-KR" sz="800" b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lvl="0" eaLnBrk="1" hangingPunct="1"/>
              <a:t>‹#›</a:t>
            </a:fld>
            <a:endParaRPr lang="en-US" altLang="ko-KR" sz="800" b="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72902"/>
            <a:ext cx="1710198" cy="448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7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21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86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76672" y="416496"/>
            <a:ext cx="6479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Ⅱ</a:t>
            </a:r>
            <a:endParaRPr lang="ko-KR" altLang="en-US" sz="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213440" y="9583484"/>
            <a:ext cx="44563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CD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697B8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eaLnBrk="1" hangingPunct="1"/>
            <a:r>
              <a:rPr lang="en-US" altLang="ko-KR" sz="800" b="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Ⅱ - </a:t>
            </a:r>
            <a:fld id="{B144587D-ED76-49C9-8FB6-BC366E2FBB0D}" type="slidenum">
              <a:rPr lang="en-US" altLang="ko-KR" sz="800" b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lvl="0" eaLnBrk="1" hangingPunct="1"/>
              <a:t>‹#›</a:t>
            </a:fld>
            <a:endParaRPr lang="en-US" altLang="ko-KR" sz="800" b="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69689" y="572869"/>
            <a:ext cx="1899271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600" spc="-11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A457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서비스 소개</a:t>
            </a:r>
            <a:endParaRPr lang="ko-KR" altLang="en-US" sz="1600" spc="-11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A457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6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18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2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6672" y="416496"/>
            <a:ext cx="6479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Ⅲ</a:t>
            </a:r>
            <a:endParaRPr lang="ko-KR" altLang="en-US" sz="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213440" y="9583484"/>
            <a:ext cx="44563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CD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697B8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eaLnBrk="1" hangingPunct="1"/>
            <a:r>
              <a:rPr lang="en-US" altLang="ko-KR" sz="800" b="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Ⅲ - </a:t>
            </a:r>
            <a:fld id="{B144587D-ED76-49C9-8FB6-BC366E2FBB0D}" type="slidenum">
              <a:rPr lang="en-US" altLang="ko-KR" sz="800" b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lvl="0" eaLnBrk="1" hangingPunct="1"/>
              <a:t>‹#›</a:t>
            </a:fld>
            <a:endParaRPr lang="en-US" altLang="ko-KR" sz="800" b="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9689" y="572869"/>
            <a:ext cx="1899271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600" spc="-11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A457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서비스 보증방안</a:t>
            </a:r>
            <a:endParaRPr lang="ko-KR" altLang="en-US" sz="1600" spc="-11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A457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6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18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2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2175894" cy="990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25400" sx="99000" sy="99000" algn="l" rotWithShape="0">
              <a:srgbClr val="00899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3" y="1280592"/>
            <a:ext cx="1894868" cy="288000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5229200" y="9417496"/>
            <a:ext cx="1362025" cy="210776"/>
            <a:chOff x="5610029" y="9571583"/>
            <a:chExt cx="1362025" cy="210776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6142660" y="9655122"/>
              <a:ext cx="82939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defTabSz="914400" rtl="0" eaLnBrk="1" latinLnBrk="1" hangingPunct="1"/>
              <a:r>
                <a:rPr lang="ko-KR" altLang="en-US" sz="800" b="0" kern="1200" spc="-70" baseline="0" dirty="0" err="1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67676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아이티아이즈</a:t>
              </a:r>
              <a:r>
                <a:rPr lang="ko-KR" altLang="en-US" sz="800" b="0" kern="1200" spc="-70" baseline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67676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 컨소시엄</a:t>
              </a:r>
            </a:p>
          </p:txBody>
        </p:sp>
        <p:pic>
          <p:nvPicPr>
            <p:cNvPr id="20" name="그림 19"/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435"/>
            <a:stretch/>
          </p:blipFill>
          <p:spPr>
            <a:xfrm>
              <a:off x="5610029" y="9571583"/>
              <a:ext cx="504056" cy="210776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048221-68DF-4096-A7EC-AECBA0CF0B18}"/>
              </a:ext>
            </a:extLst>
          </p:cNvPr>
          <p:cNvGrpSpPr/>
          <p:nvPr userDrawn="1"/>
        </p:nvGrpSpPr>
        <p:grpSpPr>
          <a:xfrm>
            <a:off x="5744131" y="-106610"/>
            <a:ext cx="493181" cy="542096"/>
            <a:chOff x="5663927" y="-138490"/>
            <a:chExt cx="717073" cy="78819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019A483-95F8-4236-80BC-8E35C765E5F1}"/>
                </a:ext>
              </a:extLst>
            </p:cNvPr>
            <p:cNvGrpSpPr/>
            <p:nvPr/>
          </p:nvGrpSpPr>
          <p:grpSpPr>
            <a:xfrm>
              <a:off x="5988153" y="-138490"/>
              <a:ext cx="392847" cy="483538"/>
              <a:chOff x="6125295" y="-138490"/>
              <a:chExt cx="392847" cy="483538"/>
            </a:xfrm>
          </p:grpSpPr>
          <p:sp>
            <p:nvSpPr>
              <p:cNvPr id="27" name="자유형 94">
                <a:extLst>
                  <a:ext uri="{FF2B5EF4-FFF2-40B4-BE49-F238E27FC236}">
                    <a16:creationId xmlns:a16="http://schemas.microsoft.com/office/drawing/2014/main" id="{3F83FABE-4F95-4883-A6EC-30FEEABC8AA3}"/>
                  </a:ext>
                </a:extLst>
              </p:cNvPr>
              <p:cNvSpPr/>
              <p:nvPr/>
            </p:nvSpPr>
            <p:spPr>
              <a:xfrm rot="19123184">
                <a:off x="6125295" y="-82541"/>
                <a:ext cx="133487" cy="295295"/>
              </a:xfrm>
              <a:custGeom>
                <a:avLst/>
                <a:gdLst>
                  <a:gd name="connsiteX0" fmla="*/ 0 w 162500"/>
                  <a:gd name="connsiteY0" fmla="*/ 0 h 359477"/>
                  <a:gd name="connsiteX1" fmla="*/ 162500 w 162500"/>
                  <a:gd name="connsiteY1" fmla="*/ 142661 h 359477"/>
                  <a:gd name="connsiteX2" fmla="*/ 162500 w 162500"/>
                  <a:gd name="connsiteY2" fmla="*/ 278228 h 359477"/>
                  <a:gd name="connsiteX3" fmla="*/ 81250 w 162500"/>
                  <a:gd name="connsiteY3" fmla="*/ 359477 h 359477"/>
                  <a:gd name="connsiteX4" fmla="*/ 0 w 162500"/>
                  <a:gd name="connsiteY4" fmla="*/ 278227 h 359477"/>
                  <a:gd name="connsiteX5" fmla="*/ 0 w 162500"/>
                  <a:gd name="connsiteY5" fmla="*/ 0 h 35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500" h="359477">
                    <a:moveTo>
                      <a:pt x="0" y="0"/>
                    </a:moveTo>
                    <a:lnTo>
                      <a:pt x="162500" y="142661"/>
                    </a:lnTo>
                    <a:lnTo>
                      <a:pt x="162500" y="278228"/>
                    </a:lnTo>
                    <a:cubicBezTo>
                      <a:pt x="162500" y="323100"/>
                      <a:pt x="126123" y="359477"/>
                      <a:pt x="81250" y="359477"/>
                    </a:cubicBezTo>
                    <a:cubicBezTo>
                      <a:pt x="36377" y="359477"/>
                      <a:pt x="0" y="323100"/>
                      <a:pt x="0" y="278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4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b="1" spc="-4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8" name="자유형 94">
                <a:extLst>
                  <a:ext uri="{FF2B5EF4-FFF2-40B4-BE49-F238E27FC236}">
                    <a16:creationId xmlns:a16="http://schemas.microsoft.com/office/drawing/2014/main" id="{A03398CE-0D65-44C4-9EFD-C6BB54D33827}"/>
                  </a:ext>
                </a:extLst>
              </p:cNvPr>
              <p:cNvSpPr/>
              <p:nvPr/>
            </p:nvSpPr>
            <p:spPr>
              <a:xfrm rot="19123184">
                <a:off x="6299560" y="-138490"/>
                <a:ext cx="218582" cy="483538"/>
              </a:xfrm>
              <a:custGeom>
                <a:avLst/>
                <a:gdLst>
                  <a:gd name="connsiteX0" fmla="*/ 0 w 162500"/>
                  <a:gd name="connsiteY0" fmla="*/ 0 h 359477"/>
                  <a:gd name="connsiteX1" fmla="*/ 162500 w 162500"/>
                  <a:gd name="connsiteY1" fmla="*/ 142661 h 359477"/>
                  <a:gd name="connsiteX2" fmla="*/ 162500 w 162500"/>
                  <a:gd name="connsiteY2" fmla="*/ 278228 h 359477"/>
                  <a:gd name="connsiteX3" fmla="*/ 81250 w 162500"/>
                  <a:gd name="connsiteY3" fmla="*/ 359477 h 359477"/>
                  <a:gd name="connsiteX4" fmla="*/ 0 w 162500"/>
                  <a:gd name="connsiteY4" fmla="*/ 278227 h 359477"/>
                  <a:gd name="connsiteX5" fmla="*/ 0 w 162500"/>
                  <a:gd name="connsiteY5" fmla="*/ 0 h 35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500" h="359477">
                    <a:moveTo>
                      <a:pt x="0" y="0"/>
                    </a:moveTo>
                    <a:lnTo>
                      <a:pt x="162500" y="142661"/>
                    </a:lnTo>
                    <a:lnTo>
                      <a:pt x="162500" y="278228"/>
                    </a:lnTo>
                    <a:cubicBezTo>
                      <a:pt x="162500" y="323100"/>
                      <a:pt x="126123" y="359477"/>
                      <a:pt x="81250" y="359477"/>
                    </a:cubicBezTo>
                    <a:cubicBezTo>
                      <a:pt x="36377" y="359477"/>
                      <a:pt x="0" y="323100"/>
                      <a:pt x="0" y="278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E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spc="-45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CD313FD-EAAE-4EF6-B48A-951A9040E36B}"/>
                </a:ext>
              </a:extLst>
            </p:cNvPr>
            <p:cNvGrpSpPr/>
            <p:nvPr/>
          </p:nvGrpSpPr>
          <p:grpSpPr>
            <a:xfrm>
              <a:off x="5663927" y="4253"/>
              <a:ext cx="630059" cy="645452"/>
              <a:chOff x="558000" y="-468635"/>
              <a:chExt cx="694523" cy="711491"/>
            </a:xfrm>
            <a:solidFill>
              <a:srgbClr val="CEECF0"/>
            </a:solidFill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426DD70B-DBA9-45EB-8E8D-DAA1464BB123}"/>
                  </a:ext>
                </a:extLst>
              </p:cNvPr>
              <p:cNvCxnSpPr/>
              <p:nvPr userDrawn="1"/>
            </p:nvCxnSpPr>
            <p:spPr>
              <a:xfrm flipH="1" flipV="1">
                <a:off x="683333" y="-441945"/>
                <a:ext cx="569190" cy="631532"/>
              </a:xfrm>
              <a:prstGeom prst="line">
                <a:avLst/>
              </a:prstGeom>
              <a:grpFill/>
              <a:ln w="41275" cap="rnd">
                <a:gradFill flip="none" rotWithShape="1">
                  <a:gsLst>
                    <a:gs pos="0">
                      <a:srgbClr val="CEECF0">
                        <a:alpha val="0"/>
                      </a:srgbClr>
                    </a:gs>
                    <a:gs pos="100000">
                      <a:srgbClr val="CEECF0">
                        <a:alpha val="9500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F014B0DB-793C-4F13-99E2-655275EB56B5}"/>
                  </a:ext>
                </a:extLst>
              </p:cNvPr>
              <p:cNvCxnSpPr/>
              <p:nvPr userDrawn="1"/>
            </p:nvCxnSpPr>
            <p:spPr>
              <a:xfrm flipH="1" flipV="1">
                <a:off x="558000" y="-468635"/>
                <a:ext cx="569190" cy="631532"/>
              </a:xfrm>
              <a:prstGeom prst="line">
                <a:avLst/>
              </a:prstGeom>
              <a:grpFill/>
              <a:ln w="22225" cap="rnd">
                <a:gradFill flip="none" rotWithShape="1">
                  <a:gsLst>
                    <a:gs pos="0">
                      <a:srgbClr val="CEECF0">
                        <a:alpha val="0"/>
                      </a:srgbClr>
                    </a:gs>
                    <a:gs pos="100000">
                      <a:srgbClr val="CEECF0">
                        <a:alpha val="9500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F1A775DF-AFD5-490D-BD67-12E78DB6ADB0}"/>
                  </a:ext>
                </a:extLst>
              </p:cNvPr>
              <p:cNvSpPr/>
              <p:nvPr userDrawn="1"/>
            </p:nvSpPr>
            <p:spPr>
              <a:xfrm>
                <a:off x="1143933" y="185388"/>
                <a:ext cx="57468" cy="574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/>
              </a:p>
            </p:txBody>
          </p:sp>
        </p:grpSp>
      </p:grpSp>
      <p:grpSp>
        <p:nvGrpSpPr>
          <p:cNvPr id="29" name="그룹 28"/>
          <p:cNvGrpSpPr/>
          <p:nvPr userDrawn="1"/>
        </p:nvGrpSpPr>
        <p:grpSpPr>
          <a:xfrm>
            <a:off x="7029400" y="125131"/>
            <a:ext cx="360000" cy="2518680"/>
            <a:chOff x="3264008" y="632520"/>
            <a:chExt cx="396000" cy="2770549"/>
          </a:xfrm>
        </p:grpSpPr>
        <p:sp>
          <p:nvSpPr>
            <p:cNvPr id="30" name="직사각형 29"/>
            <p:cNvSpPr/>
            <p:nvPr/>
          </p:nvSpPr>
          <p:spPr>
            <a:xfrm>
              <a:off x="3264008" y="2532159"/>
              <a:ext cx="396000" cy="396000"/>
            </a:xfrm>
            <a:prstGeom prst="rect">
              <a:avLst/>
            </a:prstGeom>
            <a:solidFill>
              <a:srgbClr val="00A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264008" y="2057249"/>
              <a:ext cx="396000" cy="3960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264008" y="1582340"/>
              <a:ext cx="396000" cy="396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264008" y="632520"/>
              <a:ext cx="396000" cy="396000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264008" y="1107430"/>
              <a:ext cx="396000" cy="396000"/>
            </a:xfrm>
            <a:prstGeom prst="rect">
              <a:avLst/>
            </a:prstGeom>
            <a:solidFill>
              <a:srgbClr val="FA4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264008" y="3007069"/>
              <a:ext cx="396000" cy="396000"/>
            </a:xfrm>
            <a:prstGeom prst="rect">
              <a:avLst/>
            </a:prstGeom>
            <a:solidFill>
              <a:srgbClr val="0A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515980" y="2282017"/>
            <a:ext cx="1336956" cy="1391232"/>
            <a:chOff x="1515980" y="2282017"/>
            <a:chExt cx="1336956" cy="1391232"/>
          </a:xfrm>
        </p:grpSpPr>
        <p:sp>
          <p:nvSpPr>
            <p:cNvPr id="36" name="직사각형 35"/>
            <p:cNvSpPr/>
            <p:nvPr userDrawn="1"/>
          </p:nvSpPr>
          <p:spPr>
            <a:xfrm>
              <a:off x="1515980" y="2282017"/>
              <a:ext cx="1336956" cy="13912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EEE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 userDrawn="1"/>
          </p:nvSpPr>
          <p:spPr>
            <a:xfrm>
              <a:off x="1515980" y="2282017"/>
              <a:ext cx="397905" cy="294719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1940217" y="2288704"/>
              <a:ext cx="81392" cy="294719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 userDrawn="1"/>
          </p:nvSpPr>
          <p:spPr>
            <a:xfrm rot="16200000">
              <a:off x="1622644" y="2505242"/>
              <a:ext cx="81392" cy="294719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1608458" y="2365652"/>
              <a:ext cx="1152000" cy="1223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9" name="그림 3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6632" y="1136576"/>
            <a:ext cx="2016224" cy="5289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69" y="9247535"/>
            <a:ext cx="1431531" cy="507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5602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F9E5B35-5C5B-4CF6-B28A-CD407E9FA4C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7145" y="-106610"/>
            <a:ext cx="1432583" cy="1415988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5373216" y="9561512"/>
            <a:ext cx="1362025" cy="210776"/>
            <a:chOff x="5610029" y="9571583"/>
            <a:chExt cx="1362025" cy="210776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6142660" y="9655122"/>
              <a:ext cx="82939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defTabSz="914400" rtl="0" eaLnBrk="1" latinLnBrk="1" hangingPunct="1"/>
              <a:r>
                <a:rPr lang="ko-KR" altLang="en-US" sz="800" b="0" kern="1200" spc="-70" baseline="0" dirty="0" err="1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67676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아이티아이즈</a:t>
              </a:r>
              <a:r>
                <a:rPr lang="ko-KR" altLang="en-US" sz="800" b="0" kern="1200" spc="-70" baseline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67676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 컨소시엄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435"/>
            <a:stretch/>
          </p:blipFill>
          <p:spPr>
            <a:xfrm>
              <a:off x="5610029" y="9571583"/>
              <a:ext cx="504056" cy="210776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1" y="9567900"/>
            <a:ext cx="1302725" cy="19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4048221-68DF-4096-A7EC-AECBA0CF0B18}"/>
              </a:ext>
            </a:extLst>
          </p:cNvPr>
          <p:cNvGrpSpPr/>
          <p:nvPr userDrawn="1"/>
        </p:nvGrpSpPr>
        <p:grpSpPr>
          <a:xfrm>
            <a:off x="5744131" y="-106610"/>
            <a:ext cx="493181" cy="542096"/>
            <a:chOff x="5663927" y="-138490"/>
            <a:chExt cx="717073" cy="78819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019A483-95F8-4236-80BC-8E35C765E5F1}"/>
                </a:ext>
              </a:extLst>
            </p:cNvPr>
            <p:cNvGrpSpPr/>
            <p:nvPr/>
          </p:nvGrpSpPr>
          <p:grpSpPr>
            <a:xfrm>
              <a:off x="5988153" y="-138490"/>
              <a:ext cx="392847" cy="483538"/>
              <a:chOff x="6125295" y="-138490"/>
              <a:chExt cx="392847" cy="483538"/>
            </a:xfrm>
          </p:grpSpPr>
          <p:sp>
            <p:nvSpPr>
              <p:cNvPr id="15" name="자유형 94">
                <a:extLst>
                  <a:ext uri="{FF2B5EF4-FFF2-40B4-BE49-F238E27FC236}">
                    <a16:creationId xmlns:a16="http://schemas.microsoft.com/office/drawing/2014/main" id="{3F83FABE-4F95-4883-A6EC-30FEEABC8AA3}"/>
                  </a:ext>
                </a:extLst>
              </p:cNvPr>
              <p:cNvSpPr/>
              <p:nvPr/>
            </p:nvSpPr>
            <p:spPr>
              <a:xfrm rot="19123184">
                <a:off x="6125295" y="-82541"/>
                <a:ext cx="133487" cy="295295"/>
              </a:xfrm>
              <a:custGeom>
                <a:avLst/>
                <a:gdLst>
                  <a:gd name="connsiteX0" fmla="*/ 0 w 162500"/>
                  <a:gd name="connsiteY0" fmla="*/ 0 h 359477"/>
                  <a:gd name="connsiteX1" fmla="*/ 162500 w 162500"/>
                  <a:gd name="connsiteY1" fmla="*/ 142661 h 359477"/>
                  <a:gd name="connsiteX2" fmla="*/ 162500 w 162500"/>
                  <a:gd name="connsiteY2" fmla="*/ 278228 h 359477"/>
                  <a:gd name="connsiteX3" fmla="*/ 81250 w 162500"/>
                  <a:gd name="connsiteY3" fmla="*/ 359477 h 359477"/>
                  <a:gd name="connsiteX4" fmla="*/ 0 w 162500"/>
                  <a:gd name="connsiteY4" fmla="*/ 278227 h 359477"/>
                  <a:gd name="connsiteX5" fmla="*/ 0 w 162500"/>
                  <a:gd name="connsiteY5" fmla="*/ 0 h 35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500" h="359477">
                    <a:moveTo>
                      <a:pt x="0" y="0"/>
                    </a:moveTo>
                    <a:lnTo>
                      <a:pt x="162500" y="142661"/>
                    </a:lnTo>
                    <a:lnTo>
                      <a:pt x="162500" y="278228"/>
                    </a:lnTo>
                    <a:cubicBezTo>
                      <a:pt x="162500" y="323100"/>
                      <a:pt x="126123" y="359477"/>
                      <a:pt x="81250" y="359477"/>
                    </a:cubicBezTo>
                    <a:cubicBezTo>
                      <a:pt x="36377" y="359477"/>
                      <a:pt x="0" y="323100"/>
                      <a:pt x="0" y="278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4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b="1" spc="-4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6" name="자유형 94">
                <a:extLst>
                  <a:ext uri="{FF2B5EF4-FFF2-40B4-BE49-F238E27FC236}">
                    <a16:creationId xmlns:a16="http://schemas.microsoft.com/office/drawing/2014/main" id="{A03398CE-0D65-44C4-9EFD-C6BB54D33827}"/>
                  </a:ext>
                </a:extLst>
              </p:cNvPr>
              <p:cNvSpPr/>
              <p:nvPr/>
            </p:nvSpPr>
            <p:spPr>
              <a:xfrm rot="19123184">
                <a:off x="6299560" y="-138490"/>
                <a:ext cx="218582" cy="483538"/>
              </a:xfrm>
              <a:custGeom>
                <a:avLst/>
                <a:gdLst>
                  <a:gd name="connsiteX0" fmla="*/ 0 w 162500"/>
                  <a:gd name="connsiteY0" fmla="*/ 0 h 359477"/>
                  <a:gd name="connsiteX1" fmla="*/ 162500 w 162500"/>
                  <a:gd name="connsiteY1" fmla="*/ 142661 h 359477"/>
                  <a:gd name="connsiteX2" fmla="*/ 162500 w 162500"/>
                  <a:gd name="connsiteY2" fmla="*/ 278228 h 359477"/>
                  <a:gd name="connsiteX3" fmla="*/ 81250 w 162500"/>
                  <a:gd name="connsiteY3" fmla="*/ 359477 h 359477"/>
                  <a:gd name="connsiteX4" fmla="*/ 0 w 162500"/>
                  <a:gd name="connsiteY4" fmla="*/ 278227 h 359477"/>
                  <a:gd name="connsiteX5" fmla="*/ 0 w 162500"/>
                  <a:gd name="connsiteY5" fmla="*/ 0 h 35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500" h="359477">
                    <a:moveTo>
                      <a:pt x="0" y="0"/>
                    </a:moveTo>
                    <a:lnTo>
                      <a:pt x="162500" y="142661"/>
                    </a:lnTo>
                    <a:lnTo>
                      <a:pt x="162500" y="278228"/>
                    </a:lnTo>
                    <a:cubicBezTo>
                      <a:pt x="162500" y="323100"/>
                      <a:pt x="126123" y="359477"/>
                      <a:pt x="81250" y="359477"/>
                    </a:cubicBezTo>
                    <a:cubicBezTo>
                      <a:pt x="36377" y="359477"/>
                      <a:pt x="0" y="323100"/>
                      <a:pt x="0" y="278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E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spc="-45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CD313FD-EAAE-4EF6-B48A-951A9040E36B}"/>
                </a:ext>
              </a:extLst>
            </p:cNvPr>
            <p:cNvGrpSpPr/>
            <p:nvPr/>
          </p:nvGrpSpPr>
          <p:grpSpPr>
            <a:xfrm>
              <a:off x="5663927" y="4253"/>
              <a:ext cx="630059" cy="645452"/>
              <a:chOff x="558000" y="-468635"/>
              <a:chExt cx="694523" cy="711491"/>
            </a:xfrm>
            <a:solidFill>
              <a:srgbClr val="CEECF0"/>
            </a:solidFill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26DD70B-DBA9-45EB-8E8D-DAA1464BB123}"/>
                  </a:ext>
                </a:extLst>
              </p:cNvPr>
              <p:cNvCxnSpPr/>
              <p:nvPr userDrawn="1"/>
            </p:nvCxnSpPr>
            <p:spPr>
              <a:xfrm flipH="1" flipV="1">
                <a:off x="683333" y="-441945"/>
                <a:ext cx="569190" cy="631532"/>
              </a:xfrm>
              <a:prstGeom prst="line">
                <a:avLst/>
              </a:prstGeom>
              <a:grpFill/>
              <a:ln w="41275" cap="rnd">
                <a:gradFill flip="none" rotWithShape="1">
                  <a:gsLst>
                    <a:gs pos="0">
                      <a:srgbClr val="CEECF0">
                        <a:alpha val="0"/>
                      </a:srgbClr>
                    </a:gs>
                    <a:gs pos="100000">
                      <a:srgbClr val="CEECF0">
                        <a:alpha val="9500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014B0DB-793C-4F13-99E2-655275EB56B5}"/>
                  </a:ext>
                </a:extLst>
              </p:cNvPr>
              <p:cNvCxnSpPr/>
              <p:nvPr userDrawn="1"/>
            </p:nvCxnSpPr>
            <p:spPr>
              <a:xfrm flipH="1" flipV="1">
                <a:off x="558000" y="-468635"/>
                <a:ext cx="569190" cy="631532"/>
              </a:xfrm>
              <a:prstGeom prst="line">
                <a:avLst/>
              </a:prstGeom>
              <a:grpFill/>
              <a:ln w="22225" cap="rnd">
                <a:gradFill flip="none" rotWithShape="1">
                  <a:gsLst>
                    <a:gs pos="0">
                      <a:srgbClr val="CEECF0">
                        <a:alpha val="0"/>
                      </a:srgbClr>
                    </a:gs>
                    <a:gs pos="100000">
                      <a:srgbClr val="CEECF0">
                        <a:alpha val="9500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1A775DF-AFD5-490D-BD67-12E78DB6ADB0}"/>
                  </a:ext>
                </a:extLst>
              </p:cNvPr>
              <p:cNvSpPr/>
              <p:nvPr userDrawn="1"/>
            </p:nvSpPr>
            <p:spPr>
              <a:xfrm>
                <a:off x="1143933" y="185388"/>
                <a:ext cx="57468" cy="574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/>
              </a:p>
            </p:txBody>
          </p:sp>
        </p:grpSp>
      </p:grpSp>
      <p:grpSp>
        <p:nvGrpSpPr>
          <p:cNvPr id="17" name="그룹 16"/>
          <p:cNvGrpSpPr/>
          <p:nvPr userDrawn="1"/>
        </p:nvGrpSpPr>
        <p:grpSpPr>
          <a:xfrm>
            <a:off x="7029400" y="125131"/>
            <a:ext cx="360000" cy="2518680"/>
            <a:chOff x="3264008" y="632520"/>
            <a:chExt cx="396000" cy="2770549"/>
          </a:xfrm>
        </p:grpSpPr>
        <p:sp>
          <p:nvSpPr>
            <p:cNvPr id="18" name="직사각형 17"/>
            <p:cNvSpPr/>
            <p:nvPr/>
          </p:nvSpPr>
          <p:spPr>
            <a:xfrm>
              <a:off x="3264008" y="2532159"/>
              <a:ext cx="396000" cy="396000"/>
            </a:xfrm>
            <a:prstGeom prst="rect">
              <a:avLst/>
            </a:prstGeom>
            <a:solidFill>
              <a:srgbClr val="00A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264008" y="2057249"/>
              <a:ext cx="396000" cy="3960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64008" y="1582340"/>
              <a:ext cx="396000" cy="396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64008" y="632520"/>
              <a:ext cx="396000" cy="396000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64008" y="1107430"/>
              <a:ext cx="396000" cy="396000"/>
            </a:xfrm>
            <a:prstGeom prst="rect">
              <a:avLst/>
            </a:prstGeom>
            <a:solidFill>
              <a:srgbClr val="FA4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264008" y="3007069"/>
              <a:ext cx="396000" cy="396000"/>
            </a:xfrm>
            <a:prstGeom prst="rect">
              <a:avLst/>
            </a:prstGeom>
            <a:solidFill>
              <a:srgbClr val="0A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16" y="9370442"/>
            <a:ext cx="1435421" cy="50837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0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1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33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4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92896" y="5673080"/>
            <a:ext cx="3888854" cy="165618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60000"/>
              </a:lnSpc>
            </a:pP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30606"/>
              </p:ext>
            </p:extLst>
          </p:nvPr>
        </p:nvGraphicFramePr>
        <p:xfrm>
          <a:off x="2601118" y="5752760"/>
          <a:ext cx="3672410" cy="1579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378">
                  <a:extLst>
                    <a:ext uri="{9D8B030D-6E8A-4147-A177-3AD203B41FA5}">
                      <a16:colId xmlns:a16="http://schemas.microsoft.com/office/drawing/2014/main" val="132186367"/>
                    </a:ext>
                  </a:extLst>
                </a:gridCol>
                <a:gridCol w="2356032">
                  <a:extLst>
                    <a:ext uri="{9D8B030D-6E8A-4147-A177-3AD203B41FA5}">
                      <a16:colId xmlns:a16="http://schemas.microsoft.com/office/drawing/2014/main" val="2873084162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물품 분류번호 </a:t>
                      </a:r>
                      <a:endParaRPr kumimoji="0" lang="en-US" altLang="ko-KR" sz="1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oPub돋움체 Light"/>
                        <a:ea typeface="KoPub돋움체 Medium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8111151301</a:t>
                      </a:r>
                      <a:endParaRPr lang="ko-KR" altLang="en-US" sz="120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979261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세부품명 </a:t>
                      </a:r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	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클라우드서비스</a:t>
                      </a:r>
                      <a:endParaRPr lang="ko-KR" altLang="en-US" sz="120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63135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물품식별번호  </a:t>
                      </a:r>
                      <a:endParaRPr kumimoji="0" lang="en-US" altLang="ko-KR" sz="1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oPub돋움체 Light"/>
                        <a:ea typeface="KoPub돋움체 Medium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3541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규격명칭 </a:t>
                      </a:r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	  </a:t>
                      </a:r>
                      <a:endParaRPr kumimoji="0" lang="ko-KR" altLang="en-US" sz="1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oPub돋움체 Light"/>
                        <a:ea typeface="KoPub돋움체 Medium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인프라클라우드서비스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(IaaS), 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아이티아이즈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NHN TOAST G-Cloud</a:t>
                      </a:r>
                      <a:endParaRPr lang="ko-KR" altLang="en-US" sz="120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713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98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499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컴퓨팅 환경에서 </a:t>
            </a: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최적의 도입비용 및 유지관리비용절감 효과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제공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289173"/>
            <a:ext cx="6178401" cy="535185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812906" cy="173127"/>
            <a:chOff x="734027" y="2610528"/>
            <a:chExt cx="812906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91509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1200" cap="none" spc="0" normalizeH="0" baseline="0" noProof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Database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64356" y="8092675"/>
            <a:ext cx="785654" cy="173127"/>
            <a:chOff x="734027" y="2610528"/>
            <a:chExt cx="785654" cy="173127"/>
          </a:xfrm>
        </p:grpSpPr>
        <p:sp>
          <p:nvSpPr>
            <p:cNvPr id="19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642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유의사항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0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1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2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64356" y="8228388"/>
            <a:ext cx="5981810" cy="118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기재된 요금은 부가세 별도 기준</a:t>
            </a:r>
          </a:p>
          <a:p>
            <a:pPr>
              <a:lnSpc>
                <a:spcPct val="12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서비스 요금에 기재된 항목들은 </a:t>
            </a:r>
            <a:r>
              <a:rPr lang="en-US" altLang="ko-KR" sz="1000">
                <a:latin typeface="+mn-ea"/>
              </a:rPr>
              <a:t>List Price</a:t>
            </a:r>
          </a:p>
          <a:p>
            <a:pPr>
              <a:lnSpc>
                <a:spcPct val="12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수요기관과의 협의에 따라 할인율 제공 가능</a:t>
            </a:r>
          </a:p>
          <a:p>
            <a:pPr>
              <a:lnSpc>
                <a:spcPct val="12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“서비스 주요 항목”에 기재되지 않았거나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수요기관의 요청에 따라 추가 도입되는 별도 항목 </a:t>
            </a:r>
            <a:r>
              <a:rPr lang="en-US" altLang="ko-KR" sz="1000">
                <a:latin typeface="+mn-ea"/>
              </a:rPr>
              <a:t>&amp; </a:t>
            </a:r>
            <a:r>
              <a:rPr lang="ko-KR" altLang="en-US" sz="1000">
                <a:latin typeface="+mn-ea"/>
              </a:rPr>
              <a:t>서비스는 협의를 통해 제공</a:t>
            </a:r>
            <a:endParaRPr lang="en-US" altLang="ko-KR" sz="100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>
                <a:latin typeface="+mn-ea"/>
              </a:rPr>
              <a:t>• </a:t>
            </a:r>
            <a:r>
              <a:rPr lang="ko-KR" altLang="en-US" sz="1000">
                <a:latin typeface="+mn-ea"/>
              </a:rPr>
              <a:t>상세한 서비스 가격 및 정책은 </a:t>
            </a:r>
            <a:r>
              <a:rPr lang="en-US" altLang="ko-KR" sz="1000">
                <a:latin typeface="+mn-ea"/>
              </a:rPr>
              <a:t>TOAST G </a:t>
            </a:r>
            <a:r>
              <a:rPr lang="ko-KR" altLang="en-US" sz="1000">
                <a:latin typeface="+mn-ea"/>
              </a:rPr>
              <a:t>홈페이지 참고</a:t>
            </a:r>
            <a:r>
              <a:rPr lang="en-US" altLang="ko-KR" sz="1000">
                <a:latin typeface="+mn-ea"/>
              </a:rPr>
              <a:t>(https://gov.toast.com/kr/pricing)</a:t>
            </a:r>
            <a:endParaRPr lang="ko-KR" altLang="en-US" sz="1000">
              <a:latin typeface="+mn-ea"/>
            </a:endParaRPr>
          </a:p>
        </p:txBody>
      </p:sp>
      <p:sp>
        <p:nvSpPr>
          <p:cNvPr id="23" name="Rectangle 40">
            <a:extLst>
              <a:ext uri="{FF2B5EF4-FFF2-40B4-BE49-F238E27FC236}">
                <a16:creationId xmlns:a16="http://schemas.microsoft.com/office/drawing/2014/main" id="{1C8AC13A-D0B7-4EF3-848C-75D83774A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080" y="2082667"/>
            <a:ext cx="2211338" cy="14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c: cpu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수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m: Ram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용량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VAT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별도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  <a:endParaRPr lang="en-US" altLang="ko-KR" sz="900" dirty="0">
              <a:ln w="0">
                <a:solidFill>
                  <a:prstClr val="white">
                    <a:alpha val="0"/>
                  </a:prstClr>
                </a:solidFill>
              </a:ln>
              <a:latin typeface="+mn-ea"/>
              <a:sym typeface="Monotype Sorts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3C52687-D922-4E1C-910C-2AE7376D0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711696"/>
              </p:ext>
            </p:extLst>
          </p:nvPr>
        </p:nvGraphicFramePr>
        <p:xfrm>
          <a:off x="532054" y="2318730"/>
          <a:ext cx="5814112" cy="5226558"/>
        </p:xfrm>
        <a:graphic>
          <a:graphicData uri="http://schemas.openxmlformats.org/drawingml/2006/table">
            <a:tbl>
              <a:tblPr/>
              <a:tblGrid>
                <a:gridCol w="1049283">
                  <a:extLst>
                    <a:ext uri="{9D8B030D-6E8A-4147-A177-3AD203B41FA5}">
                      <a16:colId xmlns:a16="http://schemas.microsoft.com/office/drawing/2014/main" val="3619952872"/>
                    </a:ext>
                  </a:extLst>
                </a:gridCol>
                <a:gridCol w="387286">
                  <a:extLst>
                    <a:ext uri="{9D8B030D-6E8A-4147-A177-3AD203B41FA5}">
                      <a16:colId xmlns:a16="http://schemas.microsoft.com/office/drawing/2014/main" val="417559266"/>
                    </a:ext>
                  </a:extLst>
                </a:gridCol>
                <a:gridCol w="1049283">
                  <a:extLst>
                    <a:ext uri="{9D8B030D-6E8A-4147-A177-3AD203B41FA5}">
                      <a16:colId xmlns:a16="http://schemas.microsoft.com/office/drawing/2014/main" val="2872914624"/>
                    </a:ext>
                  </a:extLst>
                </a:gridCol>
                <a:gridCol w="759659">
                  <a:extLst>
                    <a:ext uri="{9D8B030D-6E8A-4147-A177-3AD203B41FA5}">
                      <a16:colId xmlns:a16="http://schemas.microsoft.com/office/drawing/2014/main" val="2850966799"/>
                    </a:ext>
                  </a:extLst>
                </a:gridCol>
                <a:gridCol w="1049283">
                  <a:extLst>
                    <a:ext uri="{9D8B030D-6E8A-4147-A177-3AD203B41FA5}">
                      <a16:colId xmlns:a16="http://schemas.microsoft.com/office/drawing/2014/main" val="2809121351"/>
                    </a:ext>
                  </a:extLst>
                </a:gridCol>
                <a:gridCol w="470035">
                  <a:extLst>
                    <a:ext uri="{9D8B030D-6E8A-4147-A177-3AD203B41FA5}">
                      <a16:colId xmlns:a16="http://schemas.microsoft.com/office/drawing/2014/main" val="44258908"/>
                    </a:ext>
                  </a:extLst>
                </a:gridCol>
                <a:gridCol w="1049283">
                  <a:extLst>
                    <a:ext uri="{9D8B030D-6E8A-4147-A177-3AD203B41FA5}">
                      <a16:colId xmlns:a16="http://schemas.microsoft.com/office/drawing/2014/main" val="1961129069"/>
                    </a:ext>
                  </a:extLst>
                </a:gridCol>
              </a:tblGrid>
              <a:tr h="256133"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과금 구분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과금 기준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요금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19519"/>
                  </a:ext>
                </a:extLst>
              </a:tr>
              <a:tr h="256133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인스턴스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vCPU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메모리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74410"/>
                  </a:ext>
                </a:extLst>
              </a:tr>
              <a:tr h="256133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Standard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m2.c1m2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78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7190"/>
                  </a:ext>
                </a:extLst>
              </a:tr>
              <a:tr h="256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m2.c2m4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149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680719"/>
                  </a:ext>
                </a:extLst>
              </a:tr>
              <a:tr h="256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m2.c4m8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294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848950"/>
                  </a:ext>
                </a:extLst>
              </a:tr>
              <a:tr h="256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m2.c8m16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536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541444"/>
                  </a:ext>
                </a:extLst>
              </a:tr>
              <a:tr h="256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m2.c16m32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1,372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208184"/>
                  </a:ext>
                </a:extLst>
              </a:tr>
              <a:tr h="256133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Compute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Optimized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c2.c2m2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732187"/>
                  </a:ext>
                </a:extLst>
              </a:tr>
              <a:tr h="256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c2.c4m4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218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174520"/>
                  </a:ext>
                </a:extLst>
              </a:tr>
              <a:tr h="256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c2.c8m8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451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62484"/>
                  </a:ext>
                </a:extLst>
              </a:tr>
              <a:tr h="256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c2.c16m16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918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548585"/>
                  </a:ext>
                </a:extLst>
              </a:tr>
              <a:tr h="256133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Memiry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Optimized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r2.c2m8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231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783650"/>
                  </a:ext>
                </a:extLst>
              </a:tr>
              <a:tr h="256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r2.c4m16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476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03117"/>
                  </a:ext>
                </a:extLst>
              </a:tr>
              <a:tr h="256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r2.c8m32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963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504652"/>
                  </a:ext>
                </a:extLst>
              </a:tr>
              <a:tr h="256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r2.c8m64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1,118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258440"/>
                  </a:ext>
                </a:extLst>
              </a:tr>
              <a:tr h="256133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Performance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Optimized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x1.c16m64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1,850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165772"/>
                  </a:ext>
                </a:extLst>
              </a:tr>
              <a:tr h="256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x1.c16m128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128GB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2,775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28843"/>
                  </a:ext>
                </a:extLst>
              </a:tr>
              <a:tr h="256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x1.c32m128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128GB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3,580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997980"/>
                  </a:ext>
                </a:extLst>
              </a:tr>
              <a:tr h="256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x1.c32m256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256GB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4,680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52696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FBBC21BF-409C-442A-B5B9-27A383A4CE1C}"/>
              </a:ext>
            </a:extLst>
          </p:cNvPr>
          <p:cNvGrpSpPr/>
          <p:nvPr/>
        </p:nvGrpSpPr>
        <p:grpSpPr>
          <a:xfrm>
            <a:off x="364356" y="7673127"/>
            <a:ext cx="907482" cy="173127"/>
            <a:chOff x="734027" y="2610528"/>
            <a:chExt cx="907482" cy="173127"/>
          </a:xfrm>
        </p:grpSpPr>
        <p:sp>
          <p:nvSpPr>
            <p:cNvPr id="26" name="Text Box 63">
              <a:extLst>
                <a:ext uri="{FF2B5EF4-FFF2-40B4-BE49-F238E27FC236}">
                  <a16:creationId xmlns:a16="http://schemas.microsoft.com/office/drawing/2014/main" id="{641F4857-5D7D-4D66-9A99-5FE3CE3E7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686085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Auto</a:t>
              </a:r>
              <a:r>
                <a:rPr lang="ko-KR" altLang="en-US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Scale</a:t>
              </a:r>
            </a:p>
          </p:txBody>
        </p:sp>
        <p:grpSp>
          <p:nvGrpSpPr>
            <p:cNvPr id="27" name="Group 171">
              <a:extLst>
                <a:ext uri="{FF2B5EF4-FFF2-40B4-BE49-F238E27FC236}">
                  <a16:creationId xmlns:a16="http://schemas.microsoft.com/office/drawing/2014/main" id="{E47D8A11-3FD2-4032-98C2-40A8168768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8" name="Oval 64">
                <a:extLst>
                  <a:ext uri="{FF2B5EF4-FFF2-40B4-BE49-F238E27FC236}">
                    <a16:creationId xmlns:a16="http://schemas.microsoft.com/office/drawing/2014/main" id="{A2922A8D-4713-4CCA-A367-476EFFB83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9" name="Arc 170">
                <a:extLst>
                  <a:ext uri="{FF2B5EF4-FFF2-40B4-BE49-F238E27FC236}">
                    <a16:creationId xmlns:a16="http://schemas.microsoft.com/office/drawing/2014/main" id="{910DF244-1D32-4437-9A72-2DC37BAD0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15E0F1F-D492-4308-955B-D3E68C024F63}"/>
              </a:ext>
            </a:extLst>
          </p:cNvPr>
          <p:cNvSpPr txBox="1"/>
          <p:nvPr/>
        </p:nvSpPr>
        <p:spPr>
          <a:xfrm>
            <a:off x="390105" y="7712561"/>
            <a:ext cx="3700272" cy="333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>
                <a:solidFill>
                  <a:srgbClr val="000000"/>
                </a:solidFill>
                <a:effectLst/>
                <a:latin typeface="+mn-ea"/>
              </a:rPr>
              <a:t>• </a:t>
            </a:r>
            <a:r>
              <a:rPr lang="ko-KR" altLang="en-US" sz="1100" kern="0" spc="0">
                <a:solidFill>
                  <a:srgbClr val="000000"/>
                </a:solidFill>
                <a:effectLst/>
                <a:latin typeface="+mn-ea"/>
              </a:rPr>
              <a:t>이 서비스는 무료로 제공됩니다</a:t>
            </a:r>
            <a:r>
              <a:rPr lang="en-US" altLang="ko-KR" sz="1100" kern="0" spc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100" kern="0" spc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100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4973846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ko-KR" altLang="en-US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클라우드 컴퓨팅 서비스 제재 산정기준 및 클라우드 지원 서비스 제재 산정기준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255198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클라우즈 컴퓨팅 서비스 제재 산정기준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326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44636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제공하기 위한 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수준 협약</a:t>
            </a:r>
            <a:r>
              <a:rPr lang="en-US" altLang="ko-KR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(SLA: Service Level Agreement)</a:t>
            </a:r>
            <a:endParaRPr lang="ko-KR" altLang="en-US" sz="11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144017"/>
            <a:ext cx="6178401" cy="383892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5706" y="2218736"/>
            <a:ext cx="59818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클라우드 컴퓨팅 서비스 제재는 각 </a:t>
            </a:r>
            <a:r>
              <a:rPr lang="en-US" altLang="ko-KR" sz="1000">
                <a:latin typeface="+mn-ea"/>
              </a:rPr>
              <a:t>CSP</a:t>
            </a:r>
            <a:r>
              <a:rPr lang="ko-KR" altLang="en-US" sz="1000">
                <a:latin typeface="+mn-ea"/>
              </a:rPr>
              <a:t>의 </a:t>
            </a:r>
            <a:r>
              <a:rPr lang="en-US" altLang="ko-KR" sz="1000">
                <a:latin typeface="+mn-ea"/>
              </a:rPr>
              <a:t>SLA</a:t>
            </a:r>
            <a:r>
              <a:rPr lang="ko-KR" altLang="en-US" sz="1000">
                <a:latin typeface="+mn-ea"/>
              </a:rPr>
              <a:t>에 의거 목표 수준 미달의 귀책사유가 아이티아이즈에게 있는 경우 </a:t>
            </a:r>
            <a:r>
              <a:rPr lang="en-US" altLang="ko-KR" sz="1000">
                <a:latin typeface="+mn-ea"/>
              </a:rPr>
              <a:t>CSP</a:t>
            </a:r>
            <a:r>
              <a:rPr lang="ko-KR" altLang="en-US" sz="1000">
                <a:latin typeface="+mn-ea"/>
              </a:rPr>
              <a:t>의 기준에 명시된 보상금액과 동일한 수준의 위약금을 </a:t>
            </a:r>
            <a:r>
              <a:rPr lang="en-US" altLang="ko-KR" sz="1000">
                <a:latin typeface="+mn-ea"/>
              </a:rPr>
              <a:t>CSP</a:t>
            </a:r>
            <a:r>
              <a:rPr lang="ko-KR" altLang="en-US" sz="1000">
                <a:latin typeface="+mn-ea"/>
              </a:rPr>
              <a:t>사에게 지급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클라우드 컴퓨팅 서비스 </a:t>
            </a:r>
            <a:r>
              <a:rPr lang="en-US" altLang="ko-KR" sz="1000">
                <a:latin typeface="+mn-ea"/>
              </a:rPr>
              <a:t>SLA</a:t>
            </a:r>
            <a:endParaRPr lang="ko-KR" altLang="en-US" sz="1000">
              <a:latin typeface="+mn-ea"/>
            </a:endParaRPr>
          </a:p>
        </p:txBody>
      </p:sp>
      <p:sp>
        <p:nvSpPr>
          <p:cNvPr id="33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20" y="6318933"/>
            <a:ext cx="240450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지원 서비스 제재 산정기준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44488" y="6320482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56" y="6608513"/>
            <a:ext cx="6178401" cy="180087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2138" y="6683232"/>
            <a:ext cx="59818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서비스 개시 지연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장애 발생의 귀책사유가 아이티아이즈에게 있는 경우 제재를 부과할 수 있다</a:t>
            </a:r>
            <a:r>
              <a:rPr lang="en-US" altLang="ko-KR" sz="100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클라우드 지원 서비스 </a:t>
            </a:r>
            <a:r>
              <a:rPr lang="en-US" altLang="ko-KR" sz="1000">
                <a:latin typeface="+mn-ea"/>
              </a:rPr>
              <a:t>SLA</a:t>
            </a:r>
          </a:p>
        </p:txBody>
      </p:sp>
      <p:graphicFrame>
        <p:nvGraphicFramePr>
          <p:cNvPr id="42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60037"/>
              </p:ext>
            </p:extLst>
          </p:nvPr>
        </p:nvGraphicFramePr>
        <p:xfrm>
          <a:off x="476249" y="2989607"/>
          <a:ext cx="5905501" cy="2755481"/>
        </p:xfrm>
        <a:graphic>
          <a:graphicData uri="http://schemas.openxmlformats.org/drawingml/2006/table">
            <a:tbl>
              <a:tblPr/>
              <a:tblGrid>
                <a:gridCol w="60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401">
                  <a:extLst>
                    <a:ext uri="{9D8B030D-6E8A-4147-A177-3AD203B41FA5}">
                      <a16:colId xmlns:a16="http://schemas.microsoft.com/office/drawing/2014/main" val="1268683664"/>
                    </a:ext>
                  </a:extLst>
                </a:gridCol>
                <a:gridCol w="1836035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2612819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</a:tblGrid>
              <a:tr h="156621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CSP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목표수준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 재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81209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1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KT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66340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81209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2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NHN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 월평균 사용금액의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 월평균 사용금액의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 월평균 사용금액의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724628"/>
                  </a:ext>
                </a:extLst>
              </a:tr>
              <a:tr h="281209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3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NCP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크레딧 제공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508975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크레딧 제공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21971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크레딧 제공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graphicFrame>
        <p:nvGraphicFramePr>
          <p:cNvPr id="43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196511"/>
              </p:ext>
            </p:extLst>
          </p:nvPr>
        </p:nvGraphicFramePr>
        <p:xfrm>
          <a:off x="476249" y="7192269"/>
          <a:ext cx="5905499" cy="1068227"/>
        </p:xfrm>
        <a:graphic>
          <a:graphicData uri="http://schemas.openxmlformats.org/drawingml/2006/table">
            <a:tbl>
              <a:tblPr/>
              <a:tblGrid>
                <a:gridCol w="110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44">
                  <a:extLst>
                    <a:ext uri="{9D8B030D-6E8A-4147-A177-3AD203B41FA5}">
                      <a16:colId xmlns:a16="http://schemas.microsoft.com/office/drawing/2014/main" val="577319668"/>
                    </a:ext>
                  </a:extLst>
                </a:gridCol>
                <a:gridCol w="2363649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</a:tblGrid>
              <a:tr h="156621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목표수준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 재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81209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가용률</a:t>
                      </a:r>
                      <a:endParaRPr lang="en-US" altLang="ko-KR" sz="1000" b="0" kern="1200" baseline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월 평균</a:t>
                      </a: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66340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월 사용료 전액 면제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63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338967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ko-KR" altLang="en-US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행정사항 및 조달청장의 필요에 의해 정한 사항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58990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행정사항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326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29664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디지털서비스 조달 행정을 위한 </a:t>
            </a: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납품</a:t>
            </a:r>
            <a:r>
              <a:rPr lang="en-US" altLang="ko-KR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검사</a:t>
            </a:r>
            <a:r>
              <a:rPr lang="en-US" altLang="ko-KR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검수 방법</a:t>
            </a:r>
            <a:r>
              <a:rPr lang="en-US" altLang="ko-KR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공급지역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432050"/>
            <a:ext cx="6178401" cy="49553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46770" y="2191435"/>
            <a:ext cx="785654" cy="173127"/>
            <a:chOff x="734027" y="2610528"/>
            <a:chExt cx="785654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642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납품방법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65073" y="2506768"/>
            <a:ext cx="5981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계약을 체결 및 회원 계정을 발급한 후 클라우드 지원 서비스 제공</a:t>
            </a:r>
          </a:p>
        </p:txBody>
      </p:sp>
      <p:sp>
        <p:nvSpPr>
          <p:cNvPr id="16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9" y="3465423"/>
            <a:ext cx="6178401" cy="74378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3375" y="3224808"/>
            <a:ext cx="1194420" cy="173127"/>
            <a:chOff x="734027" y="2610528"/>
            <a:chExt cx="1194420" cy="173127"/>
          </a:xfrm>
        </p:grpSpPr>
        <p:sp>
          <p:nvSpPr>
            <p:cNvPr id="18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97302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검사</a:t>
              </a: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•</a:t>
              </a:r>
              <a:r>
                <a:rPr lang="ko-KR" altLang="en-US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검수 방법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362311" y="3446595"/>
            <a:ext cx="59818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구축 작업의 전ㆍ중ㆍ후 보고서를 통해 진행 경과 공유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구축 완료 보고서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월간 보고서를 통해 인프라의 상황 공유 가능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협의에 따른 통합 테스트 지원 가능</a:t>
            </a:r>
          </a:p>
        </p:txBody>
      </p:sp>
      <p:sp>
        <p:nvSpPr>
          <p:cNvPr id="2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78" y="4814061"/>
            <a:ext cx="6178401" cy="136738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43124" y="4573446"/>
            <a:ext cx="1308233" cy="173127"/>
            <a:chOff x="734027" y="2610528"/>
            <a:chExt cx="1308233" cy="173127"/>
          </a:xfrm>
        </p:grpSpPr>
        <p:sp>
          <p:nvSpPr>
            <p:cNvPr id="27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086836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공급지역 및 조건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3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3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361427" y="4771816"/>
            <a:ext cx="5981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이용 가능 대상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전자정부법 제</a:t>
            </a:r>
            <a:r>
              <a:rPr lang="en-US" altLang="ko-KR" sz="1000">
                <a:latin typeface="+mn-ea"/>
              </a:rPr>
              <a:t>2</a:t>
            </a:r>
            <a:r>
              <a:rPr lang="ko-KR" altLang="en-US" sz="1000">
                <a:latin typeface="+mn-ea"/>
              </a:rPr>
              <a:t>조에 정의된 행정기관과 공공기관</a:t>
            </a:r>
          </a:p>
          <a:p>
            <a:pPr marL="85725">
              <a:lnSpc>
                <a:spcPct val="150000"/>
              </a:lnSpc>
            </a:pPr>
            <a:r>
              <a:rPr lang="ko-KR" altLang="en-US" sz="1000">
                <a:latin typeface="+mn-ea"/>
              </a:rPr>
              <a:t>① 행정기관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국회ㆍ법원ㆍ헌법재판소ㆍ중앙선거관리위원회의 행정사무를 처리하는 기관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중앙행정기관 및 소속 기관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지방자치단체</a:t>
            </a:r>
          </a:p>
          <a:p>
            <a:pPr marL="85725">
              <a:lnSpc>
                <a:spcPct val="150000"/>
              </a:lnSpc>
            </a:pPr>
            <a:r>
              <a:rPr lang="ko-KR" altLang="en-US" sz="1000">
                <a:latin typeface="+mn-ea"/>
              </a:rPr>
              <a:t>② 공공기관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법인ㆍ단체 또는 기관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지방공사 및 지방공단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특별법에 따라 설립된 특수법인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법률에 따른 학교 기관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대통령령으로 정하는 법인ㆍ단체 또는 기관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공급지역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국내 소재 행정기관과 공공기관</a:t>
            </a:r>
          </a:p>
        </p:txBody>
      </p:sp>
      <p:sp>
        <p:nvSpPr>
          <p:cNvPr id="33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78" y="6534957"/>
            <a:ext cx="26000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그외 조달청장의 필요에 의해 정한 사항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37146" y="653650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14" y="6824538"/>
            <a:ext cx="6178401" cy="432718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7619" y="6899256"/>
            <a:ext cx="5981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해당사항 없음</a:t>
            </a:r>
          </a:p>
        </p:txBody>
      </p:sp>
      <p:sp>
        <p:nvSpPr>
          <p:cNvPr id="36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78" y="7562985"/>
            <a:ext cx="58990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문의사항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37146" y="7564534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8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68" y="7852566"/>
            <a:ext cx="2959224" cy="149292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5429" y="8113801"/>
            <a:ext cx="2929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부서</a:t>
            </a:r>
            <a:r>
              <a:rPr lang="en-US" altLang="ko-KR" sz="1000">
                <a:latin typeface="+mn-ea"/>
              </a:rPr>
              <a:t>:  	</a:t>
            </a:r>
            <a:r>
              <a:rPr lang="ko-KR" altLang="en-US" sz="1000">
                <a:latin typeface="+mn-ea"/>
              </a:rPr>
              <a:t>클라우드센터 클라우드 기술팀</a:t>
            </a:r>
            <a:endParaRPr lang="en-US" altLang="ko-KR" sz="10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담당자</a:t>
            </a:r>
            <a:r>
              <a:rPr lang="en-US" altLang="ko-KR" sz="1000">
                <a:latin typeface="+mn-ea"/>
              </a:rPr>
              <a:t>:  	</a:t>
            </a:r>
            <a:r>
              <a:rPr lang="ko-KR" altLang="en-US" sz="1000">
                <a:latin typeface="+mn-ea"/>
              </a:rPr>
              <a:t>박수용 팀장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전화번호</a:t>
            </a:r>
            <a:r>
              <a:rPr lang="en-US" altLang="ko-KR" sz="1000">
                <a:latin typeface="+mn-ea"/>
              </a:rPr>
              <a:t>:	02-783- 2971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이메일</a:t>
            </a:r>
            <a:r>
              <a:rPr lang="en-US" altLang="ko-KR" sz="1000">
                <a:latin typeface="+mn-ea"/>
              </a:rPr>
              <a:t>:	dmoz@iteyes.co.kr</a:t>
            </a:r>
          </a:p>
        </p:txBody>
      </p:sp>
      <p:sp>
        <p:nvSpPr>
          <p:cNvPr id="40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851" y="7852442"/>
            <a:ext cx="2959224" cy="149292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11641" y="8113800"/>
            <a:ext cx="2929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부서</a:t>
            </a:r>
            <a:r>
              <a:rPr lang="en-US" altLang="ko-KR" sz="1000">
                <a:latin typeface="+mn-ea"/>
              </a:rPr>
              <a:t>:  	</a:t>
            </a:r>
            <a:r>
              <a:rPr lang="ko-KR" altLang="en-US" sz="1000">
                <a:latin typeface="+mn-ea"/>
              </a:rPr>
              <a:t>클라우드센터 클라우드 운영팀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담당자</a:t>
            </a:r>
            <a:r>
              <a:rPr lang="en-US" altLang="ko-KR" sz="1000">
                <a:latin typeface="+mn-ea"/>
              </a:rPr>
              <a:t>:  	</a:t>
            </a:r>
            <a:r>
              <a:rPr lang="ko-KR" altLang="en-US" sz="1000">
                <a:latin typeface="+mn-ea"/>
              </a:rPr>
              <a:t>이원일 팀장</a:t>
            </a:r>
            <a:endParaRPr lang="en-US" altLang="ko-KR" sz="10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전화번호</a:t>
            </a:r>
            <a:r>
              <a:rPr lang="en-US" altLang="ko-KR" sz="1000">
                <a:latin typeface="+mn-ea"/>
              </a:rPr>
              <a:t>:	02-783- 2971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이메일</a:t>
            </a:r>
            <a:r>
              <a:rPr lang="en-US" altLang="ko-KR" sz="1000">
                <a:latin typeface="+mn-ea"/>
              </a:rPr>
              <a:t>:	support_cloud@iteyes.co.kr</a:t>
            </a:r>
          </a:p>
        </p:txBody>
      </p:sp>
    </p:spTree>
    <p:extLst>
      <p:ext uri="{BB962C8B-B14F-4D97-AF65-F5344CB8AC3E}">
        <p14:creationId xmlns:p14="http://schemas.microsoft.com/office/powerpoint/2010/main" val="117291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b="0" i="0" u="none" strike="noStrike" kern="1200" cap="none" spc="-71" normalizeH="0" baseline="0" noProof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1. </a:t>
            </a:r>
            <a:r>
              <a:rPr kumimoji="1" lang="ko-KR" altLang="en-US" sz="1300" b="0" i="0" u="none" strike="noStrike" kern="1200" cap="none" spc="-71" normalizeH="0" baseline="0" noProof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일반현황 및 주요연혁</a:t>
            </a:r>
            <a:r>
              <a:rPr kumimoji="1" lang="en-US" altLang="ko-KR" sz="1300" b="0" i="0" u="none" strike="noStrike" kern="1200" cap="none" spc="-71" normalizeH="0" baseline="0" noProof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 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4AE53EE-1706-4500-BD38-5CBD92506630}"/>
              </a:ext>
            </a:extLst>
          </p:cNvPr>
          <p:cNvSpPr/>
          <p:nvPr/>
        </p:nvSpPr>
        <p:spPr>
          <a:xfrm>
            <a:off x="1263466" y="3573262"/>
            <a:ext cx="5218910" cy="488799"/>
          </a:xfrm>
          <a:prstGeom prst="rect">
            <a:avLst/>
          </a:prstGeom>
          <a:solidFill>
            <a:srgbClr val="E9F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 w="1270"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95058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일반현황 및 연혁</a:t>
            </a:r>
          </a:p>
        </p:txBody>
      </p:sp>
      <p:graphicFrame>
        <p:nvGraphicFramePr>
          <p:cNvPr id="80" name="Rn8">
            <a:extLst>
              <a:ext uri="{FF2B5EF4-FFF2-40B4-BE49-F238E27FC236}">
                <a16:creationId xmlns:a16="http://schemas.microsoft.com/office/drawing/2014/main" id="{18444B54-AC6C-484F-85B2-3D357F1AD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4667"/>
              </p:ext>
            </p:extLst>
          </p:nvPr>
        </p:nvGraphicFramePr>
        <p:xfrm>
          <a:off x="375161" y="2111740"/>
          <a:ext cx="6122681" cy="1346600"/>
        </p:xfrm>
        <a:graphic>
          <a:graphicData uri="http://schemas.openxmlformats.org/drawingml/2006/table">
            <a:tbl>
              <a:tblPr/>
              <a:tblGrid>
                <a:gridCol w="162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374">
                  <a:extLst>
                    <a:ext uri="{9D8B030D-6E8A-4147-A177-3AD203B41FA5}">
                      <a16:colId xmlns:a16="http://schemas.microsoft.com/office/drawing/2014/main" val="2356775287"/>
                    </a:ext>
                  </a:extLst>
                </a:gridCol>
                <a:gridCol w="1251444">
                  <a:extLst>
                    <a:ext uri="{9D8B030D-6E8A-4147-A177-3AD203B41FA5}">
                      <a16:colId xmlns:a16="http://schemas.microsoft.com/office/drawing/2014/main" val="3131290317"/>
                    </a:ext>
                  </a:extLst>
                </a:gridCol>
                <a:gridCol w="1052031">
                  <a:extLst>
                    <a:ext uri="{9D8B030D-6E8A-4147-A177-3AD203B41FA5}">
                      <a16:colId xmlns:a16="http://schemas.microsoft.com/office/drawing/2014/main" val="60449203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4284397302"/>
                    </a:ext>
                  </a:extLst>
                </a:gridCol>
                <a:gridCol w="1802201">
                  <a:extLst>
                    <a:ext uri="{9D8B030D-6E8A-4147-A177-3AD203B41FA5}">
                      <a16:colId xmlns:a16="http://schemas.microsoft.com/office/drawing/2014/main" val="3391256319"/>
                    </a:ext>
                  </a:extLst>
                </a:gridCol>
              </a:tblGrid>
              <a:tr h="122126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회사명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주</a:t>
                      </a:r>
                      <a:r>
                        <a:rPr lang="en-US" altLang="ko-KR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아이티아이즈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대표자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이성남</a:t>
                      </a: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사업분야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전산시스템 관리 및 개발</a:t>
                      </a:r>
                      <a:r>
                        <a:rPr kumimoji="1"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소프트웨어 자문</a:t>
                      </a:r>
                      <a:r>
                        <a:rPr kumimoji="1"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개발공급</a:t>
                      </a:r>
                      <a:r>
                        <a:rPr kumimoji="1" lang="ko-KR" altLang="en-US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및 데이터베이스 구축업</a:t>
                      </a:r>
                      <a:r>
                        <a:rPr kumimoji="1"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정보처리 용역업</a:t>
                      </a:r>
                      <a:endParaRPr lang="ko-KR" altLang="en-US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주소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서울특별시 영등포구 </a:t>
                      </a:r>
                      <a:r>
                        <a:rPr kumimoji="1" lang="ko-KR" altLang="en-US" sz="1000" b="0" kern="12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은행로</a:t>
                      </a:r>
                      <a:r>
                        <a:rPr kumimoji="1"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37, 5</a:t>
                      </a:r>
                      <a:r>
                        <a:rPr kumimoji="1" lang="ko-KR" altLang="en-US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층</a:t>
                      </a:r>
                      <a:r>
                        <a:rPr kumimoji="1"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여의도동</a:t>
                      </a:r>
                      <a:r>
                        <a:rPr kumimoji="1"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기계진흥회관 본관</a:t>
                      </a:r>
                      <a:r>
                        <a:rPr kumimoji="1"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  <a:endParaRPr lang="en-US" altLang="ko-KR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903143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전화번호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02-783-2970</a:t>
                      </a:r>
                      <a:endParaRPr lang="en-US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026997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회사설립연도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2012</a:t>
                      </a:r>
                      <a:r>
                        <a:rPr kumimoji="1" lang="ko-KR" altLang="en-US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년 </a:t>
                      </a:r>
                      <a:r>
                        <a:rPr kumimoji="1"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08</a:t>
                      </a:r>
                      <a:r>
                        <a:rPr kumimoji="1" lang="ko-KR" altLang="en-US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월 </a:t>
                      </a:r>
                      <a:r>
                        <a:rPr kumimoji="1"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07</a:t>
                      </a:r>
                      <a:r>
                        <a:rPr kumimoji="1" lang="ko-KR" altLang="en-US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일</a:t>
                      </a:r>
                      <a:endParaRPr lang="ko-KR" altLang="en-US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90925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해당부문 사업기간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2012</a:t>
                      </a:r>
                      <a:r>
                        <a:rPr lang="ko-KR" altLang="en-US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년 </a:t>
                      </a:r>
                      <a:r>
                        <a:rPr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8</a:t>
                      </a:r>
                      <a:r>
                        <a:rPr lang="ko-KR" altLang="en-US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월 </a:t>
                      </a:r>
                      <a:r>
                        <a:rPr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~ </a:t>
                      </a:r>
                      <a:r>
                        <a:rPr lang="ko-KR" altLang="en-US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현재 </a:t>
                      </a:r>
                      <a:r>
                        <a:rPr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(9</a:t>
                      </a:r>
                      <a:r>
                        <a:rPr lang="ko-KR" altLang="en-US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년 </a:t>
                      </a:r>
                      <a:r>
                        <a:rPr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개월</a:t>
                      </a:r>
                      <a:r>
                        <a:rPr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01003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0B87D72F-3D86-40C6-9082-6CD5045E4232}"/>
              </a:ext>
            </a:extLst>
          </p:cNvPr>
          <p:cNvSpPr/>
          <p:nvPr/>
        </p:nvSpPr>
        <p:spPr>
          <a:xfrm>
            <a:off x="1274560" y="5210981"/>
            <a:ext cx="5218910" cy="1062475"/>
          </a:xfrm>
          <a:prstGeom prst="rect">
            <a:avLst/>
          </a:prstGeom>
          <a:solidFill>
            <a:srgbClr val="E9F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 w="1270"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84C4630-15C2-49E2-AC8D-99C68B1DAA80}"/>
              </a:ext>
            </a:extLst>
          </p:cNvPr>
          <p:cNvSpPr/>
          <p:nvPr/>
        </p:nvSpPr>
        <p:spPr>
          <a:xfrm>
            <a:off x="1274560" y="6969266"/>
            <a:ext cx="5218910" cy="693793"/>
          </a:xfrm>
          <a:prstGeom prst="rect">
            <a:avLst/>
          </a:prstGeom>
          <a:solidFill>
            <a:srgbClr val="E9F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 w="1270"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5B1371D-48A7-4F7D-9E24-3EA61382A997}"/>
              </a:ext>
            </a:extLst>
          </p:cNvPr>
          <p:cNvSpPr/>
          <p:nvPr/>
        </p:nvSpPr>
        <p:spPr>
          <a:xfrm>
            <a:off x="1274560" y="8403716"/>
            <a:ext cx="5218910" cy="704253"/>
          </a:xfrm>
          <a:prstGeom prst="rect">
            <a:avLst/>
          </a:prstGeom>
          <a:solidFill>
            <a:srgbClr val="E9F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 w="1270"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85" name="Rt22">
            <a:extLst>
              <a:ext uri="{FF2B5EF4-FFF2-40B4-BE49-F238E27FC236}">
                <a16:creationId xmlns:a16="http://schemas.microsoft.com/office/drawing/2014/main" id="{A1C13CFC-8E19-443D-8AFB-099822364B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5287074"/>
            <a:ext cx="4104456" cy="91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국토연구원 </a:t>
            </a:r>
            <a:r>
              <a:rPr kumimoji="1" lang="ko-KR" altLang="en-US" sz="850" spc="-4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클라우드</a:t>
            </a:r>
            <a:r>
              <a:rPr kumimoji="1" lang="ko-KR" altLang="en-US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 임차 및 빅데이터 센터 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한국거래소 거래정보저장소</a:t>
            </a:r>
            <a:r>
              <a:rPr kumimoji="1" lang="en-US" altLang="ko-KR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(TR)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구축 개발 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국민연금공단 국내주식 계량분석 환경 구축</a:t>
            </a:r>
            <a:endParaRPr kumimoji="1" lang="en-US" altLang="ko-KR" sz="850" dirty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하나은행 국민연금 투자분석 빅데이터 시스템 구축</a:t>
            </a:r>
            <a:endParaRPr kumimoji="1" lang="en-US" altLang="ko-KR" sz="850" dirty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기획재정부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차세대 예산회계시스템 구축</a:t>
            </a:r>
            <a:endParaRPr lang="en-US" altLang="ko-KR" sz="850" dirty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국방부 국방통합재정 정보체계 고도화 </a:t>
            </a:r>
            <a:r>
              <a:rPr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개념연구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사업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서울보증보험 </a:t>
            </a:r>
            <a:r>
              <a:rPr lang="en-US" altLang="ko-KR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IFRS(17·9) 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및 </a:t>
            </a:r>
            <a:r>
              <a:rPr lang="en-US" altLang="ko-KR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K-ICS 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86" name="Rt22">
            <a:extLst>
              <a:ext uri="{FF2B5EF4-FFF2-40B4-BE49-F238E27FC236}">
                <a16:creationId xmlns:a16="http://schemas.microsoft.com/office/drawing/2014/main" id="{796428F5-D2FA-427E-A9CB-B796E2ED2A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6366805"/>
            <a:ext cx="4104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한국장학재단 대출업무</a:t>
            </a:r>
            <a:r>
              <a:rPr kumimoji="1" lang="en-US" altLang="ko-KR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, </a:t>
            </a:r>
            <a:r>
              <a:rPr kumimoji="1" lang="ko-KR" altLang="en-US" sz="850" spc="-4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여신시스템</a:t>
            </a:r>
            <a:r>
              <a:rPr kumimoji="1" lang="ko-KR" altLang="en-US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 개선 사업</a:t>
            </a:r>
            <a:endParaRPr kumimoji="1" lang="en-US" altLang="ko-KR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60B8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중소기업중앙회 공제업무프로그램 유지보수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한국은행 정보시스템 </a:t>
            </a: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통합개발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용역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빅데이터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국민연금공단 국내주식 계량분석환경 구축</a:t>
            </a:r>
            <a:endParaRPr kumimoji="1" lang="en-US" altLang="ko-KR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87" name="Rt22">
            <a:extLst>
              <a:ext uri="{FF2B5EF4-FFF2-40B4-BE49-F238E27FC236}">
                <a16:creationId xmlns:a16="http://schemas.microsoft.com/office/drawing/2014/main" id="{29750031-687D-4726-B5DA-12FDBA27CC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7052971"/>
            <a:ext cx="4104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한국은행 차세</a:t>
            </a:r>
            <a:r>
              <a:rPr kumimoji="1" lang="en-US" altLang="ko-KR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[</a:t>
            </a:r>
            <a:r>
              <a:rPr kumimoji="1" lang="ko-KR" altLang="en-US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대 회계 결제시스템 구축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신용평가 시스템 룰 매니저 방법 및 시스템 특허등록</a:t>
            </a:r>
            <a:endParaRPr lang="en-US" altLang="ko-KR" sz="850" dirty="0">
              <a:ln>
                <a:solidFill>
                  <a:srgbClr val="F3F3F3">
                    <a:alpha val="0"/>
                  </a:srgbClr>
                </a:solidFill>
              </a:ln>
              <a:solidFill>
                <a:srgbClr val="4D4D4D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Arial" pitchFamily="34" charset="0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파일관리 및 데이터 암호화 보안시스템 특허등록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NCP </a:t>
            </a: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매니지드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서비스 사업자 파트너십 체결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88" name="Rt22">
            <a:extLst>
              <a:ext uri="{FF2B5EF4-FFF2-40B4-BE49-F238E27FC236}">
                <a16:creationId xmlns:a16="http://schemas.microsoft.com/office/drawing/2014/main" id="{E99B95D9-A173-46BA-BA87-6F7F3121A7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7791787"/>
            <a:ext cx="4104456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대우증권 장외파생상품 통합 시스템 구축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정부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R&amp;D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과제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신진석박사기술인력지원사업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 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사업자 선정</a:t>
            </a:r>
            <a:endParaRPr lang="en-US" altLang="ko-KR" sz="850" dirty="0">
              <a:ln>
                <a:solidFill>
                  <a:srgbClr val="F3F3F3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Arial" pitchFamily="34" charset="0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경영혁신형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중소기업 인증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중소기업청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신용평가 룰 매니저 방법 및 시스템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, 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장외파생상품 관련 특허 출원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  <p:sp>
        <p:nvSpPr>
          <p:cNvPr id="89" name="Rt22">
            <a:extLst>
              <a:ext uri="{FF2B5EF4-FFF2-40B4-BE49-F238E27FC236}">
                <a16:creationId xmlns:a16="http://schemas.microsoft.com/office/drawing/2014/main" id="{21706858-AD34-4A8A-BBF9-479916B339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8495033"/>
            <a:ext cx="4104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국민연금 주거래</a:t>
            </a:r>
            <a:r>
              <a:rPr kumimoji="1" lang="en-US" altLang="ko-KR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/</a:t>
            </a:r>
            <a:r>
              <a:rPr kumimoji="1" lang="ko-KR" altLang="en-US" sz="850" spc="-4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외화금고</a:t>
            </a:r>
            <a:r>
              <a:rPr kumimoji="1" lang="en-US" altLang="ko-KR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/</a:t>
            </a:r>
            <a:r>
              <a:rPr kumimoji="1" lang="ko-KR" altLang="en-US" sz="850" spc="-4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해외수탁</a:t>
            </a:r>
            <a:r>
              <a:rPr kumimoji="1" lang="en-US" altLang="ko-KR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(</a:t>
            </a:r>
            <a:r>
              <a:rPr kumimoji="1" lang="ko-KR" altLang="en-US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대외연계시스템</a:t>
            </a:r>
            <a:r>
              <a:rPr kumimoji="1" lang="en-US" altLang="ko-KR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) </a:t>
            </a:r>
            <a:r>
              <a:rPr kumimoji="1" lang="ko-KR" altLang="en-US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사업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KEB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하나금융그룹 바젤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Ⅲ </a:t>
            </a: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내부등급법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사업</a:t>
            </a:r>
            <a:r>
              <a:rPr kumimoji="1" lang="ko-KR" altLang="en-US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Monotype Sorts"/>
              </a:rPr>
              <a:t> 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기업부설연구소 설립 및 인정 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한국산업기술진흥협회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경영혁신형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중소기업 인증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중소기업청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90" name="Rt22">
            <a:extLst>
              <a:ext uri="{FF2B5EF4-FFF2-40B4-BE49-F238E27FC236}">
                <a16:creationId xmlns:a16="http://schemas.microsoft.com/office/drawing/2014/main" id="{F883F2F1-5C80-435D-B275-5425D3956F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9153134"/>
            <a:ext cx="4104456" cy="13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Monotype Sorts"/>
              </a:rPr>
              <a:t>㈜ 아이티아이즈 창립</a:t>
            </a:r>
          </a:p>
        </p:txBody>
      </p:sp>
      <p:sp>
        <p:nvSpPr>
          <p:cNvPr id="91" name="Rt22">
            <a:extLst>
              <a:ext uri="{FF2B5EF4-FFF2-40B4-BE49-F238E27FC236}">
                <a16:creationId xmlns:a16="http://schemas.microsoft.com/office/drawing/2014/main" id="{8AA3317C-250B-4771-A315-C536EF5178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6" y="3634860"/>
            <a:ext cx="4691043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한국보건의료정보원 의료분야 </a:t>
            </a:r>
            <a:r>
              <a:rPr kumimoji="1" lang="ko-KR" altLang="en-US" sz="850" spc="-4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마이데이터</a:t>
            </a:r>
            <a:r>
              <a:rPr kumimoji="1" lang="en-US" altLang="ko-KR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(PHR) </a:t>
            </a:r>
            <a:r>
              <a:rPr kumimoji="1" lang="ko-KR" altLang="en-US" sz="850" spc="-4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마이헬스웨이</a:t>
            </a:r>
            <a:r>
              <a:rPr kumimoji="1" lang="en-US" altLang="ko-KR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 </a:t>
            </a:r>
            <a:r>
              <a:rPr kumimoji="1" lang="ko-KR" altLang="en-US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시스템 구축 및 실증 확산 사업</a:t>
            </a:r>
            <a:r>
              <a:rPr kumimoji="1" lang="ko-KR" altLang="en-US" sz="850" b="1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0033C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관세청 빅데이터 플랫폼 기반 분석 모델 개발</a:t>
            </a:r>
            <a:endParaRPr kumimoji="1" lang="en-US" altLang="ko-KR" sz="850" dirty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Monotype Sorts"/>
              </a:rPr>
              <a:t>하나금융투자 </a:t>
            </a:r>
            <a:r>
              <a:rPr kumimoji="1" lang="ko-KR" altLang="en-US" sz="850" spc="-4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Monotype Sorts"/>
              </a:rPr>
              <a:t>마이데이터</a:t>
            </a:r>
            <a:r>
              <a:rPr kumimoji="1" lang="ko-KR" altLang="en-US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Monotype Sorts"/>
              </a:rPr>
              <a:t> 사업자 플랫폼 개발</a:t>
            </a:r>
            <a:r>
              <a:rPr lang="ko-KR" altLang="en-US" sz="8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/>
                <a:sym typeface="Arial"/>
              </a:rPr>
              <a:t> 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4C56AF4-B06C-42F5-83E0-68234DFE6423}"/>
              </a:ext>
            </a:extLst>
          </p:cNvPr>
          <p:cNvCxnSpPr>
            <a:cxnSpLocks/>
          </p:cNvCxnSpPr>
          <p:nvPr/>
        </p:nvCxnSpPr>
        <p:spPr>
          <a:xfrm>
            <a:off x="369965" y="3573263"/>
            <a:ext cx="6120680" cy="0"/>
          </a:xfrm>
          <a:prstGeom prst="line">
            <a:avLst/>
          </a:prstGeom>
          <a:solidFill>
            <a:sysClr val="window" lastClr="FFFFFF"/>
          </a:solidFill>
          <a:ln w="19050" cap="flat">
            <a:solidFill>
              <a:srgbClr val="B2E0FC"/>
            </a:solidFill>
            <a:miter lim="800000"/>
          </a:ln>
          <a:effectLst>
            <a:outerShdw blurRad="127000" dist="127000" dir="2700000" algn="tl" rotWithShape="0">
              <a:sysClr val="window" lastClr="FFFFFF">
                <a:lumMod val="75000"/>
                <a:alpha val="15000"/>
              </a:sysClr>
            </a:outerShdw>
          </a:effectLst>
        </p:spPr>
      </p:cxnSp>
      <p:sp>
        <p:nvSpPr>
          <p:cNvPr id="93" name="사각형: 둥근 모서리 281">
            <a:extLst>
              <a:ext uri="{FF2B5EF4-FFF2-40B4-BE49-F238E27FC236}">
                <a16:creationId xmlns:a16="http://schemas.microsoft.com/office/drawing/2014/main" id="{536CF857-9C93-45D7-B13F-9348E87B83CD}"/>
              </a:ext>
            </a:extLst>
          </p:cNvPr>
          <p:cNvSpPr/>
          <p:nvPr/>
        </p:nvSpPr>
        <p:spPr>
          <a:xfrm>
            <a:off x="479305" y="3629556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2021</a:t>
            </a:r>
          </a:p>
        </p:txBody>
      </p:sp>
      <p:sp>
        <p:nvSpPr>
          <p:cNvPr id="94" name="사각형: 둥근 모서리 285">
            <a:extLst>
              <a:ext uri="{FF2B5EF4-FFF2-40B4-BE49-F238E27FC236}">
                <a16:creationId xmlns:a16="http://schemas.microsoft.com/office/drawing/2014/main" id="{4EE806AF-EEBF-45BB-8B16-46676DABA77A}"/>
              </a:ext>
            </a:extLst>
          </p:cNvPr>
          <p:cNvSpPr/>
          <p:nvPr/>
        </p:nvSpPr>
        <p:spPr>
          <a:xfrm>
            <a:off x="479305" y="5265990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2019</a:t>
            </a:r>
          </a:p>
        </p:txBody>
      </p:sp>
      <p:sp>
        <p:nvSpPr>
          <p:cNvPr id="95" name="사각형: 둥근 모서리 286">
            <a:extLst>
              <a:ext uri="{FF2B5EF4-FFF2-40B4-BE49-F238E27FC236}">
                <a16:creationId xmlns:a16="http://schemas.microsoft.com/office/drawing/2014/main" id="{78B7AB01-26CE-4578-8D88-403C767A1837}"/>
              </a:ext>
            </a:extLst>
          </p:cNvPr>
          <p:cNvSpPr/>
          <p:nvPr/>
        </p:nvSpPr>
        <p:spPr>
          <a:xfrm>
            <a:off x="479305" y="6384105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2018</a:t>
            </a:r>
          </a:p>
        </p:txBody>
      </p:sp>
      <p:sp>
        <p:nvSpPr>
          <p:cNvPr id="96" name="사각형: 둥근 모서리 287">
            <a:extLst>
              <a:ext uri="{FF2B5EF4-FFF2-40B4-BE49-F238E27FC236}">
                <a16:creationId xmlns:a16="http://schemas.microsoft.com/office/drawing/2014/main" id="{9F527150-5537-4851-8166-2BC009136047}"/>
              </a:ext>
            </a:extLst>
          </p:cNvPr>
          <p:cNvSpPr/>
          <p:nvPr/>
        </p:nvSpPr>
        <p:spPr>
          <a:xfrm>
            <a:off x="479305" y="7022074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2017</a:t>
            </a:r>
          </a:p>
        </p:txBody>
      </p:sp>
      <p:sp>
        <p:nvSpPr>
          <p:cNvPr id="97" name="사각형: 둥근 모서리 288">
            <a:extLst>
              <a:ext uri="{FF2B5EF4-FFF2-40B4-BE49-F238E27FC236}">
                <a16:creationId xmlns:a16="http://schemas.microsoft.com/office/drawing/2014/main" id="{ADDA436C-864D-47E6-BA5F-F4762D7AC786}"/>
              </a:ext>
            </a:extLst>
          </p:cNvPr>
          <p:cNvSpPr/>
          <p:nvPr/>
        </p:nvSpPr>
        <p:spPr>
          <a:xfrm>
            <a:off x="479305" y="7770767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2016</a:t>
            </a:r>
          </a:p>
        </p:txBody>
      </p:sp>
      <p:sp>
        <p:nvSpPr>
          <p:cNvPr id="98" name="사각형: 둥근 모서리 289">
            <a:extLst>
              <a:ext uri="{FF2B5EF4-FFF2-40B4-BE49-F238E27FC236}">
                <a16:creationId xmlns:a16="http://schemas.microsoft.com/office/drawing/2014/main" id="{CBCB8775-28E5-4FEF-A1C0-CE13A828953C}"/>
              </a:ext>
            </a:extLst>
          </p:cNvPr>
          <p:cNvSpPr/>
          <p:nvPr/>
        </p:nvSpPr>
        <p:spPr>
          <a:xfrm>
            <a:off x="479305" y="8464594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2015</a:t>
            </a:r>
          </a:p>
        </p:txBody>
      </p:sp>
      <p:sp>
        <p:nvSpPr>
          <p:cNvPr id="99" name="사각형: 둥근 모서리 290">
            <a:extLst>
              <a:ext uri="{FF2B5EF4-FFF2-40B4-BE49-F238E27FC236}">
                <a16:creationId xmlns:a16="http://schemas.microsoft.com/office/drawing/2014/main" id="{BC769917-29E7-4AC7-A911-D4A2BF1496B3}"/>
              </a:ext>
            </a:extLst>
          </p:cNvPr>
          <p:cNvSpPr/>
          <p:nvPr/>
        </p:nvSpPr>
        <p:spPr>
          <a:xfrm>
            <a:off x="479305" y="9137522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2012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590B6A86-32C8-464A-86C3-97865D9D4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91" y="8202418"/>
            <a:ext cx="1473420" cy="1224660"/>
          </a:xfrm>
          <a:prstGeom prst="rect">
            <a:avLst/>
          </a:prstGeom>
        </p:spPr>
      </p:pic>
      <p:sp>
        <p:nvSpPr>
          <p:cNvPr id="101" name="Rt22">
            <a:extLst>
              <a:ext uri="{FF2B5EF4-FFF2-40B4-BE49-F238E27FC236}">
                <a16:creationId xmlns:a16="http://schemas.microsoft.com/office/drawing/2014/main" id="{7CD3A242-4FD3-4D8E-BFA8-290CE394E2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8837" y="4154578"/>
            <a:ext cx="4104456" cy="91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국토교통과학기술연구원 코로나 </a:t>
            </a:r>
            <a:r>
              <a:rPr kumimoji="1" lang="ko-KR" altLang="en-US" sz="850" spc="-4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감염병</a:t>
            </a:r>
            <a:r>
              <a:rPr kumimoji="1" lang="ko-KR" altLang="en-US" sz="850" spc="-4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 발생 예측 사업</a:t>
            </a:r>
            <a:endParaRPr kumimoji="1" lang="ko-KR" altLang="en-US" sz="850" dirty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부산대학교의료데이터 활용 환경 시스템 구축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관세청정보시스템 구축을 위한 소프트웨어 개발</a:t>
            </a:r>
            <a:r>
              <a:rPr kumimoji="1" lang="en-US" altLang="ko-KR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및 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한국산업은행 </a:t>
            </a:r>
            <a:r>
              <a:rPr kumimoji="1"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통합데이터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기반 </a:t>
            </a:r>
            <a:r>
              <a:rPr kumimoji="1"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심사분석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시스템 구축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한국지식서비스연구원 </a:t>
            </a:r>
            <a:r>
              <a:rPr lang="ko-KR" altLang="en-US" sz="8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빅데이터 플랫폼 구축을 위한 </a:t>
            </a:r>
            <a:r>
              <a:rPr lang="en-US" altLang="ko-KR" sz="8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ISP </a:t>
            </a:r>
            <a:r>
              <a:rPr lang="ko-KR" altLang="en-US" sz="8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</a:t>
            </a:r>
            <a:endParaRPr lang="en-US" altLang="ko-KR" sz="85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우리은행 장외 파생상품 거래정보 저장소 보고 시스템 구축 </a:t>
            </a:r>
            <a:endParaRPr kumimoji="1" lang="en-US" altLang="ko-KR" sz="850" dirty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코스콤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금융 </a:t>
            </a:r>
            <a:r>
              <a:rPr kumimoji="1"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마이데이터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102" name="사각형: 둥근 모서리 284">
            <a:extLst>
              <a:ext uri="{FF2B5EF4-FFF2-40B4-BE49-F238E27FC236}">
                <a16:creationId xmlns:a16="http://schemas.microsoft.com/office/drawing/2014/main" id="{99789E41-0A53-4C74-971F-0859FD7DC7D2}"/>
              </a:ext>
            </a:extLst>
          </p:cNvPr>
          <p:cNvSpPr/>
          <p:nvPr/>
        </p:nvSpPr>
        <p:spPr>
          <a:xfrm>
            <a:off x="486925" y="4162299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2020</a:t>
            </a: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21809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 latinLnBrk="1">
              <a:defRPr/>
            </a:pP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클라우드 서비스 기획 부터 </a:t>
            </a:r>
            <a:r>
              <a:rPr lang="ko-KR" altLang="en-US" sz="1400" spc="-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플랫폼 구축까지 </a:t>
            </a:r>
            <a:r>
              <a:rPr lang="en-US" altLang="ko-KR" sz="1400" spc="-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All in One </a:t>
            </a:r>
            <a:r>
              <a:rPr lang="ko-KR" altLang="en-US" sz="1400" spc="-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역량 보유</a:t>
            </a:r>
          </a:p>
        </p:txBody>
      </p:sp>
    </p:spTree>
    <p:extLst>
      <p:ext uri="{BB962C8B-B14F-4D97-AF65-F5344CB8AC3E}">
        <p14:creationId xmlns:p14="http://schemas.microsoft.com/office/powerpoint/2010/main" val="299864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2</a:t>
            </a:r>
            <a:r>
              <a:rPr kumimoji="1" lang="en-US" altLang="ko-KR" sz="1300" b="0" i="0" u="none" strike="noStrike" kern="1200" cap="none" spc="-71" normalizeH="0" baseline="0" noProof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b="0" i="0" u="none" strike="noStrike" kern="1200" cap="none" spc="-71" normalizeH="0" baseline="0" noProof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재무현황 및 대내외 인증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1285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자본금 및 매출액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21809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r>
              <a:rPr lang="ko-KR" altLang="en-US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 연속 </a:t>
            </a:r>
            <a:r>
              <a:rPr lang="en-US" altLang="ko-KR" sz="1400" spc="-5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A-</a:t>
            </a:r>
            <a:r>
              <a:rPr lang="en-US" altLang="ko-KR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안정적인 재무구조</a:t>
            </a:r>
            <a:r>
              <a:rPr lang="ko-KR" altLang="en-US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및 </a:t>
            </a:r>
            <a:r>
              <a:rPr lang="ko-KR" altLang="en-US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업계 최고의 수행 역량 보유</a:t>
            </a:r>
            <a:endParaRPr lang="ko-KR" altLang="en-US" spc="-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0" name="LcS57">
            <a:extLst>
              <a:ext uri="{FF2B5EF4-FFF2-40B4-BE49-F238E27FC236}">
                <a16:creationId xmlns:a16="http://schemas.microsoft.com/office/drawing/2014/main" id="{1E360A81-0A8B-416F-A0C1-B3F5A02DD395}"/>
              </a:ext>
            </a:extLst>
          </p:cNvPr>
          <p:cNvSpPr txBox="1"/>
          <p:nvPr/>
        </p:nvSpPr>
        <p:spPr>
          <a:xfrm>
            <a:off x="6021712" y="1892885"/>
            <a:ext cx="4776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&lt;</a:t>
            </a:r>
            <a:r>
              <a:rPr kumimoji="0" lang="ko-KR" altLang="en-US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단위</a:t>
            </a:r>
            <a:r>
              <a:rPr kumimoji="0" lang="en-US" altLang="ko-KR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:</a:t>
            </a:r>
            <a:r>
              <a:rPr kumimoji="0" lang="ko-KR" altLang="en-US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천원</a:t>
            </a:r>
            <a:r>
              <a:rPr kumimoji="0" lang="en-US" altLang="ko-KR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&gt;</a:t>
            </a:r>
          </a:p>
        </p:txBody>
      </p:sp>
      <p:graphicFrame>
        <p:nvGraphicFramePr>
          <p:cNvPr id="31" name="LcS21">
            <a:extLst>
              <a:ext uri="{FF2B5EF4-FFF2-40B4-BE49-F238E27FC236}">
                <a16:creationId xmlns:a16="http://schemas.microsoft.com/office/drawing/2014/main" id="{B6D903F2-467A-4011-A9D5-0908438FE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17940"/>
              </p:ext>
            </p:extLst>
          </p:nvPr>
        </p:nvGraphicFramePr>
        <p:xfrm>
          <a:off x="369092" y="2082511"/>
          <a:ext cx="6119815" cy="2244200"/>
        </p:xfrm>
        <a:graphic>
          <a:graphicData uri="http://schemas.openxmlformats.org/drawingml/2006/table">
            <a:tbl>
              <a:tblPr/>
              <a:tblGrid>
                <a:gridCol w="618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05">
                  <a:extLst>
                    <a:ext uri="{9D8B030D-6E8A-4147-A177-3AD203B41FA5}">
                      <a16:colId xmlns:a16="http://schemas.microsoft.com/office/drawing/2014/main" val="2094867237"/>
                    </a:ext>
                  </a:extLst>
                </a:gridCol>
                <a:gridCol w="250227">
                  <a:extLst>
                    <a:ext uri="{9D8B030D-6E8A-4147-A177-3AD203B41FA5}">
                      <a16:colId xmlns:a16="http://schemas.microsoft.com/office/drawing/2014/main" val="2356775287"/>
                    </a:ext>
                  </a:extLst>
                </a:gridCol>
                <a:gridCol w="847419">
                  <a:extLst>
                    <a:ext uri="{9D8B030D-6E8A-4147-A177-3AD203B41FA5}">
                      <a16:colId xmlns:a16="http://schemas.microsoft.com/office/drawing/2014/main" val="1931031482"/>
                    </a:ext>
                  </a:extLst>
                </a:gridCol>
                <a:gridCol w="1328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84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5445">
                <a:tc gridSpan="4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2018</a:t>
                      </a: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2019</a:t>
                      </a: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2020</a:t>
                      </a: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3237">
                <a:tc grid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자본금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200,000</a:t>
                      </a: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200,000</a:t>
                      </a: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200,000</a:t>
                      </a: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173237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SW </a:t>
                      </a: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매출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9,871,531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22,829,489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37,473,566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356226"/>
                  </a:ext>
                </a:extLst>
              </a:tr>
              <a:tr h="173237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HW </a:t>
                      </a: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매출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7,024,603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14,170,495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11,957,238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63639"/>
                  </a:ext>
                </a:extLst>
              </a:tr>
              <a:tr h="173237">
                <a:tc rowSpan="6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매출액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클라우드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rowSpan="5" h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H/W </a:t>
                      </a: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부문</a:t>
                      </a: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컨설팅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marR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9391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구축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1,476,957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742983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전환통합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29054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운영관리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16,888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129,553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405,772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01988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S/W </a:t>
                      </a: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부문</a:t>
                      </a: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기타</a:t>
                      </a:r>
                      <a:endParaRPr lang="ko-KR" altLang="en-US" sz="3200"/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algn="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624940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합계</a:t>
                      </a:r>
                      <a:endParaRPr lang="ko-KR" altLang="en-US" sz="3200" dirty="0"/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16,913,022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spc="0" baseline="0">
                          <a:ln w="0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37.129.537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spc="0" baseline="0" dirty="0">
                          <a:ln w="0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51,313,533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162877"/>
                  </a:ext>
                </a:extLst>
              </a:tr>
            </a:tbl>
          </a:graphicData>
        </a:graphic>
      </p:graphicFrame>
      <p:sp>
        <p:nvSpPr>
          <p:cNvPr id="33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63" y="4461470"/>
            <a:ext cx="206466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176213" algn="l" defTabSz="9359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80000"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기업신용도 및 대내외 인증</a:t>
            </a:r>
            <a:r>
              <a:rPr kumimoji="0" lang="en-US" altLang="ko-KR" sz="1200" b="0" i="0" u="none" strike="noStrike" kern="1200" cap="none" spc="-5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-5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수상내역</a:t>
            </a:r>
          </a:p>
        </p:txBody>
      </p:sp>
      <p:sp>
        <p:nvSpPr>
          <p:cNvPr id="35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4461644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rcRect t="4020" r="796" b="2878"/>
          <a:stretch/>
        </p:blipFill>
        <p:spPr>
          <a:xfrm>
            <a:off x="2358811" y="4729771"/>
            <a:ext cx="898928" cy="1139173"/>
          </a:xfrm>
          <a:prstGeom prst="rect">
            <a:avLst/>
          </a:prstGeom>
        </p:spPr>
      </p:pic>
      <p:pic>
        <p:nvPicPr>
          <p:cNvPr id="37" name="그림 3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05" y="4719266"/>
            <a:ext cx="863825" cy="111223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88EB69-7A34-4C0F-8069-8C1E4E1B353B}"/>
              </a:ext>
            </a:extLst>
          </p:cNvPr>
          <p:cNvSpPr/>
          <p:nvPr/>
        </p:nvSpPr>
        <p:spPr>
          <a:xfrm>
            <a:off x="371152" y="4692567"/>
            <a:ext cx="1898766" cy="4729184"/>
          </a:xfrm>
          <a:prstGeom prst="rect">
            <a:avLst/>
          </a:prstGeom>
          <a:solidFill>
            <a:srgbClr val="E9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F51405B-C2ED-40F7-B988-87CBBD5AD8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78" b="14363"/>
          <a:stretch/>
        </p:blipFill>
        <p:spPr>
          <a:xfrm>
            <a:off x="664213" y="4693132"/>
            <a:ext cx="1314709" cy="1385684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CD3EC294-D577-4BB8-80A9-ACB70043D117}"/>
              </a:ext>
            </a:extLst>
          </p:cNvPr>
          <p:cNvGrpSpPr/>
          <p:nvPr/>
        </p:nvGrpSpPr>
        <p:grpSpPr>
          <a:xfrm>
            <a:off x="444477" y="6080798"/>
            <a:ext cx="1601534" cy="1946842"/>
            <a:chOff x="5101331" y="3694754"/>
            <a:chExt cx="1298618" cy="157861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FD8A8CA-B41C-48EC-B01B-F34909F9517D}"/>
                </a:ext>
              </a:extLst>
            </p:cNvPr>
            <p:cNvGrpSpPr/>
            <p:nvPr/>
          </p:nvGrpSpPr>
          <p:grpSpPr>
            <a:xfrm>
              <a:off x="5202629" y="3694754"/>
              <a:ext cx="1197320" cy="1505097"/>
              <a:chOff x="4340850" y="4561704"/>
              <a:chExt cx="830197" cy="1043604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B53002A0-7928-4FBF-B359-500E33021896}"/>
                  </a:ext>
                </a:extLst>
              </p:cNvPr>
              <p:cNvGrpSpPr/>
              <p:nvPr/>
            </p:nvGrpSpPr>
            <p:grpSpPr>
              <a:xfrm>
                <a:off x="4340850" y="4561704"/>
                <a:ext cx="830197" cy="1043604"/>
                <a:chOff x="4340850" y="4561704"/>
                <a:chExt cx="830197" cy="1043604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35684D68-5140-4D43-81A3-DF37C8FE55FE}"/>
                    </a:ext>
                  </a:extLst>
                </p:cNvPr>
                <p:cNvSpPr/>
                <p:nvPr/>
              </p:nvSpPr>
              <p:spPr>
                <a:xfrm rot="10800000">
                  <a:off x="4340850" y="4561704"/>
                  <a:ext cx="830197" cy="1043604"/>
                </a:xfrm>
                <a:prstGeom prst="rect">
                  <a:avLst/>
                </a:prstGeom>
                <a:gradFill flip="none" rotWithShape="1">
                  <a:gsLst>
                    <a:gs pos="477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  <a:tileRect/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38927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39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46" name="직각 삼각형 45">
                  <a:extLst>
                    <a:ext uri="{FF2B5EF4-FFF2-40B4-BE49-F238E27FC236}">
                      <a16:creationId xmlns:a16="http://schemas.microsoft.com/office/drawing/2014/main" id="{432E5F80-0982-497A-8987-F0E6356C9284}"/>
                    </a:ext>
                  </a:extLst>
                </p:cNvPr>
                <p:cNvSpPr/>
                <p:nvPr/>
              </p:nvSpPr>
              <p:spPr>
                <a:xfrm rot="5400000">
                  <a:off x="4340850" y="4561705"/>
                  <a:ext cx="212736" cy="212735"/>
                </a:xfrm>
                <a:prstGeom prst="rtTriangle">
                  <a:avLst/>
                </a:prstGeom>
                <a:solidFill>
                  <a:srgbClr val="6F80B5">
                    <a:alpha val="8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38927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39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47" name="직각 삼각형 46">
                  <a:extLst>
                    <a:ext uri="{FF2B5EF4-FFF2-40B4-BE49-F238E27FC236}">
                      <a16:creationId xmlns:a16="http://schemas.microsoft.com/office/drawing/2014/main" id="{57A0999B-24A1-4682-B6CA-19A364D2174F}"/>
                    </a:ext>
                  </a:extLst>
                </p:cNvPr>
                <p:cNvSpPr/>
                <p:nvPr/>
              </p:nvSpPr>
              <p:spPr>
                <a:xfrm rot="16200000">
                  <a:off x="4958311" y="5392572"/>
                  <a:ext cx="212736" cy="212735"/>
                </a:xfrm>
                <a:prstGeom prst="rtTriangle">
                  <a:avLst/>
                </a:prstGeom>
                <a:solidFill>
                  <a:srgbClr val="6F80B5">
                    <a:alpha val="8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38927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39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endParaRPr>
                </a:p>
              </p:txBody>
            </p:sp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E68D1AB-F486-4DA8-9F59-84C10BFFCF4A}"/>
                  </a:ext>
                </a:extLst>
              </p:cNvPr>
              <p:cNvSpPr/>
              <p:nvPr/>
            </p:nvSpPr>
            <p:spPr>
              <a:xfrm>
                <a:off x="4382144" y="4600805"/>
                <a:ext cx="747609" cy="965402"/>
              </a:xfrm>
              <a:prstGeom prst="rect">
                <a:avLst/>
              </a:prstGeom>
              <a:solidFill>
                <a:schemeClr val="bg1"/>
              </a:solidFill>
              <a:ln w="9525">
                <a:gradFill flip="none" rotWithShape="1">
                  <a:gsLst>
                    <a:gs pos="45000">
                      <a:schemeClr val="tx1">
                        <a:lumMod val="85000"/>
                        <a:lumOff val="15000"/>
                      </a:schemeClr>
                    </a:gs>
                    <a:gs pos="50000">
                      <a:schemeClr val="bg1"/>
                    </a:gs>
                    <a:gs pos="56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38100" sx="102000" sy="102000" algn="c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927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endParaRPr>
              </a:p>
            </p:txBody>
          </p:sp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F4128FD-AF23-41FD-800F-BC993B44D1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807"/>
            <a:stretch/>
          </p:blipFill>
          <p:spPr>
            <a:xfrm>
              <a:off x="5101331" y="3726705"/>
              <a:ext cx="107366" cy="1546663"/>
            </a:xfrm>
            <a:prstGeom prst="rect">
              <a:avLst/>
            </a:prstGeom>
          </p:spPr>
        </p:pic>
      </p:grp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B27C318-BBD9-4F8C-8897-8AC5A79E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51071"/>
              </p:ext>
            </p:extLst>
          </p:nvPr>
        </p:nvGraphicFramePr>
        <p:xfrm>
          <a:off x="543439" y="8002513"/>
          <a:ext cx="1540882" cy="1343151"/>
        </p:xfrm>
        <a:graphic>
          <a:graphicData uri="http://schemas.openxmlformats.org/drawingml/2006/table">
            <a:tbl>
              <a:tblPr/>
              <a:tblGrid>
                <a:gridCol w="392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06">
                  <a:extLst>
                    <a:ext uri="{9D8B030D-6E8A-4147-A177-3AD203B41FA5}">
                      <a16:colId xmlns:a16="http://schemas.microsoft.com/office/drawing/2014/main" val="4027274813"/>
                    </a:ext>
                  </a:extLst>
                </a:gridCol>
                <a:gridCol w="876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674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평가기관</a:t>
                      </a:r>
                    </a:p>
                  </a:txBody>
                  <a:tcPr marL="36000" marR="3600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262626"/>
                        </a:solidFill>
                        <a:effectLst/>
                        <a:latin typeface="+mj-lt"/>
                        <a:ea typeface="KoPub돋움체 Bold" panose="02020603020101020101" pitchFamily="18" charset="-127"/>
                      </a:endParaRPr>
                    </a:p>
                  </a:txBody>
                  <a:tcPr marL="501" marR="501" marT="501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평가등급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31049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75107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평가등급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1pPr>
                      <a:lvl2pPr marL="742950" indent="-285750"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2pPr>
                      <a:lvl3pPr marL="1143000" indent="-228600"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3pPr>
                      <a:lvl4pPr marL="1600200" indent="-228600"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4pPr>
                      <a:lvl5pPr marL="2057400" indent="-228600"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5pPr>
                      <a:lvl6pPr marL="2514600" indent="-228600" algn="just" fontAlgn="base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6pPr>
                      <a:lvl7pPr marL="2971800" indent="-228600" algn="just" fontAlgn="base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7pPr>
                      <a:lvl8pPr marL="3429000" indent="-228600" algn="just" fontAlgn="base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8pPr>
                      <a:lvl9pPr marL="3886200" indent="-228600" algn="just" fontAlgn="base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425550" rtl="0" eaLnBrk="1" fontAlgn="ctr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kern="120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A4D09"/>
                          </a:solidFill>
                          <a:latin typeface="+mj-ea"/>
                          <a:ea typeface="KoPub바탕체 Light" panose="02020603020101020101" pitchFamily="18" charset="-127"/>
                          <a:cs typeface="굴림" panose="020B0600000101010101" pitchFamily="50" charset="-127"/>
                        </a:rPr>
                        <a:t>A-</a:t>
                      </a:r>
                      <a:endParaRPr kumimoji="0" lang="ko-KR" altLang="ko-KR" sz="9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36514" marR="36514" marT="36514" marB="36514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75107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평가기관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425550" rtl="0" eaLnBrk="1" fontAlgn="ctr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dirty="0" err="1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나이스디앤비</a:t>
                      </a:r>
                      <a:endParaRPr kumimoji="0" lang="ko-KR" altLang="en-US" sz="9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36514" marR="36514" marT="36514" marB="36514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58657"/>
                  </a:ext>
                </a:extLst>
              </a:tr>
              <a:tr h="275107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평가일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425550" rtl="0" eaLnBrk="1" fontAlgn="ctr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dirty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2021.04.23</a:t>
                      </a:r>
                      <a:endParaRPr kumimoji="0" lang="ko-KR" altLang="ko-KR" sz="9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36514" marR="36514" marT="36514" marB="36514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20278"/>
                  </a:ext>
                </a:extLst>
              </a:tr>
              <a:tr h="275107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유효기간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425550" rtl="0" eaLnBrk="1" fontAlgn="ctr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dirty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2022.04.22</a:t>
                      </a:r>
                      <a:endParaRPr kumimoji="0" lang="ko-KR" altLang="ko-KR" sz="9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36514" marR="36514" marT="36514" marB="36514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27362"/>
                  </a:ext>
                </a:extLst>
              </a:tr>
            </a:tbl>
          </a:graphicData>
        </a:graphic>
      </p:graphicFrame>
      <p:sp>
        <p:nvSpPr>
          <p:cNvPr id="49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462" y="9067625"/>
            <a:ext cx="957955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산업통상자원부장관</a:t>
            </a:r>
            <a:b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</a:b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표장</a:t>
            </a:r>
            <a:r>
              <a:rPr kumimoji="0" lang="en-US" altLang="ko-KR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(SCM</a:t>
            </a: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관련</a:t>
            </a:r>
            <a:r>
              <a:rPr kumimoji="0" lang="en-US" altLang="ko-KR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</a:p>
        </p:txBody>
      </p:sp>
      <p:sp>
        <p:nvSpPr>
          <p:cNvPr id="50" name="Text Box 30">
            <a:extLst>
              <a:ext uri="{FF2B5EF4-FFF2-40B4-BE49-F238E27FC236}">
                <a16:creationId xmlns:a16="http://schemas.microsoft.com/office/drawing/2014/main" id="{7BECEAE2-7156-4384-9706-81796EDD8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007" y="7336751"/>
            <a:ext cx="632866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기업부설연구소</a:t>
            </a:r>
            <a:b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</a:b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인정서</a:t>
            </a:r>
          </a:p>
        </p:txBody>
      </p:sp>
      <p:sp>
        <p:nvSpPr>
          <p:cNvPr id="51" name="Text Box 30">
            <a:extLst>
              <a:ext uri="{FF2B5EF4-FFF2-40B4-BE49-F238E27FC236}">
                <a16:creationId xmlns:a16="http://schemas.microsoft.com/office/drawing/2014/main" id="{CAA7CA27-DC16-491F-B73D-4BF22FB9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348" y="6052935"/>
            <a:ext cx="952184" cy="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7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JQA ISO 9001 </a:t>
            </a:r>
            <a:r>
              <a:rPr kumimoji="0" lang="ko-KR" altLang="en-US" sz="900" b="0" i="0" u="none" strike="noStrike" kern="1200" cap="none" spc="-7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인증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EB324A9-BA63-49DE-8AE4-668E6F5E1E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61" t="5537" r="2992"/>
          <a:stretch/>
        </p:blipFill>
        <p:spPr>
          <a:xfrm>
            <a:off x="646991" y="6140172"/>
            <a:ext cx="1334956" cy="1710023"/>
          </a:xfrm>
          <a:prstGeom prst="rect">
            <a:avLst/>
          </a:prstGeom>
        </p:spPr>
      </p:pic>
      <p:pic>
        <p:nvPicPr>
          <p:cNvPr id="53" name="Picture 10" descr="C:\Users\pd3\Desktop\Desktop\16\Untitled-9.png">
            <a:extLst>
              <a:ext uri="{FF2B5EF4-FFF2-40B4-BE49-F238E27FC236}">
                <a16:creationId xmlns:a16="http://schemas.microsoft.com/office/drawing/2014/main" id="{44969AC6-2797-401C-BF9E-9BA70CFE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 flipV="1">
            <a:off x="1279116" y="6443305"/>
            <a:ext cx="988288" cy="98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75A2AE25-3235-497D-A7D0-2AB432B8A3A8}"/>
              </a:ext>
            </a:extLst>
          </p:cNvPr>
          <p:cNvSpPr/>
          <p:nvPr/>
        </p:nvSpPr>
        <p:spPr>
          <a:xfrm>
            <a:off x="1490452" y="6727213"/>
            <a:ext cx="4764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500" kern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FA4D09"/>
                </a:solidFill>
                <a:latin typeface="+mj-ea"/>
                <a:ea typeface="+mj-ea"/>
              </a:rPr>
              <a:t>A-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F0B9B2A-E22D-4332-B7F2-744B61908DB0}"/>
              </a:ext>
            </a:extLst>
          </p:cNvPr>
          <p:cNvSpPr/>
          <p:nvPr/>
        </p:nvSpPr>
        <p:spPr>
          <a:xfrm>
            <a:off x="2270367" y="4693132"/>
            <a:ext cx="4216212" cy="4715145"/>
          </a:xfrm>
          <a:prstGeom prst="rect">
            <a:avLst/>
          </a:prstGeom>
          <a:noFill/>
          <a:ln w="28575" algn="ctr">
            <a:solidFill>
              <a:srgbClr val="1980DD"/>
            </a:solidFill>
            <a:miter lim="800000"/>
            <a:headEnd/>
            <a:tailEnd/>
          </a:ln>
          <a:effectLst>
            <a:outerShdw blurRad="165100" dist="254000" dir="10800000" sx="95000" sy="95000" algn="r" rotWithShape="0">
              <a:srgbClr val="0060B8">
                <a:alpha val="18000"/>
              </a:srgbClr>
            </a:outerShdw>
          </a:effectLst>
        </p:spPr>
        <p:txBody>
          <a:bodyPr lIns="90000" tIns="46800" rIns="10800" bIns="46800"/>
          <a:lstStyle/>
          <a:p>
            <a:pPr marL="0" marR="0" lvl="0" indent="0" algn="l" defTabSz="123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A01824-6079-4F79-9CF7-803F4F5C9C95}"/>
              </a:ext>
            </a:extLst>
          </p:cNvPr>
          <p:cNvSpPr/>
          <p:nvPr/>
        </p:nvSpPr>
        <p:spPr>
          <a:xfrm>
            <a:off x="2303542" y="5927006"/>
            <a:ext cx="4183037" cy="385273"/>
          </a:xfrm>
          <a:prstGeom prst="rect">
            <a:avLst/>
          </a:prstGeom>
          <a:solidFill>
            <a:srgbClr val="198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36C3275-1ACE-40B7-944F-47A59B8201AE}"/>
              </a:ext>
            </a:extLst>
          </p:cNvPr>
          <p:cNvSpPr/>
          <p:nvPr/>
        </p:nvSpPr>
        <p:spPr>
          <a:xfrm>
            <a:off x="2303542" y="7505207"/>
            <a:ext cx="4183037" cy="385273"/>
          </a:xfrm>
          <a:prstGeom prst="rect">
            <a:avLst/>
          </a:prstGeom>
          <a:solidFill>
            <a:srgbClr val="198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77DD3F5-4B01-4956-97D5-DA82E6BA8E93}"/>
              </a:ext>
            </a:extLst>
          </p:cNvPr>
          <p:cNvSpPr/>
          <p:nvPr/>
        </p:nvSpPr>
        <p:spPr>
          <a:xfrm>
            <a:off x="2298677" y="9037782"/>
            <a:ext cx="4183037" cy="385273"/>
          </a:xfrm>
          <a:prstGeom prst="rect">
            <a:avLst/>
          </a:prstGeom>
          <a:solidFill>
            <a:srgbClr val="198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2AFD032-EC52-4ACC-B72E-0AD792313D34}"/>
              </a:ext>
            </a:extLst>
          </p:cNvPr>
          <p:cNvGrpSpPr/>
          <p:nvPr/>
        </p:nvGrpSpPr>
        <p:grpSpPr>
          <a:xfrm>
            <a:off x="3353154" y="4678354"/>
            <a:ext cx="2074084" cy="4707746"/>
            <a:chOff x="10708621" y="3242951"/>
            <a:chExt cx="2467725" cy="398603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1E127EF-BD0F-4DA2-A3D5-6B85F6B7E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708621" y="3242951"/>
              <a:ext cx="0" cy="398603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round/>
              <a:headEnd/>
              <a:tailEnd/>
            </a:ln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F9FE288-5785-4F64-9546-AD95244C0699}"/>
                </a:ext>
              </a:extLst>
            </p:cNvPr>
            <p:cNvCxnSpPr>
              <a:cxnSpLocks/>
            </p:cNvCxnSpPr>
            <p:nvPr/>
          </p:nvCxnSpPr>
          <p:spPr>
            <a:xfrm>
              <a:off x="11942483" y="3242951"/>
              <a:ext cx="0" cy="398603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round/>
              <a:headEnd/>
              <a:tailEnd/>
            </a:ln>
          </p:spPr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74F7A37-6751-4091-9D7D-986C92922E6F}"/>
                </a:ext>
              </a:extLst>
            </p:cNvPr>
            <p:cNvCxnSpPr>
              <a:cxnSpLocks/>
            </p:cNvCxnSpPr>
            <p:nvPr/>
          </p:nvCxnSpPr>
          <p:spPr>
            <a:xfrm>
              <a:off x="13176346" y="3242951"/>
              <a:ext cx="0" cy="398603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round/>
              <a:headEnd/>
              <a:tailEnd/>
            </a:ln>
          </p:spPr>
        </p:cxnSp>
      </p:grpSp>
      <p:sp>
        <p:nvSpPr>
          <p:cNvPr id="63" name="Text Box 30">
            <a:extLst>
              <a:ext uri="{FF2B5EF4-FFF2-40B4-BE49-F238E27FC236}">
                <a16:creationId xmlns:a16="http://schemas.microsoft.com/office/drawing/2014/main" id="{62AB0B38-74E3-47CC-9E75-895E8B36B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174" y="7565351"/>
            <a:ext cx="1054456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한국산업기술시험원 </a:t>
            </a:r>
            <a:b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KTL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마크 인증서</a:t>
            </a:r>
            <a:endParaRPr kumimoji="0" lang="en-US" altLang="ko-KR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4" name="Text Box 30">
            <a:extLst>
              <a:ext uri="{FF2B5EF4-FFF2-40B4-BE49-F238E27FC236}">
                <a16:creationId xmlns:a16="http://schemas.microsoft.com/office/drawing/2014/main" id="{81FB7C11-CF79-4CFA-AB65-D79304D28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043" y="6052935"/>
            <a:ext cx="807914" cy="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749765" latinLnBrk="1">
              <a:buClr>
                <a:srgbClr val="808080"/>
              </a:buClr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중소기업확인서</a:t>
            </a:r>
            <a:endParaRPr kumimoji="0" lang="en-US" altLang="ko-KR" sz="900" b="0" i="0" u="none" strike="noStrike" kern="1200" cap="none" spc="-10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5" name="Text Box 30">
            <a:extLst>
              <a:ext uri="{FF2B5EF4-FFF2-40B4-BE49-F238E27FC236}">
                <a16:creationId xmlns:a16="http://schemas.microsoft.com/office/drawing/2014/main" id="{0CF40FEB-DAA9-45A5-B412-8BAB2B599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220" y="5983685"/>
            <a:ext cx="923330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749765" latinLnBrk="1">
              <a:buClr>
                <a:srgbClr val="808080"/>
              </a:buClr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소프트웨어 </a:t>
            </a:r>
            <a:b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사업자신고확인서</a:t>
            </a:r>
            <a:endParaRPr kumimoji="0" lang="en-US" altLang="ko-KR" sz="900" b="0" i="0" u="none" strike="noStrike" kern="1200" cap="none" spc="-10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643" y="9136875"/>
            <a:ext cx="849593" cy="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7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IBK </a:t>
            </a:r>
            <a:r>
              <a:rPr kumimoji="0" lang="ko-KR" altLang="en-US" sz="900" b="0" i="0" u="none" strike="noStrike" kern="1200" cap="none" spc="-7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우량기업인증</a:t>
            </a:r>
            <a:endParaRPr kumimoji="0" lang="en-US" altLang="ko-KR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67" name="Text Box 30">
            <a:extLst>
              <a:ext uri="{FF2B5EF4-FFF2-40B4-BE49-F238E27FC236}">
                <a16:creationId xmlns:a16="http://schemas.microsoft.com/office/drawing/2014/main" id="{7BECEAE2-7156-4384-9706-81796EDD8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892" y="7565351"/>
            <a:ext cx="828497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신용평가 </a:t>
            </a:r>
            <a:r>
              <a:rPr lang="ko-KR" altLang="en-US"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관련 </a:t>
            </a:r>
            <a:endParaRPr lang="en-US" altLang="ko-KR" sz="9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atinLnBrk="1">
              <a:defRPr/>
            </a:pPr>
            <a:r>
              <a:rPr lang="ko-KR" altLang="en-US"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 특허등록</a:t>
            </a:r>
            <a:endParaRPr kumimoji="0" lang="ko-KR" altLang="en-US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8" name="Text Box 30">
            <a:extLst>
              <a:ext uri="{FF2B5EF4-FFF2-40B4-BE49-F238E27FC236}">
                <a16:creationId xmlns:a16="http://schemas.microsoft.com/office/drawing/2014/main" id="{CAA7CA27-DC16-491F-B73D-4BF22FB9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844" y="5983684"/>
            <a:ext cx="1061188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749765" latinLnBrk="1">
              <a:buClr>
                <a:srgbClr val="808080"/>
              </a:buClr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경영혁신 중소기업 </a:t>
            </a:r>
            <a:b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(MAIN-BIZ)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확인서</a:t>
            </a:r>
            <a:endParaRPr kumimoji="0" lang="ko-KR" altLang="en-US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D960EB66-1DFA-48E2-AA11-C9EE27ABD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541" y="7565351"/>
            <a:ext cx="1092095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품질경영시스템 인증 </a:t>
            </a:r>
            <a:b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ISO 9001</a:t>
            </a:r>
            <a:endParaRPr kumimoji="0" lang="en-US" altLang="ko-KR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0" name="Text Box 30">
            <a:extLst>
              <a:ext uri="{FF2B5EF4-FFF2-40B4-BE49-F238E27FC236}">
                <a16:creationId xmlns:a16="http://schemas.microsoft.com/office/drawing/2014/main" id="{461EFE06-89EB-4974-8123-7F4709415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483" y="6052935"/>
            <a:ext cx="963405" cy="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749765" latinLnBrk="1">
              <a:buClr>
                <a:srgbClr val="808080"/>
              </a:buClr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한국거래소 표창장</a:t>
            </a:r>
            <a:endParaRPr kumimoji="0" lang="ko-KR" altLang="en-US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1" name="그림 70"/>
          <p:cNvPicPr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t="5785" r="8784" b="7149"/>
          <a:stretch/>
        </p:blipFill>
        <p:spPr>
          <a:xfrm>
            <a:off x="4470922" y="4782085"/>
            <a:ext cx="863825" cy="1068376"/>
          </a:xfrm>
          <a:prstGeom prst="rect">
            <a:avLst/>
          </a:prstGeom>
        </p:spPr>
      </p:pic>
      <p:pic>
        <p:nvPicPr>
          <p:cNvPr id="73" name="그림 72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67" y="4779704"/>
            <a:ext cx="863825" cy="1044980"/>
          </a:xfrm>
          <a:prstGeom prst="rect">
            <a:avLst/>
          </a:prstGeom>
        </p:spPr>
      </p:pic>
      <p:pic>
        <p:nvPicPr>
          <p:cNvPr id="74" name="그림 73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378967" y="6386373"/>
            <a:ext cx="852714" cy="1072293"/>
          </a:xfrm>
          <a:prstGeom prst="rect">
            <a:avLst/>
          </a:prstGeom>
        </p:spPr>
      </p:pic>
      <p:pic>
        <p:nvPicPr>
          <p:cNvPr id="75" name="그림 74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439008" y="6389806"/>
            <a:ext cx="867497" cy="1086466"/>
          </a:xfrm>
          <a:prstGeom prst="rect">
            <a:avLst/>
          </a:prstGeom>
        </p:spPr>
      </p:pic>
      <p:pic>
        <p:nvPicPr>
          <p:cNvPr id="76" name="그림 75"/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85" y="6387695"/>
            <a:ext cx="853295" cy="1088577"/>
          </a:xfrm>
          <a:prstGeom prst="rect">
            <a:avLst/>
          </a:prstGeom>
        </p:spPr>
      </p:pic>
      <p:pic>
        <p:nvPicPr>
          <p:cNvPr id="77" name="그림 76"/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36" y="6375810"/>
            <a:ext cx="840450" cy="1090848"/>
          </a:xfrm>
          <a:prstGeom prst="rect">
            <a:avLst/>
          </a:prstGeom>
        </p:spPr>
      </p:pic>
      <p:sp>
        <p:nvSpPr>
          <p:cNvPr id="78" name="Text Box 30">
            <a:extLst>
              <a:ext uri="{FF2B5EF4-FFF2-40B4-BE49-F238E27FC236}">
                <a16:creationId xmlns:a16="http://schemas.microsoft.com/office/drawing/2014/main" id="{7BECEAE2-7156-4384-9706-81796EDD8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818" y="7559481"/>
            <a:ext cx="979115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0" latinLnBrk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파일관리 및 데이터</a:t>
            </a: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 latinLnBrk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암호화  특허등록</a:t>
            </a:r>
            <a:endParaRPr kumimoji="0" lang="ko-KR" altLang="en-US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4EE41FEF-E9FD-43D7-A242-3095931CA77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86" y="7951898"/>
            <a:ext cx="749942" cy="1053201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98475" y="7945344"/>
            <a:ext cx="815266" cy="1046102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35968" y="7936131"/>
            <a:ext cx="819894" cy="1042657"/>
          </a:xfrm>
          <a:prstGeom prst="rect">
            <a:avLst/>
          </a:prstGeom>
        </p:spPr>
      </p:pic>
      <p:sp>
        <p:nvSpPr>
          <p:cNvPr id="107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568" y="9100328"/>
            <a:ext cx="1059264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7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의료데이터</a:t>
            </a:r>
            <a:r>
              <a:rPr kumimoji="0" lang="ko-KR" altLang="en-US" b="0" i="0" u="none" strike="noStrike" kern="1200" cap="none" spc="-7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지능형 </a:t>
            </a:r>
            <a:endParaRPr kumimoji="0" lang="en-US" altLang="ko-KR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lang="ko-KR" altLang="en-US" spc="-7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</a:t>
            </a:r>
            <a:r>
              <a:rPr lang="ko-KR" altLang="en-US" spc="-7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서비스 확인서</a:t>
            </a:r>
            <a:endParaRPr kumimoji="0" lang="en-US" altLang="ko-KR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467" y="9099340"/>
            <a:ext cx="920445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GURMWI  </a:t>
            </a:r>
            <a:r>
              <a:rPr lang="ko-KR" altLang="en-US" spc="-7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</a:t>
            </a:r>
            <a:endParaRPr lang="en-US" altLang="ko-KR" spc="-7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lang="ko-KR" altLang="en-US" spc="-7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</a:t>
            </a:r>
            <a:r>
              <a:rPr lang="ko-KR" altLang="en-US" spc="-7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확인서</a:t>
            </a:r>
            <a:endParaRPr kumimoji="0" lang="en-US" altLang="ko-KR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910" y="7960728"/>
            <a:ext cx="813613" cy="1033651"/>
          </a:xfrm>
          <a:prstGeom prst="rect">
            <a:avLst/>
          </a:prstGeom>
          <a:ln>
            <a:solidFill>
              <a:srgbClr val="595959"/>
            </a:solidFill>
          </a:ln>
        </p:spPr>
      </p:pic>
      <p:sp>
        <p:nvSpPr>
          <p:cNvPr id="110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033" y="9072705"/>
            <a:ext cx="563296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lang="en-US" altLang="ko-KR" sz="900" spc="-7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SW </a:t>
            </a:r>
            <a:r>
              <a:rPr lang="ko-KR" altLang="en-US" sz="900" spc="-7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사업자 </a:t>
            </a:r>
            <a:endParaRPr lang="en-US" altLang="ko-KR" sz="900" spc="-7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lang="ko-KR" altLang="en-US" sz="900" spc="-7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신고 확인서</a:t>
            </a:r>
            <a:endParaRPr kumimoji="0" lang="en-US" altLang="ko-KR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44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수행인력 현황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08042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수행인력 조직도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6530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빅데이터 및 마이데이터 플랫폼 등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컨설팅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구축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운영 노하우 보유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5906001"/>
            <a:ext cx="2032790" cy="173127"/>
            <a:chOff x="734027" y="2610528"/>
            <a:chExt cx="2032790" cy="173127"/>
          </a:xfrm>
        </p:grpSpPr>
        <p:sp>
          <p:nvSpPr>
            <p:cNvPr id="85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81139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전문분야 및 기술등급별 인원현황</a:t>
              </a:r>
            </a:p>
          </p:txBody>
        </p:sp>
        <p:grpSp>
          <p:nvGrpSpPr>
            <p:cNvPr id="86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87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88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60" y="6196262"/>
            <a:ext cx="6120098" cy="320853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90" name="사각형: 둥근 모서리 304">
            <a:extLst>
              <a:ext uri="{FF2B5EF4-FFF2-40B4-BE49-F238E27FC236}">
                <a16:creationId xmlns:a16="http://schemas.microsoft.com/office/drawing/2014/main" id="{C8FDFB40-AA4F-4C20-9D62-5E59C423E97C}"/>
              </a:ext>
            </a:extLst>
          </p:cNvPr>
          <p:cNvSpPr/>
          <p:nvPr/>
        </p:nvSpPr>
        <p:spPr>
          <a:xfrm>
            <a:off x="800568" y="6276264"/>
            <a:ext cx="2167634" cy="266975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-180921" algn="ctr" defTabSz="11336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1100" b="0" i="0" u="none" strike="noStrike" kern="1200" cap="none" spc="-50" normalizeH="0" baseline="0" noProof="0" dirty="0">
                <a:ln w="9525">
                  <a:solidFill>
                    <a:srgbClr val="D2D2D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분야별 전문인력 보유현황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032E821-52C9-42F7-9AC9-6219DCD6C7D6}"/>
              </a:ext>
            </a:extLst>
          </p:cNvPr>
          <p:cNvCxnSpPr>
            <a:cxnSpLocks/>
            <a:stCxn id="89" idx="0"/>
            <a:endCxn id="89" idx="2"/>
          </p:cNvCxnSpPr>
          <p:nvPr/>
        </p:nvCxnSpPr>
        <p:spPr>
          <a:xfrm>
            <a:off x="3414409" y="6196262"/>
            <a:ext cx="0" cy="32085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307">
            <a:extLst>
              <a:ext uri="{FF2B5EF4-FFF2-40B4-BE49-F238E27FC236}">
                <a16:creationId xmlns:a16="http://schemas.microsoft.com/office/drawing/2014/main" id="{D6A16A69-42E4-49B2-A4D3-D77DCD6C29CD}"/>
              </a:ext>
            </a:extLst>
          </p:cNvPr>
          <p:cNvSpPr/>
          <p:nvPr/>
        </p:nvSpPr>
        <p:spPr>
          <a:xfrm>
            <a:off x="3855302" y="6276264"/>
            <a:ext cx="2167634" cy="266975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-180921" algn="ctr" defTabSz="11336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1100" b="0" i="0" u="none" strike="noStrike" kern="1200" cap="none" spc="-50" normalizeH="0" baseline="0" noProof="0" dirty="0">
                <a:ln w="9525">
                  <a:solidFill>
                    <a:srgbClr val="D2D2D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기술 등급별 보유현황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DA5BB5B-6368-49F5-82C0-9A55BCC1F037}"/>
              </a:ext>
            </a:extLst>
          </p:cNvPr>
          <p:cNvGrpSpPr/>
          <p:nvPr/>
        </p:nvGrpSpPr>
        <p:grpSpPr>
          <a:xfrm>
            <a:off x="520868" y="6772357"/>
            <a:ext cx="2757596" cy="2554770"/>
            <a:chOff x="851513" y="7348447"/>
            <a:chExt cx="2740168" cy="2564160"/>
          </a:xfrm>
        </p:grpSpPr>
        <p:sp>
          <p:nvSpPr>
            <p:cNvPr id="94" name="LcS139">
              <a:extLst>
                <a:ext uri="{FF2B5EF4-FFF2-40B4-BE49-F238E27FC236}">
                  <a16:creationId xmlns:a16="http://schemas.microsoft.com/office/drawing/2014/main" id="{B688F34E-641D-449A-A2F5-843854BED190}"/>
                </a:ext>
              </a:extLst>
            </p:cNvPr>
            <p:cNvSpPr/>
            <p:nvPr/>
          </p:nvSpPr>
          <p:spPr>
            <a:xfrm>
              <a:off x="1119320" y="9666386"/>
              <a:ext cx="208390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S/W</a:t>
              </a:r>
            </a:p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분야</a:t>
              </a:r>
            </a:p>
          </p:txBody>
        </p:sp>
        <p:sp>
          <p:nvSpPr>
            <p:cNvPr id="95" name="LcS139">
              <a:extLst>
                <a:ext uri="{FF2B5EF4-FFF2-40B4-BE49-F238E27FC236}">
                  <a16:creationId xmlns:a16="http://schemas.microsoft.com/office/drawing/2014/main" id="{5D5E9699-F4F1-4ACD-9B79-D176623F3065}"/>
                </a:ext>
              </a:extLst>
            </p:cNvPr>
            <p:cNvSpPr/>
            <p:nvPr/>
          </p:nvSpPr>
          <p:spPr>
            <a:xfrm>
              <a:off x="1060244" y="7348447"/>
              <a:ext cx="32653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149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</a:p>
          </p:txBody>
        </p:sp>
        <p:sp>
          <p:nvSpPr>
            <p:cNvPr id="96" name="LcS132">
              <a:extLst>
                <a:ext uri="{FF2B5EF4-FFF2-40B4-BE49-F238E27FC236}">
                  <a16:creationId xmlns:a16="http://schemas.microsoft.com/office/drawing/2014/main" id="{D9F802FD-A477-4D26-8F92-E8363E14EB73}"/>
                </a:ext>
              </a:extLst>
            </p:cNvPr>
            <p:cNvSpPr/>
            <p:nvPr/>
          </p:nvSpPr>
          <p:spPr>
            <a:xfrm>
              <a:off x="1116047" y="7566210"/>
              <a:ext cx="214936" cy="2054896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97" name="LcS140">
              <a:extLst>
                <a:ext uri="{FF2B5EF4-FFF2-40B4-BE49-F238E27FC236}">
                  <a16:creationId xmlns:a16="http://schemas.microsoft.com/office/drawing/2014/main" id="{16AC2A7B-05C6-478B-ABAF-25A7552354AF}"/>
                </a:ext>
              </a:extLst>
            </p:cNvPr>
            <p:cNvSpPr/>
            <p:nvPr/>
          </p:nvSpPr>
          <p:spPr>
            <a:xfrm>
              <a:off x="1608209" y="9666386"/>
              <a:ext cx="22121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H/W</a:t>
              </a:r>
            </a:p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분야</a:t>
              </a:r>
            </a:p>
          </p:txBody>
        </p:sp>
        <p:sp>
          <p:nvSpPr>
            <p:cNvPr id="98" name="LcS140">
              <a:extLst>
                <a:ext uri="{FF2B5EF4-FFF2-40B4-BE49-F238E27FC236}">
                  <a16:creationId xmlns:a16="http://schemas.microsoft.com/office/drawing/2014/main" id="{16C7B008-A2DB-4086-AB97-0D881EA6C7EE}"/>
                </a:ext>
              </a:extLst>
            </p:cNvPr>
            <p:cNvSpPr/>
            <p:nvPr/>
          </p:nvSpPr>
          <p:spPr>
            <a:xfrm>
              <a:off x="1591386" y="8173451"/>
              <a:ext cx="25485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35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99" name="LcS134">
              <a:extLst>
                <a:ext uri="{FF2B5EF4-FFF2-40B4-BE49-F238E27FC236}">
                  <a16:creationId xmlns:a16="http://schemas.microsoft.com/office/drawing/2014/main" id="{998E459F-5665-405E-96BE-7CE7859CDA02}"/>
                </a:ext>
              </a:extLst>
            </p:cNvPr>
            <p:cNvSpPr/>
            <p:nvPr/>
          </p:nvSpPr>
          <p:spPr>
            <a:xfrm>
              <a:off x="1608394" y="8372758"/>
              <a:ext cx="220844" cy="1248349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100" name="LcS140">
              <a:extLst>
                <a:ext uri="{FF2B5EF4-FFF2-40B4-BE49-F238E27FC236}">
                  <a16:creationId xmlns:a16="http://schemas.microsoft.com/office/drawing/2014/main" id="{7842B7C0-1754-492C-B55C-95BB28172DB8}"/>
                </a:ext>
              </a:extLst>
            </p:cNvPr>
            <p:cNvSpPr/>
            <p:nvPr/>
          </p:nvSpPr>
          <p:spPr>
            <a:xfrm>
              <a:off x="3126171" y="9666386"/>
              <a:ext cx="179536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관리</a:t>
              </a:r>
              <a:endParaRPr kumimoji="0" lang="en-US" altLang="ko-KR" sz="800" b="0" i="0" u="none" strike="noStrike" kern="1200" cap="none" spc="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5F5F5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분야</a:t>
              </a:r>
            </a:p>
          </p:txBody>
        </p:sp>
        <p:sp>
          <p:nvSpPr>
            <p:cNvPr id="101" name="LcS140">
              <a:extLst>
                <a:ext uri="{FF2B5EF4-FFF2-40B4-BE49-F238E27FC236}">
                  <a16:creationId xmlns:a16="http://schemas.microsoft.com/office/drawing/2014/main" id="{76DEFECA-2283-4E82-B07D-7EA31FC6F505}"/>
                </a:ext>
              </a:extLst>
            </p:cNvPr>
            <p:cNvSpPr/>
            <p:nvPr/>
          </p:nvSpPr>
          <p:spPr>
            <a:xfrm>
              <a:off x="3088508" y="9061507"/>
              <a:ext cx="25485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21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02" name="LcS134">
              <a:extLst>
                <a:ext uri="{FF2B5EF4-FFF2-40B4-BE49-F238E27FC236}">
                  <a16:creationId xmlns:a16="http://schemas.microsoft.com/office/drawing/2014/main" id="{D35A0D97-1AE4-40F6-8C4B-8A3150422116}"/>
                </a:ext>
              </a:extLst>
            </p:cNvPr>
            <p:cNvSpPr/>
            <p:nvPr/>
          </p:nvSpPr>
          <p:spPr>
            <a:xfrm>
              <a:off x="3105517" y="9284085"/>
              <a:ext cx="220844" cy="337021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111" name="LcS140">
              <a:extLst>
                <a:ext uri="{FF2B5EF4-FFF2-40B4-BE49-F238E27FC236}">
                  <a16:creationId xmlns:a16="http://schemas.microsoft.com/office/drawing/2014/main" id="{DCCF3CBC-11BE-45D0-B14F-27C119452720}"/>
                </a:ext>
              </a:extLst>
            </p:cNvPr>
            <p:cNvSpPr/>
            <p:nvPr/>
          </p:nvSpPr>
          <p:spPr>
            <a:xfrm>
              <a:off x="2084055" y="9666386"/>
              <a:ext cx="267602" cy="1235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컨설팅</a:t>
              </a:r>
              <a:endParaRPr kumimoji="0" lang="en-US" altLang="ko-KR" sz="8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5F5F5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12" name="LcS140">
              <a:extLst>
                <a:ext uri="{FF2B5EF4-FFF2-40B4-BE49-F238E27FC236}">
                  <a16:creationId xmlns:a16="http://schemas.microsoft.com/office/drawing/2014/main" id="{62F503DD-0803-4C64-BB30-A75552D43A80}"/>
                </a:ext>
              </a:extLst>
            </p:cNvPr>
            <p:cNvSpPr/>
            <p:nvPr/>
          </p:nvSpPr>
          <p:spPr>
            <a:xfrm>
              <a:off x="2090428" y="8864755"/>
              <a:ext cx="25485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32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13" name="LcS134">
              <a:extLst>
                <a:ext uri="{FF2B5EF4-FFF2-40B4-BE49-F238E27FC236}">
                  <a16:creationId xmlns:a16="http://schemas.microsoft.com/office/drawing/2014/main" id="{6CFA7072-AB32-4544-BBA2-DB6F0A6FB778}"/>
                </a:ext>
              </a:extLst>
            </p:cNvPr>
            <p:cNvSpPr/>
            <p:nvPr/>
          </p:nvSpPr>
          <p:spPr>
            <a:xfrm>
              <a:off x="2107435" y="9085089"/>
              <a:ext cx="220844" cy="536018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114" name="LcS140">
              <a:extLst>
                <a:ext uri="{FF2B5EF4-FFF2-40B4-BE49-F238E27FC236}">
                  <a16:creationId xmlns:a16="http://schemas.microsoft.com/office/drawing/2014/main" id="{1E884BDD-4F07-47B3-AC9E-4BBEF764A282}"/>
                </a:ext>
              </a:extLst>
            </p:cNvPr>
            <p:cNvSpPr/>
            <p:nvPr/>
          </p:nvSpPr>
          <p:spPr>
            <a:xfrm>
              <a:off x="2557612" y="9666386"/>
              <a:ext cx="318575" cy="1235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DB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구축</a:t>
              </a:r>
            </a:p>
          </p:txBody>
        </p:sp>
        <p:sp>
          <p:nvSpPr>
            <p:cNvPr id="115" name="LcS140">
              <a:extLst>
                <a:ext uri="{FF2B5EF4-FFF2-40B4-BE49-F238E27FC236}">
                  <a16:creationId xmlns:a16="http://schemas.microsoft.com/office/drawing/2014/main" id="{09825B79-56FB-4087-BEE0-4CDF97AB9E45}"/>
                </a:ext>
              </a:extLst>
            </p:cNvPr>
            <p:cNvSpPr/>
            <p:nvPr/>
          </p:nvSpPr>
          <p:spPr>
            <a:xfrm>
              <a:off x="2589468" y="8972767"/>
              <a:ext cx="25485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44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16" name="LcS134">
              <a:extLst>
                <a:ext uri="{FF2B5EF4-FFF2-40B4-BE49-F238E27FC236}">
                  <a16:creationId xmlns:a16="http://schemas.microsoft.com/office/drawing/2014/main" id="{B3AFE393-ED7B-430A-A0AC-37EBC2036928}"/>
                </a:ext>
              </a:extLst>
            </p:cNvPr>
            <p:cNvSpPr/>
            <p:nvPr/>
          </p:nvSpPr>
          <p:spPr>
            <a:xfrm>
              <a:off x="2606476" y="9182420"/>
              <a:ext cx="220844" cy="438688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14625D9-AD7F-409D-80F6-FB7B0B92BA27}"/>
                </a:ext>
              </a:extLst>
            </p:cNvPr>
            <p:cNvCxnSpPr/>
            <p:nvPr/>
          </p:nvCxnSpPr>
          <p:spPr>
            <a:xfrm>
              <a:off x="851513" y="9621107"/>
              <a:ext cx="2740168" cy="0"/>
            </a:xfrm>
            <a:prstGeom prst="line">
              <a:avLst/>
            </a:prstGeom>
            <a:solidFill>
              <a:srgbClr val="FFFFFF"/>
            </a:solidFill>
            <a:ln w="6350" algn="ctr">
              <a:solidFill>
                <a:srgbClr val="C5C5C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D9D9D9"/>
                    </a:outerShdw>
                  </a:effectLst>
                </a14:hiddenEffects>
              </a:ext>
            </a:extLst>
          </p:spPr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468788C7-3B12-40C5-8A75-6A458246293D}"/>
              </a:ext>
            </a:extLst>
          </p:cNvPr>
          <p:cNvSpPr txBox="1"/>
          <p:nvPr/>
        </p:nvSpPr>
        <p:spPr>
          <a:xfrm>
            <a:off x="4537002" y="6634838"/>
            <a:ext cx="764206" cy="223800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-70" normalizeH="0" baseline="0" noProof="0" dirty="0">
                <a:ln>
                  <a:solidFill>
                    <a:srgbClr val="02A1B2">
                      <a:alpha val="0"/>
                    </a:srgbClr>
                  </a:solidFill>
                </a:ln>
                <a:solidFill>
                  <a:srgbClr val="0076E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총 </a:t>
            </a:r>
            <a:r>
              <a:rPr kumimoji="1" lang="en-US" altLang="ko-KR" sz="1400" b="0" i="0" u="none" strike="noStrike" kern="0" cap="none" spc="-70" normalizeH="0" baseline="0" noProof="0" dirty="0">
                <a:ln>
                  <a:solidFill>
                    <a:srgbClr val="02A1B2">
                      <a:alpha val="0"/>
                    </a:srgbClr>
                  </a:solidFill>
                </a:ln>
                <a:solidFill>
                  <a:srgbClr val="0076E2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281</a:t>
            </a:r>
            <a:r>
              <a:rPr kumimoji="1" lang="ko-KR" altLang="en-US" sz="1400" b="0" i="0" u="none" strike="noStrike" kern="0" cap="none" spc="-70" normalizeH="0" baseline="0" noProof="0" dirty="0">
                <a:ln>
                  <a:solidFill>
                    <a:srgbClr val="02A1B2">
                      <a:alpha val="0"/>
                    </a:srgbClr>
                  </a:solidFill>
                </a:ln>
                <a:solidFill>
                  <a:srgbClr val="0076E2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명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D6A809F-87A2-42A5-8BBF-BB42BB9541EC}"/>
              </a:ext>
            </a:extLst>
          </p:cNvPr>
          <p:cNvGrpSpPr/>
          <p:nvPr/>
        </p:nvGrpSpPr>
        <p:grpSpPr>
          <a:xfrm>
            <a:off x="3383808" y="6948736"/>
            <a:ext cx="2975174" cy="1664118"/>
            <a:chOff x="-3466766" y="4554283"/>
            <a:chExt cx="2942857" cy="1656513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CEC56116-CA92-4D16-91EF-93BDEB4821C2}"/>
                </a:ext>
              </a:extLst>
            </p:cNvPr>
            <p:cNvSpPr/>
            <p:nvPr/>
          </p:nvSpPr>
          <p:spPr>
            <a:xfrm>
              <a:off x="-2376525" y="5964913"/>
              <a:ext cx="889489" cy="245883"/>
            </a:xfrm>
            <a:prstGeom prst="ellipse">
              <a:avLst/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388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3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B590AB18-C18B-41BA-886D-AE766E89E1D8}"/>
                </a:ext>
              </a:extLst>
            </p:cNvPr>
            <p:cNvGrpSpPr/>
            <p:nvPr/>
          </p:nvGrpSpPr>
          <p:grpSpPr>
            <a:xfrm>
              <a:off x="-2687783" y="4588535"/>
              <a:ext cx="1512001" cy="1512000"/>
              <a:chOff x="4712466" y="7606727"/>
              <a:chExt cx="1248894" cy="1248891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A386205A-F2B2-430E-AB68-FCD47ECAC0A2}"/>
                  </a:ext>
                </a:extLst>
              </p:cNvPr>
              <p:cNvSpPr/>
              <p:nvPr/>
            </p:nvSpPr>
            <p:spPr>
              <a:xfrm>
                <a:off x="4712848" y="7607109"/>
                <a:ext cx="1248130" cy="1248129"/>
              </a:xfrm>
              <a:prstGeom prst="ellipse">
                <a:avLst/>
              </a:prstGeom>
              <a:solidFill>
                <a:srgbClr val="038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3" name="부분 원형 842">
                <a:extLst>
                  <a:ext uri="{FF2B5EF4-FFF2-40B4-BE49-F238E27FC236}">
                    <a16:creationId xmlns:a16="http://schemas.microsoft.com/office/drawing/2014/main" id="{B49A7D3B-7A11-47FE-B8A9-F20EC6B45FB9}"/>
                  </a:ext>
                </a:extLst>
              </p:cNvPr>
              <p:cNvSpPr/>
              <p:nvPr/>
            </p:nvSpPr>
            <p:spPr>
              <a:xfrm>
                <a:off x="4712467" y="7606727"/>
                <a:ext cx="1248893" cy="1248891"/>
              </a:xfrm>
              <a:prstGeom prst="pie">
                <a:avLst>
                  <a:gd name="adj1" fmla="val 2241662"/>
                  <a:gd name="adj2" fmla="val 754401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4" name="부분 원형 844">
                <a:extLst>
                  <a:ext uri="{FF2B5EF4-FFF2-40B4-BE49-F238E27FC236}">
                    <a16:creationId xmlns:a16="http://schemas.microsoft.com/office/drawing/2014/main" id="{D431C2B9-991D-48A6-AF1B-7FC59F6FD91C}"/>
                  </a:ext>
                </a:extLst>
              </p:cNvPr>
              <p:cNvSpPr/>
              <p:nvPr/>
            </p:nvSpPr>
            <p:spPr>
              <a:xfrm>
                <a:off x="4712467" y="7606727"/>
                <a:ext cx="1248893" cy="1248891"/>
              </a:xfrm>
              <a:prstGeom prst="pie">
                <a:avLst>
                  <a:gd name="adj1" fmla="val 7553351"/>
                  <a:gd name="adj2" fmla="val 12335262"/>
                </a:avLst>
              </a:prstGeom>
              <a:solidFill>
                <a:srgbClr val="EC70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5" name="부분 원형 845">
                <a:extLst>
                  <a:ext uri="{FF2B5EF4-FFF2-40B4-BE49-F238E27FC236}">
                    <a16:creationId xmlns:a16="http://schemas.microsoft.com/office/drawing/2014/main" id="{CE38616B-9084-4179-8FC9-BD92E458D3D9}"/>
                  </a:ext>
                </a:extLst>
              </p:cNvPr>
              <p:cNvSpPr/>
              <p:nvPr/>
            </p:nvSpPr>
            <p:spPr>
              <a:xfrm>
                <a:off x="4712466" y="7606727"/>
                <a:ext cx="1248893" cy="1248891"/>
              </a:xfrm>
              <a:prstGeom prst="pie">
                <a:avLst>
                  <a:gd name="adj1" fmla="val 12305152"/>
                  <a:gd name="adj2" fmla="val 16197399"/>
                </a:avLst>
              </a:prstGeom>
              <a:solidFill>
                <a:srgbClr val="ABDD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EB56FCC4-9A35-43D1-9909-29D528428972}"/>
                  </a:ext>
                </a:extLst>
              </p:cNvPr>
              <p:cNvSpPr/>
              <p:nvPr/>
            </p:nvSpPr>
            <p:spPr>
              <a:xfrm>
                <a:off x="5207563" y="8101822"/>
                <a:ext cx="258699" cy="2586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C5D5D57-F9BC-434A-AD5C-6507A9108CCC}"/>
                </a:ext>
              </a:extLst>
            </p:cNvPr>
            <p:cNvGrpSpPr/>
            <p:nvPr/>
          </p:nvGrpSpPr>
          <p:grpSpPr>
            <a:xfrm>
              <a:off x="-3466766" y="4645232"/>
              <a:ext cx="1111855" cy="388794"/>
              <a:chOff x="3801928" y="7587223"/>
              <a:chExt cx="1111855" cy="388794"/>
            </a:xfrm>
          </p:grpSpPr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30E6B6B8-9DB0-4A02-A42C-228E0ECBAD22}"/>
                  </a:ext>
                </a:extLst>
              </p:cNvPr>
              <p:cNvCxnSpPr/>
              <p:nvPr/>
            </p:nvCxnSpPr>
            <p:spPr>
              <a:xfrm flipH="1">
                <a:off x="4519862" y="7845016"/>
                <a:ext cx="393921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headEnd type="oval" w="sm" len="sm"/>
                <a:tailEnd type="non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9B492243-AD79-4C6D-BF73-BB97584E21A1}"/>
                  </a:ext>
                </a:extLst>
              </p:cNvPr>
              <p:cNvGrpSpPr/>
              <p:nvPr/>
            </p:nvGrpSpPr>
            <p:grpSpPr>
              <a:xfrm>
                <a:off x="3801928" y="7587223"/>
                <a:ext cx="677876" cy="388794"/>
                <a:chOff x="11335994" y="3978663"/>
                <a:chExt cx="677876" cy="388794"/>
              </a:xfrm>
            </p:grpSpPr>
            <p:sp>
              <p:nvSpPr>
                <p:cNvPr id="140" name="양쪽 모서리가 둥근 사각형 113">
                  <a:extLst>
                    <a:ext uri="{FF2B5EF4-FFF2-40B4-BE49-F238E27FC236}">
                      <a16:creationId xmlns:a16="http://schemas.microsoft.com/office/drawing/2014/main" id="{BFE5FE18-A46D-4FCF-ADA5-7C63DF80F639}"/>
                    </a:ext>
                  </a:extLst>
                </p:cNvPr>
                <p:cNvSpPr/>
                <p:nvPr/>
              </p:nvSpPr>
              <p:spPr bwMode="auto">
                <a:xfrm>
                  <a:off x="11335994" y="3978663"/>
                  <a:ext cx="677876" cy="1860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r" defTabSz="771204" rtl="0" eaLnBrk="1" fontAlgn="base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100"/>
                    </a:spcAft>
                    <a:buClr>
                      <a:srgbClr val="808080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0" lang="ko-KR" altLang="en-US" sz="900" b="0" i="0" u="none" strike="noStrike" kern="1200" cap="none" spc="-40" normalizeH="0" baseline="0" noProof="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초급 기술자</a:t>
                  </a:r>
                </a:p>
              </p:txBody>
            </p:sp>
            <p:sp>
              <p:nvSpPr>
                <p:cNvPr id="141" name="양쪽 모서리가 둥근 사각형 113">
                  <a:extLst>
                    <a:ext uri="{FF2B5EF4-FFF2-40B4-BE49-F238E27FC236}">
                      <a16:creationId xmlns:a16="http://schemas.microsoft.com/office/drawing/2014/main" id="{31E4137E-2ED6-4915-85D7-4B270602CA37}"/>
                    </a:ext>
                  </a:extLst>
                </p:cNvPr>
                <p:cNvSpPr/>
                <p:nvPr/>
              </p:nvSpPr>
              <p:spPr bwMode="auto">
                <a:xfrm>
                  <a:off x="11702944" y="4183635"/>
                  <a:ext cx="291749" cy="1838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55934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200"/>
                    </a:spcAft>
                    <a:buClr>
                      <a:srgbClr val="E96161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1" lang="en-US" altLang="ko-KR" sz="1200" b="0" i="0" u="none" strike="noStrike" kern="1200" cap="none" spc="-100" normalizeH="0" baseline="0" noProof="0" dirty="0">
                      <a:ln>
                        <a:solidFill>
                          <a:srgbClr val="FF99FF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  <a:cs typeface="+mn-cs"/>
                    </a:rPr>
                    <a:t>21%</a:t>
                  </a:r>
                  <a:endParaRPr kumimoji="1" lang="ko-KR" altLang="en-US" sz="1200" b="0" i="0" u="none" strike="noStrike" kern="1200" cap="none" spc="-100" normalizeH="0" baseline="0" noProof="0" dirty="0">
                    <a:ln>
                      <a:solidFill>
                        <a:srgbClr val="FF99FF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9DDA4F14-46AA-4711-AA41-CCCA09F330EF}"/>
                </a:ext>
              </a:extLst>
            </p:cNvPr>
            <p:cNvGrpSpPr/>
            <p:nvPr/>
          </p:nvGrpSpPr>
          <p:grpSpPr>
            <a:xfrm>
              <a:off x="-3466765" y="5435807"/>
              <a:ext cx="1111854" cy="388794"/>
              <a:chOff x="3801929" y="7587223"/>
              <a:chExt cx="1111854" cy="388794"/>
            </a:xfrm>
          </p:grpSpPr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DCB87797-9B27-4357-AD76-69EDCE9F4DA0}"/>
                  </a:ext>
                </a:extLst>
              </p:cNvPr>
              <p:cNvCxnSpPr/>
              <p:nvPr/>
            </p:nvCxnSpPr>
            <p:spPr>
              <a:xfrm flipH="1">
                <a:off x="4519862" y="7845016"/>
                <a:ext cx="393921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headEnd type="oval" w="sm" len="sm"/>
                <a:tailEnd type="non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1874D3F5-1EC2-41C6-AB17-E43F105A3F0C}"/>
                  </a:ext>
                </a:extLst>
              </p:cNvPr>
              <p:cNvGrpSpPr/>
              <p:nvPr/>
            </p:nvGrpSpPr>
            <p:grpSpPr>
              <a:xfrm>
                <a:off x="3801929" y="7587223"/>
                <a:ext cx="677875" cy="388794"/>
                <a:chOff x="11335995" y="3978663"/>
                <a:chExt cx="677875" cy="388794"/>
              </a:xfrm>
            </p:grpSpPr>
            <p:sp>
              <p:nvSpPr>
                <p:cNvPr id="136" name="양쪽 모서리가 둥근 사각형 113">
                  <a:extLst>
                    <a:ext uri="{FF2B5EF4-FFF2-40B4-BE49-F238E27FC236}">
                      <a16:creationId xmlns:a16="http://schemas.microsoft.com/office/drawing/2014/main" id="{D937F224-01E0-4FC0-97EC-1CB86D9B27C2}"/>
                    </a:ext>
                  </a:extLst>
                </p:cNvPr>
                <p:cNvSpPr/>
                <p:nvPr/>
              </p:nvSpPr>
              <p:spPr bwMode="auto">
                <a:xfrm>
                  <a:off x="11335995" y="3978663"/>
                  <a:ext cx="677875" cy="1860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r" defTabSz="771204" rtl="0" eaLnBrk="1" fontAlgn="base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100"/>
                    </a:spcAft>
                    <a:buClr>
                      <a:srgbClr val="808080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0" lang="ko-KR" altLang="en-US" sz="900" b="0" i="0" u="none" strike="noStrike" kern="1200" cap="none" spc="-40" normalizeH="0" baseline="0" noProof="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중급 기술자</a:t>
                  </a:r>
                </a:p>
              </p:txBody>
            </p:sp>
            <p:sp>
              <p:nvSpPr>
                <p:cNvPr id="137" name="양쪽 모서리가 둥근 사각형 113">
                  <a:extLst>
                    <a:ext uri="{FF2B5EF4-FFF2-40B4-BE49-F238E27FC236}">
                      <a16:creationId xmlns:a16="http://schemas.microsoft.com/office/drawing/2014/main" id="{078A2C1E-9295-4068-BE67-9EF12F628CF6}"/>
                    </a:ext>
                  </a:extLst>
                </p:cNvPr>
                <p:cNvSpPr/>
                <p:nvPr/>
              </p:nvSpPr>
              <p:spPr bwMode="auto">
                <a:xfrm>
                  <a:off x="11702944" y="4183635"/>
                  <a:ext cx="291749" cy="1838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55934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200"/>
                    </a:spcAft>
                    <a:buClr>
                      <a:srgbClr val="E96161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1" lang="en-US" altLang="ko-KR" sz="1200" b="0" i="0" u="none" strike="noStrike" kern="1200" cap="none" spc="-100" normalizeH="0" baseline="0" noProof="0" dirty="0">
                      <a:ln>
                        <a:solidFill>
                          <a:srgbClr val="FF99FF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  <a:cs typeface="+mn-cs"/>
                    </a:rPr>
                    <a:t>20%</a:t>
                  </a:r>
                  <a:endParaRPr kumimoji="1" lang="ko-KR" altLang="en-US" sz="1200" b="0" i="0" u="none" strike="noStrike" kern="1200" cap="none" spc="-100" normalizeH="0" baseline="0" noProof="0" dirty="0">
                    <a:ln>
                      <a:solidFill>
                        <a:srgbClr val="FF99FF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A8F0BB7D-CFDF-45BD-B9A1-7435FF8C5AB7}"/>
                </a:ext>
              </a:extLst>
            </p:cNvPr>
            <p:cNvGrpSpPr/>
            <p:nvPr/>
          </p:nvGrpSpPr>
          <p:grpSpPr>
            <a:xfrm flipH="1">
              <a:off x="-1483353" y="4554283"/>
              <a:ext cx="959444" cy="470261"/>
              <a:chOff x="3954339" y="7496274"/>
              <a:chExt cx="959444" cy="470261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42DA5B52-EC98-467F-83F0-894830A03C2D}"/>
                  </a:ext>
                </a:extLst>
              </p:cNvPr>
              <p:cNvCxnSpPr/>
              <p:nvPr/>
            </p:nvCxnSpPr>
            <p:spPr>
              <a:xfrm flipH="1">
                <a:off x="4519862" y="7845016"/>
                <a:ext cx="393921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headEnd type="oval" w="sm" len="sm"/>
                <a:tailEnd type="non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C142BE10-B928-450F-ADF5-44734142C4B1}"/>
                  </a:ext>
                </a:extLst>
              </p:cNvPr>
              <p:cNvGrpSpPr/>
              <p:nvPr/>
            </p:nvGrpSpPr>
            <p:grpSpPr>
              <a:xfrm>
                <a:off x="3954339" y="7496274"/>
                <a:ext cx="525465" cy="470261"/>
                <a:chOff x="11488405" y="3887714"/>
                <a:chExt cx="525465" cy="470261"/>
              </a:xfrm>
            </p:grpSpPr>
            <p:sp>
              <p:nvSpPr>
                <p:cNvPr id="132" name="양쪽 모서리가 둥근 사각형 113">
                  <a:extLst>
                    <a:ext uri="{FF2B5EF4-FFF2-40B4-BE49-F238E27FC236}">
                      <a16:creationId xmlns:a16="http://schemas.microsoft.com/office/drawing/2014/main" id="{3B1A1EEC-AA0E-461C-ABA8-ED4EF20BDC72}"/>
                    </a:ext>
                  </a:extLst>
                </p:cNvPr>
                <p:cNvSpPr/>
                <p:nvPr/>
              </p:nvSpPr>
              <p:spPr bwMode="auto">
                <a:xfrm flipH="1">
                  <a:off x="11488405" y="3887714"/>
                  <a:ext cx="525465" cy="2769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71204" rtl="0" eaLnBrk="1" fontAlgn="base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100"/>
                    </a:spcAft>
                    <a:buClr>
                      <a:srgbClr val="808080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0" lang="ko-KR" altLang="en-US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기술사</a:t>
                  </a:r>
                  <a:br>
                    <a:rPr kumimoji="0" lang="ko-KR" altLang="en-US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</a:br>
                  <a:r>
                    <a:rPr kumimoji="0" lang="en-US" altLang="ko-KR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/</a:t>
                  </a:r>
                  <a:r>
                    <a:rPr kumimoji="0" lang="ko-KR" altLang="en-US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특급기술자</a:t>
                  </a:r>
                  <a:endParaRPr kumimoji="0" lang="ko-KR" altLang="en-US" sz="900" b="0" i="0" u="none" strike="noStrike" kern="1200" cap="none" spc="-40" normalizeH="0" baseline="0" noProof="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33" name="양쪽 모서리가 둥근 사각형 113">
                  <a:extLst>
                    <a:ext uri="{FF2B5EF4-FFF2-40B4-BE49-F238E27FC236}">
                      <a16:creationId xmlns:a16="http://schemas.microsoft.com/office/drawing/2014/main" id="{0FC333E6-354F-4F97-8D5F-0A435AD77741}"/>
                    </a:ext>
                  </a:extLst>
                </p:cNvPr>
                <p:cNvSpPr/>
                <p:nvPr/>
              </p:nvSpPr>
              <p:spPr bwMode="auto">
                <a:xfrm flipH="1">
                  <a:off x="11722121" y="4174153"/>
                  <a:ext cx="291749" cy="1838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55934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200"/>
                    </a:spcAft>
                    <a:buClr>
                      <a:srgbClr val="E96161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1" lang="en-US" altLang="ko-KR" sz="1200" b="0" i="0" u="none" strike="noStrike" kern="1200" cap="none" spc="-100" normalizeH="0" baseline="0" noProof="0" dirty="0">
                      <a:ln>
                        <a:solidFill>
                          <a:srgbClr val="FF99FF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  <a:cs typeface="+mn-cs"/>
                    </a:rPr>
                    <a:t>31%</a:t>
                  </a:r>
                  <a:endParaRPr kumimoji="1" lang="ko-KR" altLang="en-US" sz="1200" b="0" i="0" u="none" strike="noStrike" kern="1200" cap="none" spc="-100" normalizeH="0" baseline="0" noProof="0" dirty="0">
                    <a:ln>
                      <a:solidFill>
                        <a:srgbClr val="FF99FF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F5C37A00-54DE-486C-9EDC-FB6D387D2877}"/>
                </a:ext>
              </a:extLst>
            </p:cNvPr>
            <p:cNvGrpSpPr/>
            <p:nvPr/>
          </p:nvGrpSpPr>
          <p:grpSpPr>
            <a:xfrm flipH="1">
              <a:off x="-1782294" y="5483358"/>
              <a:ext cx="1258385" cy="331760"/>
              <a:chOff x="4000506" y="7634774"/>
              <a:chExt cx="1258385" cy="331760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CC773EC3-D4E4-46E2-A7E1-7F0453FE6BF0}"/>
                  </a:ext>
                </a:extLst>
              </p:cNvPr>
              <p:cNvCxnSpPr/>
              <p:nvPr/>
            </p:nvCxnSpPr>
            <p:spPr>
              <a:xfrm flipH="1">
                <a:off x="4519862" y="7845016"/>
                <a:ext cx="739029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headEnd type="oval" w="sm" len="sm"/>
                <a:tailEnd type="non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3219ACA8-85A6-45DE-B5B1-64A00A297D9E}"/>
                  </a:ext>
                </a:extLst>
              </p:cNvPr>
              <p:cNvGrpSpPr/>
              <p:nvPr/>
            </p:nvGrpSpPr>
            <p:grpSpPr>
              <a:xfrm>
                <a:off x="4000506" y="7634774"/>
                <a:ext cx="479298" cy="331760"/>
                <a:chOff x="11534572" y="4026214"/>
                <a:chExt cx="479298" cy="331760"/>
              </a:xfrm>
            </p:grpSpPr>
            <p:sp>
              <p:nvSpPr>
                <p:cNvPr id="128" name="양쪽 모서리가 둥근 사각형 113">
                  <a:extLst>
                    <a:ext uri="{FF2B5EF4-FFF2-40B4-BE49-F238E27FC236}">
                      <a16:creationId xmlns:a16="http://schemas.microsoft.com/office/drawing/2014/main" id="{505EF67E-403F-4DB5-9D75-3780625C14AC}"/>
                    </a:ext>
                  </a:extLst>
                </p:cNvPr>
                <p:cNvSpPr/>
                <p:nvPr/>
              </p:nvSpPr>
              <p:spPr bwMode="auto">
                <a:xfrm flipH="1">
                  <a:off x="11534572" y="4026214"/>
                  <a:ext cx="479298" cy="1384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71204" rtl="0" eaLnBrk="1" fontAlgn="base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100"/>
                    </a:spcAft>
                    <a:buClr>
                      <a:srgbClr val="808080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0" lang="ko-KR" altLang="en-US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고급기술자</a:t>
                  </a:r>
                  <a:endParaRPr kumimoji="0" lang="ko-KR" altLang="en-US" sz="900" b="0" i="0" u="none" strike="noStrike" kern="1200" cap="none" spc="-40" normalizeH="0" baseline="0" noProof="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29" name="양쪽 모서리가 둥근 사각형 113">
                  <a:extLst>
                    <a:ext uri="{FF2B5EF4-FFF2-40B4-BE49-F238E27FC236}">
                      <a16:creationId xmlns:a16="http://schemas.microsoft.com/office/drawing/2014/main" id="{D8B6F9A9-BA9F-494C-ABE0-C65B9DCF5085}"/>
                    </a:ext>
                  </a:extLst>
                </p:cNvPr>
                <p:cNvSpPr/>
                <p:nvPr/>
              </p:nvSpPr>
              <p:spPr bwMode="auto">
                <a:xfrm flipH="1">
                  <a:off x="11722121" y="4174152"/>
                  <a:ext cx="291749" cy="1838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55934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200"/>
                    </a:spcAft>
                    <a:buClr>
                      <a:srgbClr val="E96161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1" lang="en-US" altLang="ko-KR" sz="1200" b="0" i="0" u="none" strike="noStrike" kern="1200" cap="none" spc="-100" normalizeH="0" baseline="0" noProof="0" dirty="0">
                      <a:ln>
                        <a:solidFill>
                          <a:srgbClr val="FF99FF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  <a:cs typeface="+mn-cs"/>
                    </a:rPr>
                    <a:t>28%</a:t>
                  </a:r>
                  <a:endParaRPr kumimoji="1" lang="ko-KR" altLang="en-US" sz="1200" b="0" i="0" u="none" strike="noStrike" kern="1200" cap="none" spc="-100" normalizeH="0" baseline="0" noProof="0" dirty="0">
                    <a:ln>
                      <a:solidFill>
                        <a:srgbClr val="FF99FF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endParaRPr>
                </a:p>
              </p:txBody>
            </p:sp>
          </p:grpSp>
        </p:grpSp>
      </p:grpSp>
      <p:graphicFrame>
        <p:nvGraphicFramePr>
          <p:cNvPr id="147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83580"/>
              </p:ext>
            </p:extLst>
          </p:nvPr>
        </p:nvGraphicFramePr>
        <p:xfrm>
          <a:off x="3569438" y="8741771"/>
          <a:ext cx="2770637" cy="418520"/>
        </p:xfrm>
        <a:graphic>
          <a:graphicData uri="http://schemas.openxmlformats.org/drawingml/2006/table">
            <a:tbl>
              <a:tblPr/>
              <a:tblGrid>
                <a:gridCol w="614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940">
                  <a:extLst>
                    <a:ext uri="{9D8B030D-6E8A-4147-A177-3AD203B41FA5}">
                      <a16:colId xmlns:a16="http://schemas.microsoft.com/office/drawing/2014/main" val="2959851516"/>
                    </a:ext>
                  </a:extLst>
                </a:gridCol>
                <a:gridCol w="5389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8940">
                  <a:extLst>
                    <a:ext uri="{9D8B030D-6E8A-4147-A177-3AD203B41FA5}">
                      <a16:colId xmlns:a16="http://schemas.microsoft.com/office/drawing/2014/main" val="1260739740"/>
                    </a:ext>
                  </a:extLst>
                </a:gridCol>
              </a:tblGrid>
              <a:tr h="146385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기술사</a:t>
                      </a:r>
                      <a:r>
                        <a:rPr lang="en-US" altLang="ko-KR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특급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고급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중급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초급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합계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681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  <a:sym typeface="Monotype Sorts"/>
                        </a:rPr>
                        <a:t>86</a:t>
                      </a: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spc="-7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80</a:t>
                      </a:r>
                      <a:r>
                        <a:rPr lang="ko-KR" altLang="en-US" sz="900" kern="1200" spc="-7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spc="-7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55</a:t>
                      </a:r>
                      <a:r>
                        <a:rPr lang="ko-KR" altLang="en-US" sz="900" kern="1200" spc="-7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spc="-7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59</a:t>
                      </a:r>
                      <a:r>
                        <a:rPr lang="ko-KR" altLang="en-US" sz="900" kern="1200" spc="-7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spc="-7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281</a:t>
                      </a:r>
                      <a:r>
                        <a:rPr lang="ko-KR" altLang="en-US" sz="900" kern="1200" spc="-7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</a:tbl>
          </a:graphicData>
        </a:graphic>
      </p:graphicFrame>
      <p:sp>
        <p:nvSpPr>
          <p:cNvPr id="148" name="LcS11">
            <a:extLst>
              <a:ext uri="{FF2B5EF4-FFF2-40B4-BE49-F238E27FC236}">
                <a16:creationId xmlns:a16="http://schemas.microsoft.com/office/drawing/2014/main" id="{0D91D19B-D942-4A23-8B95-65D6F1827F2D}"/>
              </a:ext>
            </a:extLst>
          </p:cNvPr>
          <p:cNvSpPr txBox="1"/>
          <p:nvPr/>
        </p:nvSpPr>
        <p:spPr>
          <a:xfrm>
            <a:off x="3569439" y="9209823"/>
            <a:ext cx="2400285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76200" marR="0" lvl="0" indent="-7620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 typeface="Calibri" panose="020F0502020204030204" pitchFamily="34" charset="0"/>
              <a:buChar char="*"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고급기술자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 이상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166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명으로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전체비율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 중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59%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이상 분포</a:t>
            </a:r>
            <a:endParaRPr kumimoji="0" lang="en-US" altLang="ko-KR" sz="8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595959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434094" y="2146049"/>
            <a:ext cx="827056" cy="125444"/>
            <a:chOff x="3239196" y="7360790"/>
            <a:chExt cx="827056" cy="144016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47AE0C4F-A74C-4207-AB65-EB99A38E6FFC}"/>
                </a:ext>
              </a:extLst>
            </p:cNvPr>
            <p:cNvSpPr/>
            <p:nvPr/>
          </p:nvSpPr>
          <p:spPr bwMode="auto">
            <a:xfrm>
              <a:off x="3239196" y="7360790"/>
              <a:ext cx="216024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F1E36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123892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227" name="AutoShape 94">
              <a:extLst>
                <a:ext uri="{FF2B5EF4-FFF2-40B4-BE49-F238E27FC236}">
                  <a16:creationId xmlns:a16="http://schemas.microsoft.com/office/drawing/2014/main" id="{D44D4ACA-9FB2-4F91-8BBC-3D434F0F3B4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491223" y="7362130"/>
              <a:ext cx="575029" cy="1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9pPr>
            </a:lstStyle>
            <a:p>
              <a:pPr marL="0" marR="0" lvl="0" indent="0" algn="l" defTabSz="12388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-49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: </a:t>
              </a:r>
              <a:r>
                <a:rPr kumimoji="1" lang="ko-KR" altLang="en-US" sz="800" b="0" i="0" u="none" strike="noStrike" kern="1200" cap="none" spc="-49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클라우드 </a:t>
              </a:r>
              <a:r>
                <a:rPr kumimoji="1" lang="ko-KR" altLang="en-US" sz="800" b="0" i="0" u="none" strike="noStrike" kern="1200" cap="none" spc="-49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조직</a:t>
              </a:r>
            </a:p>
          </p:txBody>
        </p:sp>
      </p:grpSp>
      <p:grpSp>
        <p:nvGrpSpPr>
          <p:cNvPr id="228" name="그룹 227"/>
          <p:cNvGrpSpPr/>
          <p:nvPr/>
        </p:nvGrpSpPr>
        <p:grpSpPr>
          <a:xfrm>
            <a:off x="494399" y="1873940"/>
            <a:ext cx="5904749" cy="3888432"/>
            <a:chOff x="477000" y="2648744"/>
            <a:chExt cx="5904749" cy="3888432"/>
          </a:xfrm>
        </p:grpSpPr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A1E3CD4B-8BF9-4E27-BEAE-20925CE36626}"/>
                </a:ext>
              </a:extLst>
            </p:cNvPr>
            <p:cNvGrpSpPr/>
            <p:nvPr/>
          </p:nvGrpSpPr>
          <p:grpSpPr>
            <a:xfrm>
              <a:off x="477000" y="2648744"/>
              <a:ext cx="5904749" cy="3888432"/>
              <a:chOff x="779276" y="2718598"/>
              <a:chExt cx="5542768" cy="4079655"/>
            </a:xfrm>
          </p:grpSpPr>
          <p:grpSp>
            <p:nvGrpSpPr>
              <p:cNvPr id="231" name="그룹 230">
                <a:extLst>
                  <a:ext uri="{FF2B5EF4-FFF2-40B4-BE49-F238E27FC236}">
                    <a16:creationId xmlns:a16="http://schemas.microsoft.com/office/drawing/2014/main" id="{7065453E-71FD-4374-BA2E-BD225466B391}"/>
                  </a:ext>
                </a:extLst>
              </p:cNvPr>
              <p:cNvGrpSpPr/>
              <p:nvPr/>
            </p:nvGrpSpPr>
            <p:grpSpPr>
              <a:xfrm>
                <a:off x="779276" y="2802286"/>
                <a:ext cx="5542768" cy="3995967"/>
                <a:chOff x="779276" y="2802286"/>
                <a:chExt cx="5542768" cy="3995967"/>
              </a:xfrm>
            </p:grpSpPr>
            <p:sp>
              <p:nvSpPr>
                <p:cNvPr id="233" name="직사각형 232">
                  <a:extLst>
                    <a:ext uri="{FF2B5EF4-FFF2-40B4-BE49-F238E27FC236}">
                      <a16:creationId xmlns:a16="http://schemas.microsoft.com/office/drawing/2014/main" id="{26B49DC7-54B7-4E1E-AF70-1ED01E24DB5D}"/>
                    </a:ext>
                  </a:extLst>
                </p:cNvPr>
                <p:cNvSpPr/>
                <p:nvPr/>
              </p:nvSpPr>
              <p:spPr>
                <a:xfrm>
                  <a:off x="1686596" y="3437465"/>
                  <a:ext cx="837851" cy="189770"/>
                </a:xfrm>
                <a:prstGeom prst="rect">
                  <a:avLst/>
                </a:prstGeom>
                <a:solidFill>
                  <a:srgbClr val="E7E6E6">
                    <a:lumMod val="90000"/>
                  </a:srgbClr>
                </a:solidFill>
                <a:ln w="6350" cap="flat" cmpd="sng" algn="ctr">
                  <a:solidFill>
                    <a:srgbClr val="D0CEC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</a:pPr>
                  <a:r>
                    <a:rPr kumimoji="0" lang="ko-KR" altLang="en-US" sz="800" kern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a typeface="KoPub돋움체 Medium" panose="02020603020101020101" pitchFamily="18" charset="-127"/>
                    </a:rPr>
                    <a:t>자문위원</a:t>
                  </a:r>
                  <a:endParaRPr kumimoji="0" lang="ko-KR" altLang="en-US" sz="800" kern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KoPub돋움체 Medium" panose="02020603020101020101" pitchFamily="18" charset="-127"/>
                  </a:endParaRPr>
                </a:p>
              </p:txBody>
            </p:sp>
            <p:grpSp>
              <p:nvGrpSpPr>
                <p:cNvPr id="234" name="그룹 233">
                  <a:extLst>
                    <a:ext uri="{FF2B5EF4-FFF2-40B4-BE49-F238E27FC236}">
                      <a16:creationId xmlns:a16="http://schemas.microsoft.com/office/drawing/2014/main" id="{2D80900E-F4D9-496E-B784-BC13C06FB0B8}"/>
                    </a:ext>
                  </a:extLst>
                </p:cNvPr>
                <p:cNvGrpSpPr/>
                <p:nvPr/>
              </p:nvGrpSpPr>
              <p:grpSpPr>
                <a:xfrm>
                  <a:off x="2924944" y="2802286"/>
                  <a:ext cx="1223839" cy="292643"/>
                  <a:chOff x="3039985" y="3018693"/>
                  <a:chExt cx="962499" cy="361465"/>
                </a:xfrm>
              </p:grpSpPr>
              <p:grpSp>
                <p:nvGrpSpPr>
                  <p:cNvPr id="294" name="그룹 293">
                    <a:extLst>
                      <a:ext uri="{FF2B5EF4-FFF2-40B4-BE49-F238E27FC236}">
                        <a16:creationId xmlns:a16="http://schemas.microsoft.com/office/drawing/2014/main" id="{9B60FFF1-16CE-481D-8953-AAEC709D0F2E}"/>
                      </a:ext>
                    </a:extLst>
                  </p:cNvPr>
                  <p:cNvGrpSpPr/>
                  <p:nvPr/>
                </p:nvGrpSpPr>
                <p:grpSpPr>
                  <a:xfrm>
                    <a:off x="3039985" y="3018693"/>
                    <a:ext cx="962499" cy="323999"/>
                    <a:chOff x="1696478" y="7147188"/>
                    <a:chExt cx="1221874" cy="198049"/>
                  </a:xfrm>
                </p:grpSpPr>
                <p:sp>
                  <p:nvSpPr>
                    <p:cNvPr id="296" name="모서리가 둥근 직사각형 295">
                      <a:extLst>
                        <a:ext uri="{FF2B5EF4-FFF2-40B4-BE49-F238E27FC236}">
                          <a16:creationId xmlns:a16="http://schemas.microsoft.com/office/drawing/2014/main" id="{220D63F2-29C9-49B2-BDE3-C29571C86BD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696478" y="7147188"/>
                      <a:ext cx="1221874" cy="1980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2FA298"/>
                    </a:solidFill>
                    <a:ln>
                      <a:noFill/>
                    </a:ln>
                    <a:effectLst/>
                  </p:spPr>
                  <p:txBody>
                    <a:bodyPr wrap="square" lIns="0" tIns="0" rIns="0" bIns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-180921" algn="ctr" defTabSz="1133658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00000"/>
                        <a:tabLst>
                          <a:tab pos="2691593" algn="l"/>
                          <a:tab pos="5646631" algn="l"/>
                        </a:tabLst>
                      </a:pPr>
                      <a:endParaRPr kumimoji="0" lang="ko-KR" altLang="en-US" sz="1100">
                        <a:ln w="0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ea typeface="KoPub돋움체 Medium" panose="02020603020101020101" pitchFamily="18" charset="-127"/>
                      </a:endParaRPr>
                    </a:p>
                  </p:txBody>
                </p:sp>
                <p:sp>
                  <p:nvSpPr>
                    <p:cNvPr id="297" name="AutoShape 69">
                      <a:extLst>
                        <a:ext uri="{FF2B5EF4-FFF2-40B4-BE49-F238E27FC236}">
                          <a16:creationId xmlns:a16="http://schemas.microsoft.com/office/drawing/2014/main" id="{70E7A026-2899-4139-8554-A1852FD1D2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4567" y="7176629"/>
                      <a:ext cx="857352" cy="1378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0" tIns="0" rIns="0" bIns="0" anchor="ctr">
                      <a:spAutoFit/>
                    </a:bodyPr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-180921" algn="ctr" defTabSz="1133658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00000"/>
                        <a:tabLst>
                          <a:tab pos="2691593" algn="l"/>
                          <a:tab pos="5646631" algn="l"/>
                        </a:tabLst>
                        <a:defRPr/>
                      </a:pPr>
                      <a:r>
                        <a:rPr kumimoji="0" lang="ko-KR" altLang="en-US" sz="1100" dirty="0">
                          <a:ln w="0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white"/>
                          </a:solidFill>
                          <a:ea typeface="KoPub돋움체 Bold" panose="02020603020101020101" pitchFamily="18" charset="-127"/>
                        </a:rPr>
                        <a:t>대표이사</a:t>
                      </a:r>
                    </a:p>
                  </p:txBody>
                </p:sp>
              </p:grpSp>
              <p:sp>
                <p:nvSpPr>
                  <p:cNvPr id="295" name="Freeform 246">
                    <a:extLst>
                      <a:ext uri="{FF2B5EF4-FFF2-40B4-BE49-F238E27FC236}">
                        <a16:creationId xmlns:a16="http://schemas.microsoft.com/office/drawing/2014/main" id="{58FE839E-EB0A-40DF-B00F-B4EF105F444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166040" y="3127559"/>
                    <a:ext cx="170250" cy="252599"/>
                  </a:xfrm>
                  <a:custGeom>
                    <a:avLst/>
                    <a:gdLst>
                      <a:gd name="T0" fmla="*/ 98 w 102"/>
                      <a:gd name="T1" fmla="*/ 77 h 103"/>
                      <a:gd name="T2" fmla="*/ 94 w 102"/>
                      <a:gd name="T3" fmla="*/ 74 h 103"/>
                      <a:gd name="T4" fmla="*/ 70 w 102"/>
                      <a:gd name="T5" fmla="*/ 67 h 103"/>
                      <a:gd name="T6" fmla="*/ 67 w 102"/>
                      <a:gd name="T7" fmla="*/ 61 h 103"/>
                      <a:gd name="T8" fmla="*/ 65 w 102"/>
                      <a:gd name="T9" fmla="*/ 58 h 103"/>
                      <a:gd name="T10" fmla="*/ 64 w 102"/>
                      <a:gd name="T11" fmla="*/ 57 h 103"/>
                      <a:gd name="T12" fmla="*/ 64 w 102"/>
                      <a:gd name="T13" fmla="*/ 51 h 103"/>
                      <a:gd name="T14" fmla="*/ 65 w 102"/>
                      <a:gd name="T15" fmla="*/ 49 h 103"/>
                      <a:gd name="T16" fmla="*/ 68 w 102"/>
                      <a:gd name="T17" fmla="*/ 38 h 103"/>
                      <a:gd name="T18" fmla="*/ 69 w 102"/>
                      <a:gd name="T19" fmla="*/ 37 h 103"/>
                      <a:gd name="T20" fmla="*/ 71 w 102"/>
                      <a:gd name="T21" fmla="*/ 33 h 103"/>
                      <a:gd name="T22" fmla="*/ 69 w 102"/>
                      <a:gd name="T23" fmla="*/ 28 h 103"/>
                      <a:gd name="T24" fmla="*/ 68 w 102"/>
                      <a:gd name="T25" fmla="*/ 27 h 103"/>
                      <a:gd name="T26" fmla="*/ 68 w 102"/>
                      <a:gd name="T27" fmla="*/ 16 h 103"/>
                      <a:gd name="T28" fmla="*/ 64 w 102"/>
                      <a:gd name="T29" fmla="*/ 8 h 103"/>
                      <a:gd name="T30" fmla="*/ 59 w 102"/>
                      <a:gd name="T31" fmla="*/ 5 h 103"/>
                      <a:gd name="T32" fmla="*/ 59 w 102"/>
                      <a:gd name="T33" fmla="*/ 2 h 103"/>
                      <a:gd name="T34" fmla="*/ 61 w 102"/>
                      <a:gd name="T35" fmla="*/ 0 h 103"/>
                      <a:gd name="T36" fmla="*/ 60 w 102"/>
                      <a:gd name="T37" fmla="*/ 0 h 103"/>
                      <a:gd name="T38" fmla="*/ 51 w 102"/>
                      <a:gd name="T39" fmla="*/ 2 h 103"/>
                      <a:gd name="T40" fmla="*/ 38 w 102"/>
                      <a:gd name="T41" fmla="*/ 8 h 103"/>
                      <a:gd name="T42" fmla="*/ 34 w 102"/>
                      <a:gd name="T43" fmla="*/ 16 h 103"/>
                      <a:gd name="T44" fmla="*/ 34 w 102"/>
                      <a:gd name="T45" fmla="*/ 27 h 103"/>
                      <a:gd name="T46" fmla="*/ 32 w 102"/>
                      <a:gd name="T47" fmla="*/ 28 h 103"/>
                      <a:gd name="T48" fmla="*/ 31 w 102"/>
                      <a:gd name="T49" fmla="*/ 32 h 103"/>
                      <a:gd name="T50" fmla="*/ 33 w 102"/>
                      <a:gd name="T51" fmla="*/ 37 h 103"/>
                      <a:gd name="T52" fmla="*/ 34 w 102"/>
                      <a:gd name="T53" fmla="*/ 39 h 103"/>
                      <a:gd name="T54" fmla="*/ 38 w 102"/>
                      <a:gd name="T55" fmla="*/ 50 h 103"/>
                      <a:gd name="T56" fmla="*/ 39 w 102"/>
                      <a:gd name="T57" fmla="*/ 51 h 103"/>
                      <a:gd name="T58" fmla="*/ 38 w 102"/>
                      <a:gd name="T59" fmla="*/ 58 h 103"/>
                      <a:gd name="T60" fmla="*/ 37 w 102"/>
                      <a:gd name="T61" fmla="*/ 59 h 103"/>
                      <a:gd name="T62" fmla="*/ 35 w 102"/>
                      <a:gd name="T63" fmla="*/ 62 h 103"/>
                      <a:gd name="T64" fmla="*/ 32 w 102"/>
                      <a:gd name="T65" fmla="*/ 67 h 103"/>
                      <a:gd name="T66" fmla="*/ 9 w 102"/>
                      <a:gd name="T67" fmla="*/ 75 h 103"/>
                      <a:gd name="T68" fmla="*/ 4 w 102"/>
                      <a:gd name="T69" fmla="*/ 78 h 103"/>
                      <a:gd name="T70" fmla="*/ 0 w 102"/>
                      <a:gd name="T71" fmla="*/ 89 h 103"/>
                      <a:gd name="T72" fmla="*/ 46 w 102"/>
                      <a:gd name="T73" fmla="*/ 103 h 103"/>
                      <a:gd name="T74" fmla="*/ 47 w 102"/>
                      <a:gd name="T75" fmla="*/ 103 h 103"/>
                      <a:gd name="T76" fmla="*/ 42 w 102"/>
                      <a:gd name="T77" fmla="*/ 94 h 103"/>
                      <a:gd name="T78" fmla="*/ 51 w 102"/>
                      <a:gd name="T79" fmla="*/ 67 h 103"/>
                      <a:gd name="T80" fmla="*/ 48 w 102"/>
                      <a:gd name="T81" fmla="*/ 60 h 103"/>
                      <a:gd name="T82" fmla="*/ 55 w 102"/>
                      <a:gd name="T83" fmla="*/ 60 h 103"/>
                      <a:gd name="T84" fmla="*/ 51 w 102"/>
                      <a:gd name="T85" fmla="*/ 67 h 103"/>
                      <a:gd name="T86" fmla="*/ 61 w 102"/>
                      <a:gd name="T87" fmla="*/ 94 h 103"/>
                      <a:gd name="T88" fmla="*/ 55 w 102"/>
                      <a:gd name="T89" fmla="*/ 103 h 103"/>
                      <a:gd name="T90" fmla="*/ 56 w 102"/>
                      <a:gd name="T91" fmla="*/ 103 h 103"/>
                      <a:gd name="T92" fmla="*/ 102 w 102"/>
                      <a:gd name="T93" fmla="*/ 88 h 103"/>
                      <a:gd name="T94" fmla="*/ 98 w 102"/>
                      <a:gd name="T95" fmla="*/ 77 h 103"/>
                      <a:gd name="T96" fmla="*/ 86 w 102"/>
                      <a:gd name="T97" fmla="*/ 83 h 103"/>
                      <a:gd name="T98" fmla="*/ 72 w 102"/>
                      <a:gd name="T99" fmla="*/ 83 h 103"/>
                      <a:gd name="T100" fmla="*/ 72 w 102"/>
                      <a:gd name="T101" fmla="*/ 80 h 103"/>
                      <a:gd name="T102" fmla="*/ 86 w 102"/>
                      <a:gd name="T103" fmla="*/ 80 h 103"/>
                      <a:gd name="T104" fmla="*/ 86 w 102"/>
                      <a:gd name="T105" fmla="*/ 83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02" h="103">
                        <a:moveTo>
                          <a:pt x="98" y="77"/>
                        </a:moveTo>
                        <a:cubicBezTo>
                          <a:pt x="97" y="75"/>
                          <a:pt x="96" y="75"/>
                          <a:pt x="94" y="74"/>
                        </a:cubicBezTo>
                        <a:cubicBezTo>
                          <a:pt x="86" y="71"/>
                          <a:pt x="78" y="70"/>
                          <a:pt x="70" y="67"/>
                        </a:cubicBezTo>
                        <a:cubicBezTo>
                          <a:pt x="69" y="66"/>
                          <a:pt x="67" y="65"/>
                          <a:pt x="67" y="61"/>
                        </a:cubicBezTo>
                        <a:cubicBezTo>
                          <a:pt x="67" y="59"/>
                          <a:pt x="67" y="58"/>
                          <a:pt x="65" y="58"/>
                        </a:cubicBezTo>
                        <a:cubicBezTo>
                          <a:pt x="64" y="58"/>
                          <a:pt x="65" y="58"/>
                          <a:pt x="64" y="57"/>
                        </a:cubicBezTo>
                        <a:cubicBezTo>
                          <a:pt x="64" y="53"/>
                          <a:pt x="64" y="51"/>
                          <a:pt x="64" y="51"/>
                        </a:cubicBezTo>
                        <a:cubicBezTo>
                          <a:pt x="64" y="50"/>
                          <a:pt x="65" y="50"/>
                          <a:pt x="65" y="49"/>
                        </a:cubicBezTo>
                        <a:cubicBezTo>
                          <a:pt x="68" y="46"/>
                          <a:pt x="68" y="41"/>
                          <a:pt x="68" y="38"/>
                        </a:cubicBezTo>
                        <a:cubicBezTo>
                          <a:pt x="68" y="38"/>
                          <a:pt x="69" y="39"/>
                          <a:pt x="69" y="37"/>
                        </a:cubicBezTo>
                        <a:cubicBezTo>
                          <a:pt x="70" y="35"/>
                          <a:pt x="70" y="35"/>
                          <a:pt x="71" y="33"/>
                        </a:cubicBezTo>
                        <a:cubicBezTo>
                          <a:pt x="71" y="31"/>
                          <a:pt x="71" y="28"/>
                          <a:pt x="69" y="28"/>
                        </a:cubicBezTo>
                        <a:cubicBezTo>
                          <a:pt x="68" y="28"/>
                          <a:pt x="68" y="28"/>
                          <a:pt x="68" y="27"/>
                        </a:cubicBezTo>
                        <a:cubicBezTo>
                          <a:pt x="68" y="16"/>
                          <a:pt x="68" y="16"/>
                          <a:pt x="68" y="16"/>
                        </a:cubicBezTo>
                        <a:cubicBezTo>
                          <a:pt x="68" y="12"/>
                          <a:pt x="66" y="10"/>
                          <a:pt x="64" y="8"/>
                        </a:cubicBezTo>
                        <a:cubicBezTo>
                          <a:pt x="61" y="7"/>
                          <a:pt x="60" y="6"/>
                          <a:pt x="59" y="5"/>
                        </a:cubicBezTo>
                        <a:cubicBezTo>
                          <a:pt x="58" y="4"/>
                          <a:pt x="58" y="3"/>
                          <a:pt x="59" y="2"/>
                        </a:cubicBezTo>
                        <a:cubicBezTo>
                          <a:pt x="60" y="1"/>
                          <a:pt x="61" y="1"/>
                          <a:pt x="61" y="0"/>
                        </a:cubicBezTo>
                        <a:cubicBezTo>
                          <a:pt x="61" y="0"/>
                          <a:pt x="61" y="0"/>
                          <a:pt x="60" y="0"/>
                        </a:cubicBezTo>
                        <a:cubicBezTo>
                          <a:pt x="60" y="0"/>
                          <a:pt x="54" y="1"/>
                          <a:pt x="51" y="2"/>
                        </a:cubicBezTo>
                        <a:cubicBezTo>
                          <a:pt x="47" y="3"/>
                          <a:pt x="42" y="5"/>
                          <a:pt x="38" y="8"/>
                        </a:cubicBezTo>
                        <a:cubicBezTo>
                          <a:pt x="36" y="10"/>
                          <a:pt x="34" y="13"/>
                          <a:pt x="34" y="16"/>
                        </a:cubicBezTo>
                        <a:cubicBezTo>
                          <a:pt x="34" y="17"/>
                          <a:pt x="34" y="23"/>
                          <a:pt x="34" y="27"/>
                        </a:cubicBezTo>
                        <a:cubicBezTo>
                          <a:pt x="34" y="28"/>
                          <a:pt x="34" y="28"/>
                          <a:pt x="32" y="28"/>
                        </a:cubicBezTo>
                        <a:cubicBezTo>
                          <a:pt x="30" y="28"/>
                          <a:pt x="31" y="32"/>
                          <a:pt x="31" y="32"/>
                        </a:cubicBezTo>
                        <a:cubicBezTo>
                          <a:pt x="32" y="34"/>
                          <a:pt x="32" y="35"/>
                          <a:pt x="33" y="37"/>
                        </a:cubicBezTo>
                        <a:cubicBezTo>
                          <a:pt x="33" y="39"/>
                          <a:pt x="34" y="39"/>
                          <a:pt x="34" y="39"/>
                        </a:cubicBezTo>
                        <a:cubicBezTo>
                          <a:pt x="35" y="41"/>
                          <a:pt x="35" y="47"/>
                          <a:pt x="38" y="50"/>
                        </a:cubicBezTo>
                        <a:cubicBezTo>
                          <a:pt x="38" y="50"/>
                          <a:pt x="39" y="51"/>
                          <a:pt x="39" y="51"/>
                        </a:cubicBezTo>
                        <a:cubicBezTo>
                          <a:pt x="38" y="53"/>
                          <a:pt x="38" y="56"/>
                          <a:pt x="38" y="58"/>
                        </a:cubicBezTo>
                        <a:cubicBezTo>
                          <a:pt x="38" y="58"/>
                          <a:pt x="38" y="59"/>
                          <a:pt x="37" y="59"/>
                        </a:cubicBezTo>
                        <a:cubicBezTo>
                          <a:pt x="35" y="59"/>
                          <a:pt x="35" y="60"/>
                          <a:pt x="35" y="62"/>
                        </a:cubicBezTo>
                        <a:cubicBezTo>
                          <a:pt x="35" y="64"/>
                          <a:pt x="33" y="67"/>
                          <a:pt x="32" y="67"/>
                        </a:cubicBezTo>
                        <a:cubicBezTo>
                          <a:pt x="28" y="69"/>
                          <a:pt x="14" y="73"/>
                          <a:pt x="9" y="75"/>
                        </a:cubicBezTo>
                        <a:cubicBezTo>
                          <a:pt x="6" y="76"/>
                          <a:pt x="5" y="77"/>
                          <a:pt x="4" y="78"/>
                        </a:cubicBezTo>
                        <a:cubicBezTo>
                          <a:pt x="0" y="89"/>
                          <a:pt x="0" y="89"/>
                          <a:pt x="0" y="89"/>
                        </a:cubicBezTo>
                        <a:cubicBezTo>
                          <a:pt x="18" y="89"/>
                          <a:pt x="27" y="100"/>
                          <a:pt x="46" y="103"/>
                        </a:cubicBezTo>
                        <a:cubicBezTo>
                          <a:pt x="46" y="103"/>
                          <a:pt x="46" y="103"/>
                          <a:pt x="47" y="103"/>
                        </a:cubicBezTo>
                        <a:cubicBezTo>
                          <a:pt x="42" y="94"/>
                          <a:pt x="42" y="94"/>
                          <a:pt x="42" y="94"/>
                        </a:cubicBezTo>
                        <a:cubicBezTo>
                          <a:pt x="51" y="67"/>
                          <a:pt x="51" y="67"/>
                          <a:pt x="51" y="67"/>
                        </a:cubicBezTo>
                        <a:cubicBezTo>
                          <a:pt x="48" y="60"/>
                          <a:pt x="48" y="60"/>
                          <a:pt x="48" y="60"/>
                        </a:cubicBezTo>
                        <a:cubicBezTo>
                          <a:pt x="55" y="60"/>
                          <a:pt x="55" y="60"/>
                          <a:pt x="55" y="60"/>
                        </a:cubicBezTo>
                        <a:cubicBezTo>
                          <a:pt x="51" y="67"/>
                          <a:pt x="51" y="67"/>
                          <a:pt x="51" y="67"/>
                        </a:cubicBezTo>
                        <a:cubicBezTo>
                          <a:pt x="61" y="94"/>
                          <a:pt x="61" y="94"/>
                          <a:pt x="61" y="94"/>
                        </a:cubicBezTo>
                        <a:cubicBezTo>
                          <a:pt x="55" y="103"/>
                          <a:pt x="55" y="103"/>
                          <a:pt x="55" y="103"/>
                        </a:cubicBezTo>
                        <a:cubicBezTo>
                          <a:pt x="56" y="103"/>
                          <a:pt x="56" y="103"/>
                          <a:pt x="56" y="103"/>
                        </a:cubicBezTo>
                        <a:cubicBezTo>
                          <a:pt x="76" y="99"/>
                          <a:pt x="89" y="88"/>
                          <a:pt x="102" y="88"/>
                        </a:cubicBezTo>
                        <a:lnTo>
                          <a:pt x="98" y="77"/>
                        </a:lnTo>
                        <a:close/>
                        <a:moveTo>
                          <a:pt x="86" y="83"/>
                        </a:moveTo>
                        <a:cubicBezTo>
                          <a:pt x="72" y="83"/>
                          <a:pt x="72" y="83"/>
                          <a:pt x="72" y="83"/>
                        </a:cubicBezTo>
                        <a:cubicBezTo>
                          <a:pt x="72" y="80"/>
                          <a:pt x="72" y="80"/>
                          <a:pt x="72" y="80"/>
                        </a:cubicBezTo>
                        <a:cubicBezTo>
                          <a:pt x="86" y="80"/>
                          <a:pt x="86" y="80"/>
                          <a:pt x="86" y="80"/>
                        </a:cubicBezTo>
                        <a:lnTo>
                          <a:pt x="86" y="8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sz="160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rgbClr val="FFFFFF"/>
                      </a:solidFill>
                      <a:ea typeface="KoPub돋움체 Medium" panose="02020603020101020101" pitchFamily="18" charset="-127"/>
                    </a:endParaRPr>
                  </a:p>
                </p:txBody>
              </p:sp>
            </p:grpSp>
            <p:sp>
              <p:nvSpPr>
                <p:cNvPr id="235" name="AutoShape 3">
                  <a:extLst>
                    <a:ext uri="{FF2B5EF4-FFF2-40B4-BE49-F238E27FC236}">
                      <a16:creationId xmlns:a16="http://schemas.microsoft.com/office/drawing/2014/main" id="{9FC3892E-C846-471E-B4E7-806A964C4B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98205" y="4048786"/>
                  <a:ext cx="1223839" cy="23316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980DD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FINTECH</a:t>
                  </a:r>
                  <a:r>
                    <a:rPr kumimoji="0" lang="ko-KR" altLang="en-US" sz="900" b="1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수행부문</a:t>
                  </a:r>
                  <a:endParaRPr kumimoji="0" lang="ko-KR" altLang="ko-KR" sz="900" b="1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236" name="대각선 방향의 모서리가 둥근 사각형 25">
                  <a:extLst>
                    <a:ext uri="{FF2B5EF4-FFF2-40B4-BE49-F238E27FC236}">
                      <a16:creationId xmlns:a16="http://schemas.microsoft.com/office/drawing/2014/main" id="{D4A592A9-C0E6-4FEB-A04D-5120D76417F6}"/>
                    </a:ext>
                  </a:extLst>
                </p:cNvPr>
                <p:cNvSpPr/>
                <p:nvPr/>
              </p:nvSpPr>
              <p:spPr>
                <a:xfrm>
                  <a:off x="844374" y="5247062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마케팅본부</a:t>
                  </a:r>
                </a:p>
              </p:txBody>
            </p:sp>
            <p:sp>
              <p:nvSpPr>
                <p:cNvPr id="237" name="대각선 방향의 모서리가 둥근 사각형 25">
                  <a:extLst>
                    <a:ext uri="{FF2B5EF4-FFF2-40B4-BE49-F238E27FC236}">
                      <a16:creationId xmlns:a16="http://schemas.microsoft.com/office/drawing/2014/main" id="{96D5EEE7-FE80-49B5-A23A-29E2494BA92B}"/>
                    </a:ext>
                  </a:extLst>
                </p:cNvPr>
                <p:cNvSpPr/>
                <p:nvPr/>
              </p:nvSpPr>
              <p:spPr>
                <a:xfrm>
                  <a:off x="844374" y="6004934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영남본부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(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대구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/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부산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)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38" name="대각선 방향의 모서리가 둥근 사각형 25">
                  <a:extLst>
                    <a:ext uri="{FF2B5EF4-FFF2-40B4-BE49-F238E27FC236}">
                      <a16:creationId xmlns:a16="http://schemas.microsoft.com/office/drawing/2014/main" id="{A087962B-B821-42DE-AA75-46DE5E6B9EBD}"/>
                    </a:ext>
                  </a:extLst>
                </p:cNvPr>
                <p:cNvSpPr/>
                <p:nvPr/>
              </p:nvSpPr>
              <p:spPr>
                <a:xfrm>
                  <a:off x="3696145" y="4369015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재정본부</a:t>
                  </a:r>
                </a:p>
              </p:txBody>
            </p:sp>
            <p:sp>
              <p:nvSpPr>
                <p:cNvPr id="239" name="대각선 방향의 모서리가 둥근 사각형 25">
                  <a:extLst>
                    <a:ext uri="{FF2B5EF4-FFF2-40B4-BE49-F238E27FC236}">
                      <a16:creationId xmlns:a16="http://schemas.microsoft.com/office/drawing/2014/main" id="{0AD69C44-2277-4E93-928F-D728CFB24239}"/>
                    </a:ext>
                  </a:extLst>
                </p:cNvPr>
                <p:cNvSpPr/>
                <p:nvPr/>
              </p:nvSpPr>
              <p:spPr>
                <a:xfrm>
                  <a:off x="3696145" y="4630012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재정영업기획팀</a:t>
                  </a:r>
                </a:p>
              </p:txBody>
            </p:sp>
            <p:sp>
              <p:nvSpPr>
                <p:cNvPr id="240" name="대각선 방향의 모서리가 둥근 사각형 25">
                  <a:extLst>
                    <a:ext uri="{FF2B5EF4-FFF2-40B4-BE49-F238E27FC236}">
                      <a16:creationId xmlns:a16="http://schemas.microsoft.com/office/drawing/2014/main" id="{36F492AB-2107-4CB8-AC12-C6D6D08351B3}"/>
                    </a:ext>
                  </a:extLst>
                </p:cNvPr>
                <p:cNvSpPr/>
                <p:nvPr/>
              </p:nvSpPr>
              <p:spPr>
                <a:xfrm>
                  <a:off x="3696145" y="4783148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재정수행팀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41" name="대각선 방향의 모서리가 둥근 사각형 25">
                  <a:extLst>
                    <a:ext uri="{FF2B5EF4-FFF2-40B4-BE49-F238E27FC236}">
                      <a16:creationId xmlns:a16="http://schemas.microsoft.com/office/drawing/2014/main" id="{6F8F5C2C-BADC-4975-AC49-7FBCDCEB1D5A}"/>
                    </a:ext>
                  </a:extLst>
                </p:cNvPr>
                <p:cNvSpPr/>
                <p:nvPr/>
              </p:nvSpPr>
              <p:spPr>
                <a:xfrm>
                  <a:off x="5163303" y="4369015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CM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본부</a:t>
                  </a:r>
                </a:p>
              </p:txBody>
            </p:sp>
            <p:sp>
              <p:nvSpPr>
                <p:cNvPr id="242" name="대각선 방향의 모서리가 둥근 사각형 25">
                  <a:extLst>
                    <a:ext uri="{FF2B5EF4-FFF2-40B4-BE49-F238E27FC236}">
                      <a16:creationId xmlns:a16="http://schemas.microsoft.com/office/drawing/2014/main" id="{4730094C-5EA3-4514-9011-22261CA4D232}"/>
                    </a:ext>
                  </a:extLst>
                </p:cNvPr>
                <p:cNvSpPr/>
                <p:nvPr/>
              </p:nvSpPr>
              <p:spPr>
                <a:xfrm>
                  <a:off x="5163303" y="4853335"/>
                  <a:ext cx="1093644" cy="125326"/>
                </a:xfrm>
                <a:prstGeom prst="snip1Rect">
                  <a:avLst/>
                </a:prstGeom>
                <a:solidFill>
                  <a:srgbClr val="F2F2F2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OTC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사업팀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43" name="대각선 방향의 모서리가 둥근 사각형 25">
                  <a:extLst>
                    <a:ext uri="{FF2B5EF4-FFF2-40B4-BE49-F238E27FC236}">
                      <a16:creationId xmlns:a16="http://schemas.microsoft.com/office/drawing/2014/main" id="{6333C2A6-FE1B-4E96-8039-650EA5DC82DD}"/>
                    </a:ext>
                  </a:extLst>
                </p:cNvPr>
                <p:cNvSpPr/>
                <p:nvPr/>
              </p:nvSpPr>
              <p:spPr>
                <a:xfrm>
                  <a:off x="5163303" y="5147689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자산운용팀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44" name="대각선 방향의 모서리가 둥근 사각형 25">
                  <a:extLst>
                    <a:ext uri="{FF2B5EF4-FFF2-40B4-BE49-F238E27FC236}">
                      <a16:creationId xmlns:a16="http://schemas.microsoft.com/office/drawing/2014/main" id="{98014C6A-ABDA-4E37-B298-69F91D732862}"/>
                    </a:ext>
                  </a:extLst>
                </p:cNvPr>
                <p:cNvSpPr/>
                <p:nvPr/>
              </p:nvSpPr>
              <p:spPr>
                <a:xfrm>
                  <a:off x="5163303" y="5289250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RM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본부</a:t>
                  </a:r>
                </a:p>
              </p:txBody>
            </p:sp>
            <p:sp>
              <p:nvSpPr>
                <p:cNvPr id="245" name="대각선 방향의 모서리가 둥근 사각형 25">
                  <a:extLst>
                    <a:ext uri="{FF2B5EF4-FFF2-40B4-BE49-F238E27FC236}">
                      <a16:creationId xmlns:a16="http://schemas.microsoft.com/office/drawing/2014/main" id="{9C8C6AB9-EE2B-4FEC-B8E5-A6DC6BB577FD}"/>
                    </a:ext>
                  </a:extLst>
                </p:cNvPr>
                <p:cNvSpPr/>
                <p:nvPr/>
              </p:nvSpPr>
              <p:spPr>
                <a:xfrm>
                  <a:off x="5163303" y="5554453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신용분석팀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46" name="대각선 방향의 모서리가 둥근 사각형 25">
                  <a:extLst>
                    <a:ext uri="{FF2B5EF4-FFF2-40B4-BE49-F238E27FC236}">
                      <a16:creationId xmlns:a16="http://schemas.microsoft.com/office/drawing/2014/main" id="{3310DC5C-3192-430C-81EC-8355F1F99684}"/>
                    </a:ext>
                  </a:extLst>
                </p:cNvPr>
                <p:cNvSpPr/>
                <p:nvPr/>
              </p:nvSpPr>
              <p:spPr>
                <a:xfrm>
                  <a:off x="5163303" y="5701519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컴플라이언스팀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47" name="대각선 방향의 모서리가 둥근 사각형 25">
                  <a:extLst>
                    <a:ext uri="{FF2B5EF4-FFF2-40B4-BE49-F238E27FC236}">
                      <a16:creationId xmlns:a16="http://schemas.microsoft.com/office/drawing/2014/main" id="{D89F25EB-D42D-4E39-8E0D-B0253DD45663}"/>
                    </a:ext>
                  </a:extLst>
                </p:cNvPr>
                <p:cNvSpPr/>
                <p:nvPr/>
              </p:nvSpPr>
              <p:spPr>
                <a:xfrm>
                  <a:off x="5163303" y="6030888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DI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본부</a:t>
                  </a:r>
                </a:p>
              </p:txBody>
            </p:sp>
            <p:sp>
              <p:nvSpPr>
                <p:cNvPr id="248" name="대각선 방향의 모서리가 둥근 사각형 25">
                  <a:extLst>
                    <a:ext uri="{FF2B5EF4-FFF2-40B4-BE49-F238E27FC236}">
                      <a16:creationId xmlns:a16="http://schemas.microsoft.com/office/drawing/2014/main" id="{1046EAD3-5E53-4A2B-BD0A-3D48ED053990}"/>
                    </a:ext>
                  </a:extLst>
                </p:cNvPr>
                <p:cNvSpPr/>
                <p:nvPr/>
              </p:nvSpPr>
              <p:spPr>
                <a:xfrm>
                  <a:off x="5163303" y="6293228"/>
                  <a:ext cx="1093644" cy="219112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FDI(Finance Data Integration)</a:t>
                  </a: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팀</a:t>
                  </a:r>
                </a:p>
              </p:txBody>
            </p:sp>
            <p:sp>
              <p:nvSpPr>
                <p:cNvPr id="249" name="대각선 방향의 모서리가 둥근 사각형 25">
                  <a:extLst>
                    <a:ext uri="{FF2B5EF4-FFF2-40B4-BE49-F238E27FC236}">
                      <a16:creationId xmlns:a16="http://schemas.microsoft.com/office/drawing/2014/main" id="{7BA72806-9694-4AA9-BCE0-0E23244C4167}"/>
                    </a:ext>
                  </a:extLst>
                </p:cNvPr>
                <p:cNvSpPr/>
                <p:nvPr/>
              </p:nvSpPr>
              <p:spPr>
                <a:xfrm>
                  <a:off x="5168129" y="6560755"/>
                  <a:ext cx="1093644" cy="237498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FCI(Finance Cloud Integration)</a:t>
                  </a: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팀</a:t>
                  </a:r>
                </a:p>
              </p:txBody>
            </p:sp>
            <p:sp>
              <p:nvSpPr>
                <p:cNvPr id="250" name="대각선 방향의 모서리가 둥근 사각형 25">
                  <a:extLst>
                    <a:ext uri="{FF2B5EF4-FFF2-40B4-BE49-F238E27FC236}">
                      <a16:creationId xmlns:a16="http://schemas.microsoft.com/office/drawing/2014/main" id="{65356236-3028-46A5-A228-4AA1B24C75D3}"/>
                    </a:ext>
                  </a:extLst>
                </p:cNvPr>
                <p:cNvSpPr/>
                <p:nvPr/>
              </p:nvSpPr>
              <p:spPr>
                <a:xfrm>
                  <a:off x="844374" y="5512734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latinLnBrk="0"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1" lang="ko-KR" altLang="en-US" sz="700" dirty="0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금융영업팀</a:t>
                  </a:r>
                </a:p>
              </p:txBody>
            </p:sp>
            <p:sp>
              <p:nvSpPr>
                <p:cNvPr id="251" name="대각선 방향의 모서리가 둥근 사각형 25">
                  <a:extLst>
                    <a:ext uri="{FF2B5EF4-FFF2-40B4-BE49-F238E27FC236}">
                      <a16:creationId xmlns:a16="http://schemas.microsoft.com/office/drawing/2014/main" id="{5F2DDFDD-6279-483A-9233-E8D5AD86BBC1}"/>
                    </a:ext>
                  </a:extLst>
                </p:cNvPr>
                <p:cNvSpPr/>
                <p:nvPr/>
              </p:nvSpPr>
              <p:spPr>
                <a:xfrm>
                  <a:off x="844374" y="5670662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R="0" lvl="0" indent="-180921" algn="ctr" defTabSz="1133658" fontAlgn="auto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1" lang="ko-KR" altLang="en-US" sz="700" dirty="0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마케팅팀</a:t>
                  </a:r>
                </a:p>
              </p:txBody>
            </p:sp>
            <p:sp>
              <p:nvSpPr>
                <p:cNvPr id="252" name="대각선 방향의 모서리가 둥근 사각형 25">
                  <a:extLst>
                    <a:ext uri="{FF2B5EF4-FFF2-40B4-BE49-F238E27FC236}">
                      <a16:creationId xmlns:a16="http://schemas.microsoft.com/office/drawing/2014/main" id="{694A362B-5AB9-421E-A5AC-67FF59974217}"/>
                    </a:ext>
                  </a:extLst>
                </p:cNvPr>
                <p:cNvSpPr/>
                <p:nvPr/>
              </p:nvSpPr>
              <p:spPr>
                <a:xfrm>
                  <a:off x="3696145" y="4966772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플랫폼본부</a:t>
                  </a:r>
                </a:p>
              </p:txBody>
            </p:sp>
            <p:sp>
              <p:nvSpPr>
                <p:cNvPr id="253" name="대각선 방향의 모서리가 둥근 사각형 25">
                  <a:extLst>
                    <a:ext uri="{FF2B5EF4-FFF2-40B4-BE49-F238E27FC236}">
                      <a16:creationId xmlns:a16="http://schemas.microsoft.com/office/drawing/2014/main" id="{7E434B27-BD5E-4F40-94E5-53997A2780B8}"/>
                    </a:ext>
                  </a:extLst>
                </p:cNvPr>
                <p:cNvSpPr/>
                <p:nvPr/>
              </p:nvSpPr>
              <p:spPr>
                <a:xfrm>
                  <a:off x="3696145" y="5220356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플랫폼영업팀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4" name="대각선 방향의 모서리가 둥근 사각형 25">
                  <a:extLst>
                    <a:ext uri="{FF2B5EF4-FFF2-40B4-BE49-F238E27FC236}">
                      <a16:creationId xmlns:a16="http://schemas.microsoft.com/office/drawing/2014/main" id="{FB7601B5-C7B9-4FCB-8A18-62FF785A249D}"/>
                    </a:ext>
                  </a:extLst>
                </p:cNvPr>
                <p:cNvSpPr/>
                <p:nvPr/>
              </p:nvSpPr>
              <p:spPr>
                <a:xfrm>
                  <a:off x="3696145" y="5374831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플랫폼수행팀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5" name="대각선 방향의 모서리가 둥근 사각형 25">
                  <a:extLst>
                    <a:ext uri="{FF2B5EF4-FFF2-40B4-BE49-F238E27FC236}">
                      <a16:creationId xmlns:a16="http://schemas.microsoft.com/office/drawing/2014/main" id="{BF4F7F2A-FD99-4FB5-9616-2F9A798F5C3A}"/>
                    </a:ext>
                  </a:extLst>
                </p:cNvPr>
                <p:cNvSpPr/>
                <p:nvPr/>
              </p:nvSpPr>
              <p:spPr>
                <a:xfrm>
                  <a:off x="841532" y="5821310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사업지원팀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6" name="대각선 방향의 모서리가 둥근 사각형 25">
                  <a:extLst>
                    <a:ext uri="{FF2B5EF4-FFF2-40B4-BE49-F238E27FC236}">
                      <a16:creationId xmlns:a16="http://schemas.microsoft.com/office/drawing/2014/main" id="{62A2F4CC-69B7-4912-A987-0BBA3B7FB21A}"/>
                    </a:ext>
                  </a:extLst>
                </p:cNvPr>
                <p:cNvSpPr/>
                <p:nvPr/>
              </p:nvSpPr>
              <p:spPr>
                <a:xfrm>
                  <a:off x="3703494" y="5549751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공금융본부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7" name="대각선 방향의 모서리가 둥근 사각형 25">
                  <a:extLst>
                    <a:ext uri="{FF2B5EF4-FFF2-40B4-BE49-F238E27FC236}">
                      <a16:creationId xmlns:a16="http://schemas.microsoft.com/office/drawing/2014/main" id="{AC121181-21A0-463B-B297-4CA7E42B4F6A}"/>
                    </a:ext>
                  </a:extLst>
                </p:cNvPr>
                <p:cNvSpPr/>
                <p:nvPr/>
              </p:nvSpPr>
              <p:spPr>
                <a:xfrm>
                  <a:off x="3703494" y="5803335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공금융영업팀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8" name="대각선 방향의 모서리가 둥근 사각형 25">
                  <a:extLst>
                    <a:ext uri="{FF2B5EF4-FFF2-40B4-BE49-F238E27FC236}">
                      <a16:creationId xmlns:a16="http://schemas.microsoft.com/office/drawing/2014/main" id="{0EEC7D82-3EFF-45BE-83DC-AEFFC3C2C1CF}"/>
                    </a:ext>
                  </a:extLst>
                </p:cNvPr>
                <p:cNvSpPr/>
                <p:nvPr/>
              </p:nvSpPr>
              <p:spPr>
                <a:xfrm>
                  <a:off x="3703494" y="5949079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공금융수행팀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9" name="대각선 방향의 모서리가 둥근 사각형 25">
                  <a:extLst>
                    <a:ext uri="{FF2B5EF4-FFF2-40B4-BE49-F238E27FC236}">
                      <a16:creationId xmlns:a16="http://schemas.microsoft.com/office/drawing/2014/main" id="{FF8EB340-36AA-4527-B9CB-1EA904861B6F}"/>
                    </a:ext>
                  </a:extLst>
                </p:cNvPr>
                <p:cNvSpPr/>
                <p:nvPr/>
              </p:nvSpPr>
              <p:spPr>
                <a:xfrm>
                  <a:off x="3706477" y="6116915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CI</a:t>
                  </a: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사업실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60" name="대각선 방향의 모서리가 둥근 사각형 25">
                  <a:extLst>
                    <a:ext uri="{FF2B5EF4-FFF2-40B4-BE49-F238E27FC236}">
                      <a16:creationId xmlns:a16="http://schemas.microsoft.com/office/drawing/2014/main" id="{0A6885F6-A011-4DE0-9517-416C50260B5D}"/>
                    </a:ext>
                  </a:extLst>
                </p:cNvPr>
                <p:cNvSpPr/>
                <p:nvPr/>
              </p:nvSpPr>
              <p:spPr>
                <a:xfrm>
                  <a:off x="3706477" y="6374875"/>
                  <a:ext cx="1093644" cy="204020"/>
                </a:xfrm>
                <a:prstGeom prst="snip1Rect">
                  <a:avLst/>
                </a:prstGeom>
                <a:solidFill>
                  <a:srgbClr val="F2F2F2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호남지사</a:t>
                  </a:r>
                  <a:r>
                    <a:rPr kumimoji="0" lang="en-US" altLang="ko-KR" sz="8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/</a:t>
                  </a:r>
                  <a:r>
                    <a:rPr kumimoji="0" lang="ko-KR" altLang="en-US" sz="8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원주지사</a:t>
                  </a:r>
                </a:p>
              </p:txBody>
            </p:sp>
            <p:sp>
              <p:nvSpPr>
                <p:cNvPr id="261" name="대각선 방향의 모서리가 둥근 사각형 25">
                  <a:extLst>
                    <a:ext uri="{FF2B5EF4-FFF2-40B4-BE49-F238E27FC236}">
                      <a16:creationId xmlns:a16="http://schemas.microsoft.com/office/drawing/2014/main" id="{36ADD094-5312-4E00-A17A-4EA792E4A7AB}"/>
                    </a:ext>
                  </a:extLst>
                </p:cNvPr>
                <p:cNvSpPr/>
                <p:nvPr/>
              </p:nvSpPr>
              <p:spPr>
                <a:xfrm>
                  <a:off x="5162245" y="5855994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CAI</a:t>
                  </a: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팀</a:t>
                  </a:r>
                </a:p>
              </p:txBody>
            </p:sp>
            <p:sp>
              <p:nvSpPr>
                <p:cNvPr id="262" name="대각선 방향의 모서리가 둥근 사각형 25">
                  <a:extLst>
                    <a:ext uri="{FF2B5EF4-FFF2-40B4-BE49-F238E27FC236}">
                      <a16:creationId xmlns:a16="http://schemas.microsoft.com/office/drawing/2014/main" id="{41C30A25-224B-4C38-BD54-D58EA2F74803}"/>
                    </a:ext>
                  </a:extLst>
                </p:cNvPr>
                <p:cNvSpPr/>
                <p:nvPr/>
              </p:nvSpPr>
              <p:spPr>
                <a:xfrm>
                  <a:off x="841532" y="4369015"/>
                  <a:ext cx="1093644" cy="204020"/>
                </a:xfrm>
                <a:prstGeom prst="snip1Rect">
                  <a:avLst/>
                </a:prstGeom>
                <a:solidFill>
                  <a:srgbClr val="595959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사업기획단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63" name="대각선 방향의 모서리가 둥근 사각형 25">
                  <a:extLst>
                    <a:ext uri="{FF2B5EF4-FFF2-40B4-BE49-F238E27FC236}">
                      <a16:creationId xmlns:a16="http://schemas.microsoft.com/office/drawing/2014/main" id="{BC49E465-A27E-4CF7-84AB-029DD7434CB0}"/>
                    </a:ext>
                  </a:extLst>
                </p:cNvPr>
                <p:cNvSpPr/>
                <p:nvPr/>
              </p:nvSpPr>
              <p:spPr>
                <a:xfrm>
                  <a:off x="841532" y="6270132"/>
                  <a:ext cx="1093644" cy="203798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대구지사</a:t>
                  </a: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(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금융분석팀</a:t>
                  </a:r>
                  <a:endParaRPr kumimoji="0" lang="en-US" altLang="ko-KR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/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기술관리팀</a:t>
                  </a: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)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64" name="대각선 방향의 모서리가 둥근 사각형 25">
                  <a:extLst>
                    <a:ext uri="{FF2B5EF4-FFF2-40B4-BE49-F238E27FC236}">
                      <a16:creationId xmlns:a16="http://schemas.microsoft.com/office/drawing/2014/main" id="{D4E16D1B-E327-4C8E-B036-B4CE7F667A10}"/>
                    </a:ext>
                  </a:extLst>
                </p:cNvPr>
                <p:cNvSpPr/>
                <p:nvPr/>
              </p:nvSpPr>
              <p:spPr>
                <a:xfrm>
                  <a:off x="841532" y="6570239"/>
                  <a:ext cx="1093644" cy="228014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부산지사</a:t>
                  </a: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(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금융분석팀</a:t>
                  </a:r>
                  <a:endParaRPr kumimoji="0" lang="en-US" altLang="ko-KR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/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기술관리팀</a:t>
                  </a: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)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65" name="대각선 방향의 모서리가 둥근 사각형 25">
                  <a:extLst>
                    <a:ext uri="{FF2B5EF4-FFF2-40B4-BE49-F238E27FC236}">
                      <a16:creationId xmlns:a16="http://schemas.microsoft.com/office/drawing/2014/main" id="{3A181741-2CC2-4D13-BADC-592E204389C2}"/>
                    </a:ext>
                  </a:extLst>
                </p:cNvPr>
                <p:cNvSpPr/>
                <p:nvPr/>
              </p:nvSpPr>
              <p:spPr>
                <a:xfrm>
                  <a:off x="844870" y="4654522"/>
                  <a:ext cx="1093644" cy="204020"/>
                </a:xfrm>
                <a:prstGeom prst="snip1Rect">
                  <a:avLst/>
                </a:prstGeom>
                <a:solidFill>
                  <a:srgbClr val="595959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솔루션사업실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66" name="대각선 방향의 모서리가 둥근 사각형 25">
                  <a:extLst>
                    <a:ext uri="{FF2B5EF4-FFF2-40B4-BE49-F238E27FC236}">
                      <a16:creationId xmlns:a16="http://schemas.microsoft.com/office/drawing/2014/main" id="{59558E2F-4639-444F-95B3-4D4B1A4622C7}"/>
                    </a:ext>
                  </a:extLst>
                </p:cNvPr>
                <p:cNvSpPr/>
                <p:nvPr/>
              </p:nvSpPr>
              <p:spPr>
                <a:xfrm>
                  <a:off x="842257" y="4888180"/>
                  <a:ext cx="1093644" cy="125691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1" lang="ko-KR" altLang="en-US" sz="700" dirty="0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솔루션 </a:t>
                  </a:r>
                  <a:r>
                    <a:rPr kumimoji="1" lang="ko-KR" altLang="en-US" sz="700" dirty="0" err="1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분석팀</a:t>
                  </a:r>
                  <a:endParaRPr kumimoji="1" lang="ko-KR" altLang="en-US" sz="700" dirty="0">
                    <a:ln w="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  <p:sp>
              <p:nvSpPr>
                <p:cNvPr id="267" name="대각선 방향의 모서리가 둥근 사각형 25">
                  <a:extLst>
                    <a:ext uri="{FF2B5EF4-FFF2-40B4-BE49-F238E27FC236}">
                      <a16:creationId xmlns:a16="http://schemas.microsoft.com/office/drawing/2014/main" id="{342FFAAA-2155-4381-B439-8C72DC6D2F0D}"/>
                    </a:ext>
                  </a:extLst>
                </p:cNvPr>
                <p:cNvSpPr/>
                <p:nvPr/>
              </p:nvSpPr>
              <p:spPr>
                <a:xfrm>
                  <a:off x="842257" y="5043020"/>
                  <a:ext cx="1093644" cy="125691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1" lang="ko-KR" altLang="en-US" sz="700" dirty="0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솔루션 </a:t>
                  </a:r>
                  <a:r>
                    <a:rPr kumimoji="1" lang="ko-KR" altLang="en-US" sz="700" dirty="0" err="1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운영팀</a:t>
                  </a:r>
                  <a:endParaRPr kumimoji="1" lang="ko-KR" altLang="en-US" sz="700" dirty="0">
                    <a:ln w="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  <p:sp>
              <p:nvSpPr>
                <p:cNvPr id="268" name="대각선 방향의 모서리가 둥근 사각형 25">
                  <a:extLst>
                    <a:ext uri="{FF2B5EF4-FFF2-40B4-BE49-F238E27FC236}">
                      <a16:creationId xmlns:a16="http://schemas.microsoft.com/office/drawing/2014/main" id="{741D5CC4-A7F9-481A-B87E-EB66F1D3D18B}"/>
                    </a:ext>
                  </a:extLst>
                </p:cNvPr>
                <p:cNvSpPr/>
                <p:nvPr/>
              </p:nvSpPr>
              <p:spPr>
                <a:xfrm>
                  <a:off x="5158705" y="4626822"/>
                  <a:ext cx="1093644" cy="204020"/>
                </a:xfrm>
                <a:prstGeom prst="snip1Rect">
                  <a:avLst/>
                </a:prstGeom>
                <a:solidFill>
                  <a:srgbClr val="595959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장외파생 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R&amp;D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실</a:t>
                  </a:r>
                </a:p>
              </p:txBody>
            </p:sp>
            <p:sp>
              <p:nvSpPr>
                <p:cNvPr id="269" name="대각선 방향의 모서리가 둥근 사각형 25">
                  <a:extLst>
                    <a:ext uri="{FF2B5EF4-FFF2-40B4-BE49-F238E27FC236}">
                      <a16:creationId xmlns:a16="http://schemas.microsoft.com/office/drawing/2014/main" id="{509FB7F0-CAFE-431D-9DEF-894756C6176C}"/>
                    </a:ext>
                  </a:extLst>
                </p:cNvPr>
                <p:cNvSpPr/>
                <p:nvPr/>
              </p:nvSpPr>
              <p:spPr>
                <a:xfrm>
                  <a:off x="5168129" y="5001944"/>
                  <a:ext cx="1093644" cy="125326"/>
                </a:xfrm>
                <a:prstGeom prst="snip1Rect">
                  <a:avLst/>
                </a:prstGeom>
                <a:solidFill>
                  <a:srgbClr val="F2F2F2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시장리스크팀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0" name="대각선 방향의 모서리가 둥근 사각형 25">
                  <a:extLst>
                    <a:ext uri="{FF2B5EF4-FFF2-40B4-BE49-F238E27FC236}">
                      <a16:creationId xmlns:a16="http://schemas.microsoft.com/office/drawing/2014/main" id="{6E7FA10E-391C-4BAB-84BF-DF611AEDC512}"/>
                    </a:ext>
                  </a:extLst>
                </p:cNvPr>
                <p:cNvSpPr/>
                <p:nvPr/>
              </p:nvSpPr>
              <p:spPr>
                <a:xfrm>
                  <a:off x="2270259" y="5013870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AI</a:t>
                  </a: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ㆍ빅데이터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 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본부</a:t>
                  </a:r>
                </a:p>
              </p:txBody>
            </p:sp>
            <p:sp>
              <p:nvSpPr>
                <p:cNvPr id="271" name="대각선 방향의 모서리가 둥근 사각형 25">
                  <a:extLst>
                    <a:ext uri="{FF2B5EF4-FFF2-40B4-BE49-F238E27FC236}">
                      <a16:creationId xmlns:a16="http://schemas.microsoft.com/office/drawing/2014/main" id="{E1ECFB3B-430E-4759-B75D-DE7396ADCCE2}"/>
                    </a:ext>
                  </a:extLst>
                </p:cNvPr>
                <p:cNvSpPr/>
                <p:nvPr/>
              </p:nvSpPr>
              <p:spPr>
                <a:xfrm>
                  <a:off x="2270259" y="5277991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빅데이터개발팀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2" name="대각선 방향의 모서리가 둥근 사각형 25">
                  <a:extLst>
                    <a:ext uri="{FF2B5EF4-FFF2-40B4-BE49-F238E27FC236}">
                      <a16:creationId xmlns:a16="http://schemas.microsoft.com/office/drawing/2014/main" id="{0FAB311E-EB71-43F1-BFBF-E63BC6A222FE}"/>
                    </a:ext>
                  </a:extLst>
                </p:cNvPr>
                <p:cNvSpPr/>
                <p:nvPr/>
              </p:nvSpPr>
              <p:spPr>
                <a:xfrm>
                  <a:off x="2270259" y="5421955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AI</a:t>
                  </a: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개발팀</a:t>
                  </a:r>
                </a:p>
              </p:txBody>
            </p:sp>
            <p:sp>
              <p:nvSpPr>
                <p:cNvPr id="273" name="대각선 방향의 모서리가 둥근 사각형 25">
                  <a:extLst>
                    <a:ext uri="{FF2B5EF4-FFF2-40B4-BE49-F238E27FC236}">
                      <a16:creationId xmlns:a16="http://schemas.microsoft.com/office/drawing/2014/main" id="{294456A8-CD87-493B-86FE-8E5690415941}"/>
                    </a:ext>
                  </a:extLst>
                </p:cNvPr>
                <p:cNvSpPr/>
                <p:nvPr/>
              </p:nvSpPr>
              <p:spPr>
                <a:xfrm>
                  <a:off x="2270259" y="5625998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클라우드서비스센터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4" name="대각선 방향의 모서리가 둥근 사각형 25">
                  <a:extLst>
                    <a:ext uri="{FF2B5EF4-FFF2-40B4-BE49-F238E27FC236}">
                      <a16:creationId xmlns:a16="http://schemas.microsoft.com/office/drawing/2014/main" id="{31CD747B-FCAF-4EF4-AC68-8760312C5027}"/>
                    </a:ext>
                  </a:extLst>
                </p:cNvPr>
                <p:cNvSpPr/>
                <p:nvPr/>
              </p:nvSpPr>
              <p:spPr>
                <a:xfrm>
                  <a:off x="2270259" y="5890118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0" rIns="90000" bIns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서비스지원팀</a:t>
                  </a:r>
                  <a:endParaRPr kumimoji="0" lang="ko-KR" altLang="en-US" sz="6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5" name="대각선 방향의 모서리가 둥근 사각형 25">
                  <a:extLst>
                    <a:ext uri="{FF2B5EF4-FFF2-40B4-BE49-F238E27FC236}">
                      <a16:creationId xmlns:a16="http://schemas.microsoft.com/office/drawing/2014/main" id="{E5A19825-349B-4FDC-9B15-104A10BECFD8}"/>
                    </a:ext>
                  </a:extLst>
                </p:cNvPr>
                <p:cNvSpPr/>
                <p:nvPr/>
              </p:nvSpPr>
              <p:spPr>
                <a:xfrm>
                  <a:off x="2270259" y="6049836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 anchorCtr="0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서비스운영팀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6" name="대각선 방향의 모서리가 둥근 사각형 25">
                  <a:extLst>
                    <a:ext uri="{FF2B5EF4-FFF2-40B4-BE49-F238E27FC236}">
                      <a16:creationId xmlns:a16="http://schemas.microsoft.com/office/drawing/2014/main" id="{1456959F-FAA7-4D8C-8C94-AAB19E58F21B}"/>
                    </a:ext>
                  </a:extLst>
                </p:cNvPr>
                <p:cNvSpPr/>
                <p:nvPr/>
              </p:nvSpPr>
              <p:spPr>
                <a:xfrm>
                  <a:off x="2269910" y="4369015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DT</a:t>
                  </a:r>
                  <a:r>
                    <a:rPr kumimoji="0" lang="ko-KR" altLang="en-US" sz="800" b="1" i="0" u="none" strike="noStrike" kern="0" cap="none" spc="0" normalizeH="0" baseline="0" noProof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서비스사업본부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7" name="대각선 방향의 모서리가 둥근 사각형 25">
                  <a:extLst>
                    <a:ext uri="{FF2B5EF4-FFF2-40B4-BE49-F238E27FC236}">
                      <a16:creationId xmlns:a16="http://schemas.microsoft.com/office/drawing/2014/main" id="{AD76AC7D-10F0-410B-BDB2-BD37C0FAB094}"/>
                    </a:ext>
                  </a:extLst>
                </p:cNvPr>
                <p:cNvSpPr/>
                <p:nvPr/>
              </p:nvSpPr>
              <p:spPr>
                <a:xfrm>
                  <a:off x="2267988" y="4684130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서비스사업팀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8" name="대각선 방향의 모서리가 둥근 사각형 25">
                  <a:extLst>
                    <a:ext uri="{FF2B5EF4-FFF2-40B4-BE49-F238E27FC236}">
                      <a16:creationId xmlns:a16="http://schemas.microsoft.com/office/drawing/2014/main" id="{49FFD6CA-5C0D-4AB0-AC9D-6A31A30AC799}"/>
                    </a:ext>
                  </a:extLst>
                </p:cNvPr>
                <p:cNvSpPr/>
                <p:nvPr/>
              </p:nvSpPr>
              <p:spPr>
                <a:xfrm>
                  <a:off x="2267988" y="4838977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DT</a:t>
                  </a:r>
                  <a:r>
                    <a:rPr kumimoji="0" lang="ko-KR" altLang="en-US" sz="700" b="0" i="0" u="none" strike="noStrike" kern="0" cap="none" spc="0" normalizeH="0" baseline="0" noProof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전략기회실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9" name="대각선 방향의 모서리가 둥근 사각형 25">
                  <a:extLst>
                    <a:ext uri="{FF2B5EF4-FFF2-40B4-BE49-F238E27FC236}">
                      <a16:creationId xmlns:a16="http://schemas.microsoft.com/office/drawing/2014/main" id="{CA4D79B8-D2F3-4344-B5CE-E4E756FF903D}"/>
                    </a:ext>
                  </a:extLst>
                </p:cNvPr>
                <p:cNvSpPr/>
                <p:nvPr/>
              </p:nvSpPr>
              <p:spPr>
                <a:xfrm>
                  <a:off x="2267988" y="6208976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 anchorCtr="0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플랫폼서비스팀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cxnSp>
              <p:nvCxnSpPr>
                <p:cNvPr id="280" name="연결선: 꺾임 101">
                  <a:extLst>
                    <a:ext uri="{FF2B5EF4-FFF2-40B4-BE49-F238E27FC236}">
                      <a16:creationId xmlns:a16="http://schemas.microsoft.com/office/drawing/2014/main" id="{6A91014E-AEDC-4BE3-BDEC-352C15BE56CB}"/>
                    </a:ext>
                  </a:extLst>
                </p:cNvPr>
                <p:cNvCxnSpPr>
                  <a:cxnSpLocks/>
                  <a:stCxn id="289" idx="0"/>
                  <a:endCxn id="235" idx="0"/>
                </p:cNvCxnSpPr>
                <p:nvPr/>
              </p:nvCxnSpPr>
              <p:spPr>
                <a:xfrm rot="5400000" flipH="1" flipV="1">
                  <a:off x="3550660" y="1889322"/>
                  <a:ext cx="12700" cy="4318929"/>
                </a:xfrm>
                <a:prstGeom prst="bentConnector3">
                  <a:avLst>
                    <a:gd name="adj1" fmla="val 1800000"/>
                  </a:avLst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연결선: 꺾임 209">
                  <a:extLst>
                    <a:ext uri="{FF2B5EF4-FFF2-40B4-BE49-F238E27FC236}">
                      <a16:creationId xmlns:a16="http://schemas.microsoft.com/office/drawing/2014/main" id="{59A6D7CE-93E9-4D8D-824F-DD9267A507B4}"/>
                    </a:ext>
                  </a:extLst>
                </p:cNvPr>
                <p:cNvCxnSpPr>
                  <a:cxnSpLocks/>
                  <a:endCxn id="283" idx="1"/>
                </p:cNvCxnSpPr>
                <p:nvPr/>
              </p:nvCxnSpPr>
              <p:spPr>
                <a:xfrm>
                  <a:off x="3536864" y="3301394"/>
                  <a:ext cx="1215615" cy="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연결선: 꺾임 209">
                  <a:extLst>
                    <a:ext uri="{FF2B5EF4-FFF2-40B4-BE49-F238E27FC236}">
                      <a16:creationId xmlns:a16="http://schemas.microsoft.com/office/drawing/2014/main" id="{B66E90F4-C09C-4926-943A-C5EED02AEC49}"/>
                    </a:ext>
                  </a:extLst>
                </p:cNvPr>
                <p:cNvCxnSpPr>
                  <a:cxnSpLocks/>
                  <a:endCxn id="284" idx="1"/>
                </p:cNvCxnSpPr>
                <p:nvPr/>
              </p:nvCxnSpPr>
              <p:spPr>
                <a:xfrm>
                  <a:off x="3536864" y="3532350"/>
                  <a:ext cx="1215615" cy="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3" name="AutoShape 3">
                  <a:extLst>
                    <a:ext uri="{FF2B5EF4-FFF2-40B4-BE49-F238E27FC236}">
                      <a16:creationId xmlns:a16="http://schemas.microsoft.com/office/drawing/2014/main" id="{8AA9FEEC-058E-4D9C-8EF0-8DD3E4E65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479" y="3204273"/>
                  <a:ext cx="837851" cy="194242"/>
                </a:xfrm>
                <a:prstGeom prst="rect">
                  <a:avLst/>
                </a:prstGeom>
                <a:solidFill>
                  <a:srgbClr val="484D58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Medium" panose="02020603020101020101" pitchFamily="18" charset="-127"/>
                    </a:rPr>
                    <a:t>경영관리실</a:t>
                  </a: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B147413A-52D6-460C-BF98-C9DCD1D047C9}"/>
                    </a:ext>
                  </a:extLst>
                </p:cNvPr>
                <p:cNvSpPr/>
                <p:nvPr/>
              </p:nvSpPr>
              <p:spPr>
                <a:xfrm>
                  <a:off x="4752479" y="3437465"/>
                  <a:ext cx="837851" cy="189770"/>
                </a:xfrm>
                <a:prstGeom prst="rect">
                  <a:avLst/>
                </a:prstGeom>
                <a:solidFill>
                  <a:srgbClr val="484D58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</a:pPr>
                  <a:r>
                    <a:rPr kumimoji="0" lang="ko-KR" altLang="en-US" sz="8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Medium" panose="02020603020101020101" pitchFamily="18" charset="-127"/>
                    </a:rPr>
                    <a:t>기술연구소</a:t>
                  </a:r>
                </a:p>
              </p:txBody>
            </p:sp>
            <p:sp>
              <p:nvSpPr>
                <p:cNvPr id="285" name="AutoShape 3">
                  <a:extLst>
                    <a:ext uri="{FF2B5EF4-FFF2-40B4-BE49-F238E27FC236}">
                      <a16:creationId xmlns:a16="http://schemas.microsoft.com/office/drawing/2014/main" id="{AB35F7FF-1E30-4E8F-882E-E24073278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596" y="3204273"/>
                  <a:ext cx="837851" cy="194242"/>
                </a:xfrm>
                <a:prstGeom prst="rect">
                  <a:avLst/>
                </a:prstGeom>
                <a:solidFill>
                  <a:srgbClr val="E7E6E6">
                    <a:lumMod val="90000"/>
                  </a:srgb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</a:pPr>
                  <a:r>
                    <a:rPr kumimoji="0" lang="ko-KR" altLang="en-US" sz="800" kern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a typeface="KoPub돋움체 Medium" panose="02020603020101020101" pitchFamily="18" charset="-127"/>
                    </a:rPr>
                    <a:t>사외이사</a:t>
                  </a:r>
                  <a:endParaRPr kumimoji="0" lang="ko-KR" altLang="en-US" sz="800" kern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KoPub돋움체 Medium" panose="02020603020101020101" pitchFamily="18" charset="-127"/>
                  </a:endParaRPr>
                </a:p>
              </p:txBody>
            </p:sp>
            <p:cxnSp>
              <p:nvCxnSpPr>
                <p:cNvPr id="286" name="연결선: 꺾임 209">
                  <a:extLst>
                    <a:ext uri="{FF2B5EF4-FFF2-40B4-BE49-F238E27FC236}">
                      <a16:creationId xmlns:a16="http://schemas.microsoft.com/office/drawing/2014/main" id="{87C94A71-7424-4B4E-9EE2-1D78E408E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36864" y="3064596"/>
                  <a:ext cx="0" cy="75600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연결선: 꺾임 108">
                  <a:extLst>
                    <a:ext uri="{FF2B5EF4-FFF2-40B4-BE49-F238E27FC236}">
                      <a16:creationId xmlns:a16="http://schemas.microsoft.com/office/drawing/2014/main" id="{4E25C527-D653-41D1-84A3-6DF767408891}"/>
                    </a:ext>
                  </a:extLst>
                </p:cNvPr>
                <p:cNvCxnSpPr>
                  <a:cxnSpLocks/>
                  <a:stCxn id="285" idx="3"/>
                  <a:endCxn id="233" idx="3"/>
                </p:cNvCxnSpPr>
                <p:nvPr/>
              </p:nvCxnSpPr>
              <p:spPr>
                <a:xfrm>
                  <a:off x="2524447" y="3301394"/>
                  <a:ext cx="12700" cy="230956"/>
                </a:xfrm>
                <a:prstGeom prst="bentConnector3">
                  <a:avLst>
                    <a:gd name="adj1" fmla="val 1800000"/>
                  </a:avLst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연결선: 꺾임 209">
                  <a:extLst>
                    <a:ext uri="{FF2B5EF4-FFF2-40B4-BE49-F238E27FC236}">
                      <a16:creationId xmlns:a16="http://schemas.microsoft.com/office/drawing/2014/main" id="{EEDEE8B2-B515-4586-859A-32468904DF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3824" y="3413785"/>
                  <a:ext cx="783040" cy="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9" name="AutoShape 3">
                  <a:extLst>
                    <a:ext uri="{FF2B5EF4-FFF2-40B4-BE49-F238E27FC236}">
                      <a16:creationId xmlns:a16="http://schemas.microsoft.com/office/drawing/2014/main" id="{170E301D-D2FB-4255-81F8-8F6B18A4C9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276" y="4048786"/>
                  <a:ext cx="1223839" cy="23316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980DD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금융사업부문</a:t>
                  </a:r>
                </a:p>
              </p:txBody>
            </p:sp>
            <p:cxnSp>
              <p:nvCxnSpPr>
                <p:cNvPr id="290" name="연결선: 꺾임 209">
                  <a:extLst>
                    <a:ext uri="{FF2B5EF4-FFF2-40B4-BE49-F238E27FC236}">
                      <a16:creationId xmlns:a16="http://schemas.microsoft.com/office/drawing/2014/main" id="{9719CD6A-47C1-4D80-A335-D7111C1D5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0928" y="3820596"/>
                  <a:ext cx="0" cy="25200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연결선: 꺾임 209">
                  <a:extLst>
                    <a:ext uri="{FF2B5EF4-FFF2-40B4-BE49-F238E27FC236}">
                      <a16:creationId xmlns:a16="http://schemas.microsoft.com/office/drawing/2014/main" id="{3FCCD08D-FC19-441B-9101-12E7D099A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1088" y="3833957"/>
                  <a:ext cx="0" cy="21600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2" name="AutoShape 3">
                  <a:extLst>
                    <a:ext uri="{FF2B5EF4-FFF2-40B4-BE49-F238E27FC236}">
                      <a16:creationId xmlns:a16="http://schemas.microsoft.com/office/drawing/2014/main" id="{F6298505-890D-489F-A585-7F83ECD79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5161" y="4048786"/>
                  <a:ext cx="1223839" cy="23316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980DD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DT</a:t>
                  </a:r>
                  <a:r>
                    <a:rPr kumimoji="0" lang="ko-KR" altLang="en-US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부문</a:t>
                  </a:r>
                </a:p>
              </p:txBody>
            </p:sp>
            <p:sp>
              <p:nvSpPr>
                <p:cNvPr id="293" name="AutoShape 3">
                  <a:extLst>
                    <a:ext uri="{FF2B5EF4-FFF2-40B4-BE49-F238E27FC236}">
                      <a16:creationId xmlns:a16="http://schemas.microsoft.com/office/drawing/2014/main" id="{7F73E35D-600A-4D3E-A5BC-0BA20F1C6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1047" y="4048786"/>
                  <a:ext cx="1223839" cy="23316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980DD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PCI</a:t>
                  </a:r>
                  <a:r>
                    <a:rPr kumimoji="0" lang="ko-KR" altLang="en-US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부문</a:t>
                  </a:r>
                </a:p>
              </p:txBody>
            </p:sp>
          </p:grpSp>
          <p:pic>
            <p:nvPicPr>
              <p:cNvPr id="232" name="Picture 104" descr="100712_2box copy">
                <a:extLst>
                  <a:ext uri="{FF2B5EF4-FFF2-40B4-BE49-F238E27FC236}">
                    <a16:creationId xmlns:a16="http://schemas.microsoft.com/office/drawing/2014/main" id="{DFE37CBB-A86B-445F-8EA2-4F0B0F2486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174" b="81293"/>
              <a:stretch>
                <a:fillRect/>
              </a:stretch>
            </p:blipFill>
            <p:spPr bwMode="auto">
              <a:xfrm rot="10242673" flipH="1">
                <a:off x="3777308" y="2718598"/>
                <a:ext cx="465445" cy="1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30" name="Rectangle 40"/>
            <p:cNvSpPr>
              <a:spLocks noChangeArrowheads="1"/>
            </p:cNvSpPr>
            <p:nvPr/>
          </p:nvSpPr>
          <p:spPr bwMode="auto">
            <a:xfrm>
              <a:off x="5266896" y="2723759"/>
              <a:ext cx="916146" cy="152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339725" marR="0" lvl="0" indent="-339725" algn="r" defTabSz="1042988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271AA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lang="en-US" altLang="ko-KR" sz="90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(2021.9</a:t>
              </a:r>
              <a:r>
                <a:rPr lang="ko-KR" altLang="en-US" sz="90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월 </a:t>
              </a:r>
              <a:r>
                <a:rPr lang="ko-KR" altLang="en-US" sz="900" dirty="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기준</a:t>
              </a:r>
              <a:r>
                <a:rPr lang="en-US" altLang="ko-KR" sz="900" dirty="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)</a:t>
              </a:r>
            </a:p>
          </p:txBody>
        </p:sp>
      </p:grp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47AE0C4F-A74C-4207-AB65-EB99A38E6FFC}"/>
              </a:ext>
            </a:extLst>
          </p:cNvPr>
          <p:cNvSpPr/>
          <p:nvPr/>
        </p:nvSpPr>
        <p:spPr bwMode="auto">
          <a:xfrm>
            <a:off x="2085113" y="3728865"/>
            <a:ext cx="1153388" cy="131936"/>
          </a:xfrm>
          <a:prstGeom prst="rect">
            <a:avLst/>
          </a:prstGeom>
          <a:noFill/>
          <a:ln w="19050">
            <a:solidFill>
              <a:srgbClr val="DF1E36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47AE0C4F-A74C-4207-AB65-EB99A38E6FFC}"/>
              </a:ext>
            </a:extLst>
          </p:cNvPr>
          <p:cNvSpPr/>
          <p:nvPr/>
        </p:nvSpPr>
        <p:spPr bwMode="auto">
          <a:xfrm>
            <a:off x="2080334" y="4645063"/>
            <a:ext cx="1161165" cy="687604"/>
          </a:xfrm>
          <a:prstGeom prst="rect">
            <a:avLst/>
          </a:prstGeom>
          <a:noFill/>
          <a:ln w="19050">
            <a:solidFill>
              <a:srgbClr val="DF1E36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47AE0C4F-A74C-4207-AB65-EB99A38E6FFC}"/>
              </a:ext>
            </a:extLst>
          </p:cNvPr>
          <p:cNvSpPr/>
          <p:nvPr/>
        </p:nvSpPr>
        <p:spPr bwMode="auto">
          <a:xfrm flipV="1">
            <a:off x="4727078" y="2548924"/>
            <a:ext cx="892569" cy="191063"/>
          </a:xfrm>
          <a:prstGeom prst="rect">
            <a:avLst/>
          </a:prstGeom>
          <a:noFill/>
          <a:ln w="19050">
            <a:solidFill>
              <a:srgbClr val="DF1E36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18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2105059"/>
            <a:ext cx="3095625" cy="1983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4</a:t>
            </a:r>
            <a:r>
              <a:rPr kumimoji="1" lang="en-US" altLang="ko-KR" sz="1300" b="0" i="0" u="none" strike="noStrike" kern="1200" cap="none" spc="-71" normalizeH="0" baseline="0" noProof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주요인력 현황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  조직 구성현황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3677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최적의 </a:t>
            </a:r>
            <a:r>
              <a:rPr lang="ko-KR" altLang="en-US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플랫폼 제공하기 위한  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All in one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전략을 수행조직 역량 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4304928"/>
            <a:ext cx="785654" cy="173127"/>
            <a:chOff x="734027" y="2610528"/>
            <a:chExt cx="785654" cy="173127"/>
          </a:xfrm>
        </p:grpSpPr>
        <p:sp>
          <p:nvSpPr>
            <p:cNvPr id="85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642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인력규모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86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87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88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920" y="2081379"/>
            <a:ext cx="3081705" cy="2007525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032E821-52C9-42F7-9AC9-6219DCD6C7D6}"/>
              </a:ext>
            </a:extLst>
          </p:cNvPr>
          <p:cNvCxnSpPr>
            <a:cxnSpLocks/>
            <a:stCxn id="89" idx="0"/>
            <a:endCxn id="89" idx="2"/>
          </p:cNvCxnSpPr>
          <p:nvPr/>
        </p:nvCxnSpPr>
        <p:spPr>
          <a:xfrm>
            <a:off x="3414409" y="6196262"/>
            <a:ext cx="0" cy="32085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81588"/>
              </p:ext>
            </p:extLst>
          </p:nvPr>
        </p:nvGraphicFramePr>
        <p:xfrm>
          <a:off x="3577961" y="2292515"/>
          <a:ext cx="2791129" cy="1631105"/>
        </p:xfrm>
        <a:graphic>
          <a:graphicData uri="http://schemas.openxmlformats.org/drawingml/2006/table">
            <a:tbl>
              <a:tblPr/>
              <a:tblGrid>
                <a:gridCol w="917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727">
                  <a:extLst>
                    <a:ext uri="{9D8B030D-6E8A-4147-A177-3AD203B41FA5}">
                      <a16:colId xmlns:a16="http://schemas.microsoft.com/office/drawing/2014/main" val="1951193404"/>
                    </a:ext>
                  </a:extLst>
                </a:gridCol>
              </a:tblGrid>
              <a:tr h="192884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조직명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역할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40323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서비스 지원팀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사업지원 및 컨설팅</a:t>
                      </a:r>
                      <a:r>
                        <a:rPr lang="en-US" altLang="ko-KR" sz="9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설계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서비스 운영팀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구축</a:t>
                      </a: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전환</a:t>
                      </a: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운영</a:t>
                      </a:r>
                      <a:r>
                        <a:rPr lang="ko-KR" altLang="en-US" sz="9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기술지원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보안 관제팀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서비스 </a:t>
                      </a: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365</a:t>
                      </a:r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일 보안관제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플랫폼 서비스팀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플랫폼 지원 사업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서비스 사업팀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서비스 경영사업지원 및 인력관리 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6600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기술연구소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서비스</a:t>
                      </a:r>
                      <a:r>
                        <a:rPr lang="ko-KR" altLang="en-US" sz="9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기술 연구지원 담당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A1E3CD4B-8BF9-4E27-BEAE-20925CE36626}"/>
              </a:ext>
            </a:extLst>
          </p:cNvPr>
          <p:cNvGrpSpPr/>
          <p:nvPr/>
        </p:nvGrpSpPr>
        <p:grpSpPr>
          <a:xfrm>
            <a:off x="341660" y="2131208"/>
            <a:ext cx="2956029" cy="1813680"/>
            <a:chOff x="1485388" y="2683854"/>
            <a:chExt cx="3984270" cy="1243534"/>
          </a:xfrm>
        </p:grpSpPr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7065453E-71FD-4374-BA2E-BD225466B391}"/>
                </a:ext>
              </a:extLst>
            </p:cNvPr>
            <p:cNvGrpSpPr/>
            <p:nvPr/>
          </p:nvGrpSpPr>
          <p:grpSpPr>
            <a:xfrm>
              <a:off x="1485388" y="2802270"/>
              <a:ext cx="3984270" cy="1125118"/>
              <a:chOff x="1485388" y="2802270"/>
              <a:chExt cx="3984270" cy="1125118"/>
            </a:xfrm>
          </p:grpSpPr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2D80900E-F4D9-496E-B784-BC13C06FB0B8}"/>
                  </a:ext>
                </a:extLst>
              </p:cNvPr>
              <p:cNvGrpSpPr/>
              <p:nvPr/>
            </p:nvGrpSpPr>
            <p:grpSpPr>
              <a:xfrm>
                <a:off x="2579944" y="2802270"/>
                <a:ext cx="1971656" cy="277294"/>
                <a:chOff x="2768656" y="3018672"/>
                <a:chExt cx="1550627" cy="342506"/>
              </a:xfrm>
            </p:grpSpPr>
            <p:grpSp>
              <p:nvGrpSpPr>
                <p:cNvPr id="241" name="그룹 240">
                  <a:extLst>
                    <a:ext uri="{FF2B5EF4-FFF2-40B4-BE49-F238E27FC236}">
                      <a16:creationId xmlns:a16="http://schemas.microsoft.com/office/drawing/2014/main" id="{9B60FFF1-16CE-481D-8953-AAEC709D0F2E}"/>
                    </a:ext>
                  </a:extLst>
                </p:cNvPr>
                <p:cNvGrpSpPr/>
                <p:nvPr/>
              </p:nvGrpSpPr>
              <p:grpSpPr>
                <a:xfrm>
                  <a:off x="2768656" y="3018672"/>
                  <a:ext cx="1550627" cy="342506"/>
                  <a:chOff x="1352031" y="7147187"/>
                  <a:chExt cx="1968491" cy="209362"/>
                </a:xfrm>
              </p:grpSpPr>
              <p:sp>
                <p:nvSpPr>
                  <p:cNvPr id="243" name="모서리가 둥근 직사각형 242">
                    <a:extLst>
                      <a:ext uri="{FF2B5EF4-FFF2-40B4-BE49-F238E27FC236}">
                        <a16:creationId xmlns:a16="http://schemas.microsoft.com/office/drawing/2014/main" id="{220D63F2-29C9-49B2-BDE3-C29571C86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52031" y="7147187"/>
                    <a:ext cx="1968491" cy="2093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2FA298"/>
                  </a:solidFill>
                  <a:ln>
                    <a:noFill/>
                  </a:ln>
                  <a:effectLst/>
                </p:spPr>
                <p:txBody>
                  <a:bodyPr wrap="square" lIns="0" tIns="0" rIns="0" bIns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indent="-180921" algn="ctr" defTabSz="1133658"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prstClr val="black">
                          <a:lumMod val="65000"/>
                          <a:lumOff val="35000"/>
                        </a:prstClr>
                      </a:buClr>
                      <a:buSzPct val="100000"/>
                      <a:tabLst>
                        <a:tab pos="2691593" algn="l"/>
                        <a:tab pos="5646631" algn="l"/>
                      </a:tabLst>
                    </a:pPr>
                    <a:endParaRPr kumimoji="0" lang="ko-KR" altLang="en-US" sz="110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244" name="AutoShape 69">
                    <a:extLst>
                      <a:ext uri="{FF2B5EF4-FFF2-40B4-BE49-F238E27FC236}">
                        <a16:creationId xmlns:a16="http://schemas.microsoft.com/office/drawing/2014/main" id="{70E7A026-2899-4139-8554-A1852FD1D2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80954" y="7169602"/>
                    <a:ext cx="1274158" cy="1752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tIns="0" rIns="0" bIns="0" anchor="ctr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indent="-180921" algn="ctr" defTabSz="1133658"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prstClr val="black">
                          <a:lumMod val="65000"/>
                          <a:lumOff val="35000"/>
                        </a:prstClr>
                      </a:buClr>
                      <a:buSzPct val="100000"/>
                      <a:tabLst>
                        <a:tab pos="2691593" algn="l"/>
                        <a:tab pos="5646631" algn="l"/>
                      </a:tabLst>
                      <a:defRPr/>
                    </a:pPr>
                    <a:r>
                      <a:rPr kumimoji="0" lang="ko-KR" altLang="en-US" sz="1100">
                        <a:ln w="0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ea typeface="KoPub돋움체 Bold" panose="02020603020101020101" pitchFamily="18" charset="-127"/>
                      </a:rPr>
                      <a:t>클라우드 </a:t>
                    </a:r>
                    <a:endParaRPr kumimoji="0" lang="en-US" altLang="ko-KR" sz="110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endParaRPr>
                  </a:p>
                  <a:p>
                    <a:pPr indent="-180921" algn="ctr" defTabSz="1133658"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prstClr val="black">
                          <a:lumMod val="65000"/>
                          <a:lumOff val="35000"/>
                        </a:prstClr>
                      </a:buClr>
                      <a:buSzPct val="100000"/>
                      <a:tabLst>
                        <a:tab pos="2691593" algn="l"/>
                        <a:tab pos="5646631" algn="l"/>
                      </a:tabLst>
                      <a:defRPr/>
                    </a:pPr>
                    <a:r>
                      <a:rPr kumimoji="0" lang="ko-KR" altLang="en-US" sz="1100">
                        <a:ln w="0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ea typeface="KoPub돋움체 Bold" panose="02020603020101020101" pitchFamily="18" charset="-127"/>
                      </a:rPr>
                      <a:t>서비스 센터</a:t>
                    </a:r>
                    <a:endParaRPr kumimoji="0" lang="ko-KR" altLang="en-US" sz="110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endParaRPr>
                  </a:p>
                </p:txBody>
              </p:sp>
            </p:grpSp>
            <p:sp>
              <p:nvSpPr>
                <p:cNvPr id="242" name="Freeform 246">
                  <a:extLst>
                    <a:ext uri="{FF2B5EF4-FFF2-40B4-BE49-F238E27FC236}">
                      <a16:creationId xmlns:a16="http://schemas.microsoft.com/office/drawing/2014/main" id="{58FE839E-EB0A-40DF-B00F-B4EF105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97460" y="3065524"/>
                  <a:ext cx="300070" cy="243151"/>
                </a:xfrm>
                <a:custGeom>
                  <a:avLst/>
                  <a:gdLst>
                    <a:gd name="T0" fmla="*/ 98 w 102"/>
                    <a:gd name="T1" fmla="*/ 77 h 103"/>
                    <a:gd name="T2" fmla="*/ 94 w 102"/>
                    <a:gd name="T3" fmla="*/ 74 h 103"/>
                    <a:gd name="T4" fmla="*/ 70 w 102"/>
                    <a:gd name="T5" fmla="*/ 67 h 103"/>
                    <a:gd name="T6" fmla="*/ 67 w 102"/>
                    <a:gd name="T7" fmla="*/ 61 h 103"/>
                    <a:gd name="T8" fmla="*/ 65 w 102"/>
                    <a:gd name="T9" fmla="*/ 58 h 103"/>
                    <a:gd name="T10" fmla="*/ 64 w 102"/>
                    <a:gd name="T11" fmla="*/ 57 h 103"/>
                    <a:gd name="T12" fmla="*/ 64 w 102"/>
                    <a:gd name="T13" fmla="*/ 51 h 103"/>
                    <a:gd name="T14" fmla="*/ 65 w 102"/>
                    <a:gd name="T15" fmla="*/ 49 h 103"/>
                    <a:gd name="T16" fmla="*/ 68 w 102"/>
                    <a:gd name="T17" fmla="*/ 38 h 103"/>
                    <a:gd name="T18" fmla="*/ 69 w 102"/>
                    <a:gd name="T19" fmla="*/ 37 h 103"/>
                    <a:gd name="T20" fmla="*/ 71 w 102"/>
                    <a:gd name="T21" fmla="*/ 33 h 103"/>
                    <a:gd name="T22" fmla="*/ 69 w 102"/>
                    <a:gd name="T23" fmla="*/ 28 h 103"/>
                    <a:gd name="T24" fmla="*/ 68 w 102"/>
                    <a:gd name="T25" fmla="*/ 27 h 103"/>
                    <a:gd name="T26" fmla="*/ 68 w 102"/>
                    <a:gd name="T27" fmla="*/ 16 h 103"/>
                    <a:gd name="T28" fmla="*/ 64 w 102"/>
                    <a:gd name="T29" fmla="*/ 8 h 103"/>
                    <a:gd name="T30" fmla="*/ 59 w 102"/>
                    <a:gd name="T31" fmla="*/ 5 h 103"/>
                    <a:gd name="T32" fmla="*/ 59 w 102"/>
                    <a:gd name="T33" fmla="*/ 2 h 103"/>
                    <a:gd name="T34" fmla="*/ 61 w 102"/>
                    <a:gd name="T35" fmla="*/ 0 h 103"/>
                    <a:gd name="T36" fmla="*/ 60 w 102"/>
                    <a:gd name="T37" fmla="*/ 0 h 103"/>
                    <a:gd name="T38" fmla="*/ 51 w 102"/>
                    <a:gd name="T39" fmla="*/ 2 h 103"/>
                    <a:gd name="T40" fmla="*/ 38 w 102"/>
                    <a:gd name="T41" fmla="*/ 8 h 103"/>
                    <a:gd name="T42" fmla="*/ 34 w 102"/>
                    <a:gd name="T43" fmla="*/ 16 h 103"/>
                    <a:gd name="T44" fmla="*/ 34 w 102"/>
                    <a:gd name="T45" fmla="*/ 27 h 103"/>
                    <a:gd name="T46" fmla="*/ 32 w 102"/>
                    <a:gd name="T47" fmla="*/ 28 h 103"/>
                    <a:gd name="T48" fmla="*/ 31 w 102"/>
                    <a:gd name="T49" fmla="*/ 32 h 103"/>
                    <a:gd name="T50" fmla="*/ 33 w 102"/>
                    <a:gd name="T51" fmla="*/ 37 h 103"/>
                    <a:gd name="T52" fmla="*/ 34 w 102"/>
                    <a:gd name="T53" fmla="*/ 39 h 103"/>
                    <a:gd name="T54" fmla="*/ 38 w 102"/>
                    <a:gd name="T55" fmla="*/ 50 h 103"/>
                    <a:gd name="T56" fmla="*/ 39 w 102"/>
                    <a:gd name="T57" fmla="*/ 51 h 103"/>
                    <a:gd name="T58" fmla="*/ 38 w 102"/>
                    <a:gd name="T59" fmla="*/ 58 h 103"/>
                    <a:gd name="T60" fmla="*/ 37 w 102"/>
                    <a:gd name="T61" fmla="*/ 59 h 103"/>
                    <a:gd name="T62" fmla="*/ 35 w 102"/>
                    <a:gd name="T63" fmla="*/ 62 h 103"/>
                    <a:gd name="T64" fmla="*/ 32 w 102"/>
                    <a:gd name="T65" fmla="*/ 67 h 103"/>
                    <a:gd name="T66" fmla="*/ 9 w 102"/>
                    <a:gd name="T67" fmla="*/ 75 h 103"/>
                    <a:gd name="T68" fmla="*/ 4 w 102"/>
                    <a:gd name="T69" fmla="*/ 78 h 103"/>
                    <a:gd name="T70" fmla="*/ 0 w 102"/>
                    <a:gd name="T71" fmla="*/ 89 h 103"/>
                    <a:gd name="T72" fmla="*/ 46 w 102"/>
                    <a:gd name="T73" fmla="*/ 103 h 103"/>
                    <a:gd name="T74" fmla="*/ 47 w 102"/>
                    <a:gd name="T75" fmla="*/ 103 h 103"/>
                    <a:gd name="T76" fmla="*/ 42 w 102"/>
                    <a:gd name="T77" fmla="*/ 94 h 103"/>
                    <a:gd name="T78" fmla="*/ 51 w 102"/>
                    <a:gd name="T79" fmla="*/ 67 h 103"/>
                    <a:gd name="T80" fmla="*/ 48 w 102"/>
                    <a:gd name="T81" fmla="*/ 60 h 103"/>
                    <a:gd name="T82" fmla="*/ 55 w 102"/>
                    <a:gd name="T83" fmla="*/ 60 h 103"/>
                    <a:gd name="T84" fmla="*/ 51 w 102"/>
                    <a:gd name="T85" fmla="*/ 67 h 103"/>
                    <a:gd name="T86" fmla="*/ 61 w 102"/>
                    <a:gd name="T87" fmla="*/ 94 h 103"/>
                    <a:gd name="T88" fmla="*/ 55 w 102"/>
                    <a:gd name="T89" fmla="*/ 103 h 103"/>
                    <a:gd name="T90" fmla="*/ 56 w 102"/>
                    <a:gd name="T91" fmla="*/ 103 h 103"/>
                    <a:gd name="T92" fmla="*/ 102 w 102"/>
                    <a:gd name="T93" fmla="*/ 88 h 103"/>
                    <a:gd name="T94" fmla="*/ 98 w 102"/>
                    <a:gd name="T95" fmla="*/ 77 h 103"/>
                    <a:gd name="T96" fmla="*/ 86 w 102"/>
                    <a:gd name="T97" fmla="*/ 83 h 103"/>
                    <a:gd name="T98" fmla="*/ 72 w 102"/>
                    <a:gd name="T99" fmla="*/ 83 h 103"/>
                    <a:gd name="T100" fmla="*/ 72 w 102"/>
                    <a:gd name="T101" fmla="*/ 80 h 103"/>
                    <a:gd name="T102" fmla="*/ 86 w 102"/>
                    <a:gd name="T103" fmla="*/ 80 h 103"/>
                    <a:gd name="T104" fmla="*/ 86 w 102"/>
                    <a:gd name="T105" fmla="*/ 8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02" h="103">
                      <a:moveTo>
                        <a:pt x="98" y="77"/>
                      </a:moveTo>
                      <a:cubicBezTo>
                        <a:pt x="97" y="75"/>
                        <a:pt x="96" y="75"/>
                        <a:pt x="94" y="74"/>
                      </a:cubicBezTo>
                      <a:cubicBezTo>
                        <a:pt x="86" y="71"/>
                        <a:pt x="78" y="70"/>
                        <a:pt x="70" y="67"/>
                      </a:cubicBezTo>
                      <a:cubicBezTo>
                        <a:pt x="69" y="66"/>
                        <a:pt x="67" y="65"/>
                        <a:pt x="67" y="61"/>
                      </a:cubicBezTo>
                      <a:cubicBezTo>
                        <a:pt x="67" y="59"/>
                        <a:pt x="67" y="58"/>
                        <a:pt x="65" y="58"/>
                      </a:cubicBezTo>
                      <a:cubicBezTo>
                        <a:pt x="64" y="58"/>
                        <a:pt x="65" y="58"/>
                        <a:pt x="64" y="57"/>
                      </a:cubicBezTo>
                      <a:cubicBezTo>
                        <a:pt x="64" y="53"/>
                        <a:pt x="64" y="51"/>
                        <a:pt x="64" y="51"/>
                      </a:cubicBezTo>
                      <a:cubicBezTo>
                        <a:pt x="64" y="50"/>
                        <a:pt x="65" y="50"/>
                        <a:pt x="65" y="49"/>
                      </a:cubicBezTo>
                      <a:cubicBezTo>
                        <a:pt x="68" y="46"/>
                        <a:pt x="68" y="41"/>
                        <a:pt x="68" y="38"/>
                      </a:cubicBezTo>
                      <a:cubicBezTo>
                        <a:pt x="68" y="38"/>
                        <a:pt x="69" y="39"/>
                        <a:pt x="69" y="37"/>
                      </a:cubicBezTo>
                      <a:cubicBezTo>
                        <a:pt x="70" y="35"/>
                        <a:pt x="70" y="35"/>
                        <a:pt x="71" y="33"/>
                      </a:cubicBezTo>
                      <a:cubicBezTo>
                        <a:pt x="71" y="31"/>
                        <a:pt x="71" y="28"/>
                        <a:pt x="69" y="28"/>
                      </a:cubicBezTo>
                      <a:cubicBezTo>
                        <a:pt x="68" y="28"/>
                        <a:pt x="68" y="28"/>
                        <a:pt x="68" y="27"/>
                      </a:cubicBezTo>
                      <a:cubicBezTo>
                        <a:pt x="68" y="16"/>
                        <a:pt x="68" y="16"/>
                        <a:pt x="68" y="16"/>
                      </a:cubicBezTo>
                      <a:cubicBezTo>
                        <a:pt x="68" y="12"/>
                        <a:pt x="66" y="10"/>
                        <a:pt x="64" y="8"/>
                      </a:cubicBezTo>
                      <a:cubicBezTo>
                        <a:pt x="61" y="7"/>
                        <a:pt x="60" y="6"/>
                        <a:pt x="59" y="5"/>
                      </a:cubicBezTo>
                      <a:cubicBezTo>
                        <a:pt x="58" y="4"/>
                        <a:pt x="58" y="3"/>
                        <a:pt x="59" y="2"/>
                      </a:cubicBezTo>
                      <a:cubicBezTo>
                        <a:pt x="60" y="1"/>
                        <a:pt x="61" y="1"/>
                        <a:pt x="61" y="0"/>
                      </a:cubicBezTo>
                      <a:cubicBezTo>
                        <a:pt x="61" y="0"/>
                        <a:pt x="61" y="0"/>
                        <a:pt x="60" y="0"/>
                      </a:cubicBezTo>
                      <a:cubicBezTo>
                        <a:pt x="60" y="0"/>
                        <a:pt x="54" y="1"/>
                        <a:pt x="51" y="2"/>
                      </a:cubicBezTo>
                      <a:cubicBezTo>
                        <a:pt x="47" y="3"/>
                        <a:pt x="42" y="5"/>
                        <a:pt x="38" y="8"/>
                      </a:cubicBezTo>
                      <a:cubicBezTo>
                        <a:pt x="36" y="10"/>
                        <a:pt x="34" y="13"/>
                        <a:pt x="34" y="16"/>
                      </a:cubicBezTo>
                      <a:cubicBezTo>
                        <a:pt x="34" y="17"/>
                        <a:pt x="34" y="23"/>
                        <a:pt x="34" y="27"/>
                      </a:cubicBezTo>
                      <a:cubicBezTo>
                        <a:pt x="34" y="28"/>
                        <a:pt x="34" y="28"/>
                        <a:pt x="32" y="28"/>
                      </a:cubicBezTo>
                      <a:cubicBezTo>
                        <a:pt x="30" y="28"/>
                        <a:pt x="31" y="32"/>
                        <a:pt x="31" y="32"/>
                      </a:cubicBezTo>
                      <a:cubicBezTo>
                        <a:pt x="32" y="34"/>
                        <a:pt x="32" y="35"/>
                        <a:pt x="33" y="37"/>
                      </a:cubicBezTo>
                      <a:cubicBezTo>
                        <a:pt x="33" y="39"/>
                        <a:pt x="34" y="39"/>
                        <a:pt x="34" y="39"/>
                      </a:cubicBezTo>
                      <a:cubicBezTo>
                        <a:pt x="35" y="41"/>
                        <a:pt x="35" y="47"/>
                        <a:pt x="38" y="50"/>
                      </a:cubicBezTo>
                      <a:cubicBezTo>
                        <a:pt x="38" y="50"/>
                        <a:pt x="39" y="51"/>
                        <a:pt x="39" y="51"/>
                      </a:cubicBezTo>
                      <a:cubicBezTo>
                        <a:pt x="38" y="53"/>
                        <a:pt x="38" y="56"/>
                        <a:pt x="38" y="58"/>
                      </a:cubicBezTo>
                      <a:cubicBezTo>
                        <a:pt x="38" y="58"/>
                        <a:pt x="38" y="59"/>
                        <a:pt x="37" y="59"/>
                      </a:cubicBezTo>
                      <a:cubicBezTo>
                        <a:pt x="35" y="59"/>
                        <a:pt x="35" y="60"/>
                        <a:pt x="35" y="62"/>
                      </a:cubicBezTo>
                      <a:cubicBezTo>
                        <a:pt x="35" y="64"/>
                        <a:pt x="33" y="67"/>
                        <a:pt x="32" y="67"/>
                      </a:cubicBezTo>
                      <a:cubicBezTo>
                        <a:pt x="28" y="69"/>
                        <a:pt x="14" y="73"/>
                        <a:pt x="9" y="75"/>
                      </a:cubicBezTo>
                      <a:cubicBezTo>
                        <a:pt x="6" y="76"/>
                        <a:pt x="5" y="77"/>
                        <a:pt x="4" y="78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18" y="89"/>
                        <a:pt x="27" y="100"/>
                        <a:pt x="46" y="103"/>
                      </a:cubicBezTo>
                      <a:cubicBezTo>
                        <a:pt x="46" y="103"/>
                        <a:pt x="46" y="103"/>
                        <a:pt x="47" y="103"/>
                      </a:cubicBezTo>
                      <a:cubicBezTo>
                        <a:pt x="42" y="94"/>
                        <a:pt x="42" y="94"/>
                        <a:pt x="42" y="94"/>
                      </a:cubicBezTo>
                      <a:cubicBezTo>
                        <a:pt x="51" y="67"/>
                        <a:pt x="51" y="67"/>
                        <a:pt x="51" y="67"/>
                      </a:cubicBezTo>
                      <a:cubicBezTo>
                        <a:pt x="48" y="60"/>
                        <a:pt x="48" y="60"/>
                        <a:pt x="48" y="60"/>
                      </a:cubicBezTo>
                      <a:cubicBezTo>
                        <a:pt x="55" y="60"/>
                        <a:pt x="55" y="60"/>
                        <a:pt x="55" y="60"/>
                      </a:cubicBezTo>
                      <a:cubicBezTo>
                        <a:pt x="51" y="67"/>
                        <a:pt x="51" y="67"/>
                        <a:pt x="51" y="67"/>
                      </a:cubicBezTo>
                      <a:cubicBezTo>
                        <a:pt x="61" y="94"/>
                        <a:pt x="61" y="94"/>
                        <a:pt x="61" y="94"/>
                      </a:cubicBezTo>
                      <a:cubicBezTo>
                        <a:pt x="55" y="103"/>
                        <a:pt x="55" y="103"/>
                        <a:pt x="55" y="103"/>
                      </a:cubicBezTo>
                      <a:cubicBezTo>
                        <a:pt x="56" y="103"/>
                        <a:pt x="56" y="103"/>
                        <a:pt x="56" y="103"/>
                      </a:cubicBezTo>
                      <a:cubicBezTo>
                        <a:pt x="76" y="99"/>
                        <a:pt x="89" y="88"/>
                        <a:pt x="102" y="88"/>
                      </a:cubicBezTo>
                      <a:lnTo>
                        <a:pt x="98" y="77"/>
                      </a:lnTo>
                      <a:close/>
                      <a:moveTo>
                        <a:pt x="86" y="83"/>
                      </a:moveTo>
                      <a:cubicBezTo>
                        <a:pt x="72" y="83"/>
                        <a:pt x="72" y="83"/>
                        <a:pt x="72" y="83"/>
                      </a:cubicBezTo>
                      <a:cubicBezTo>
                        <a:pt x="72" y="80"/>
                        <a:pt x="72" y="80"/>
                        <a:pt x="72" y="80"/>
                      </a:cubicBezTo>
                      <a:cubicBezTo>
                        <a:pt x="86" y="80"/>
                        <a:pt x="86" y="80"/>
                        <a:pt x="86" y="80"/>
                      </a:cubicBezTo>
                      <a:lnTo>
                        <a:pt x="86" y="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60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FFFFFF"/>
                    </a:solidFill>
                    <a:ea typeface="KoPub돋움체 Medium" panose="02020603020101020101" pitchFamily="18" charset="-127"/>
                  </a:endParaRPr>
                </a:p>
              </p:txBody>
            </p:sp>
          </p:grpSp>
          <p:cxnSp>
            <p:nvCxnSpPr>
              <p:cNvPr id="231" name="연결선: 꺾임 101">
                <a:extLst>
                  <a:ext uri="{FF2B5EF4-FFF2-40B4-BE49-F238E27FC236}">
                    <a16:creationId xmlns:a16="http://schemas.microsoft.com/office/drawing/2014/main" id="{6A91014E-AEDC-4BE3-BDEC-352C15BE56CB}"/>
                  </a:ext>
                </a:extLst>
              </p:cNvPr>
              <p:cNvCxnSpPr>
                <a:cxnSpLocks/>
                <a:stCxn id="237" idx="0"/>
                <a:endCxn id="47" idx="0"/>
              </p:cNvCxnSpPr>
              <p:nvPr/>
            </p:nvCxnSpPr>
            <p:spPr>
              <a:xfrm rot="5400000" flipH="1" flipV="1">
                <a:off x="3559575" y="2109647"/>
                <a:ext cx="4326" cy="3164826"/>
              </a:xfrm>
              <a:prstGeom prst="bentConnector3">
                <a:avLst>
                  <a:gd name="adj1" fmla="val 3723395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연결선: 꺾임 209">
                <a:extLst>
                  <a:ext uri="{FF2B5EF4-FFF2-40B4-BE49-F238E27FC236}">
                    <a16:creationId xmlns:a16="http://schemas.microsoft.com/office/drawing/2014/main" id="{B66E90F4-C09C-4926-943A-C5EED02AEC49}"/>
                  </a:ext>
                </a:extLst>
              </p:cNvPr>
              <p:cNvCxnSpPr>
                <a:cxnSpLocks/>
                <a:endCxn id="234" idx="1"/>
              </p:cNvCxnSpPr>
              <p:nvPr/>
            </p:nvCxnSpPr>
            <p:spPr>
              <a:xfrm>
                <a:off x="3536864" y="3228105"/>
                <a:ext cx="1215615" cy="0"/>
              </a:xfrm>
              <a:prstGeom prst="straightConnector1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AutoShape 3">
                <a:extLst>
                  <a:ext uri="{FF2B5EF4-FFF2-40B4-BE49-F238E27FC236}">
                    <a16:creationId xmlns:a16="http://schemas.microsoft.com/office/drawing/2014/main" id="{8AA9FEEC-058E-4D9C-8EF0-8DD3E4E65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462" y="3126893"/>
                <a:ext cx="837851" cy="194242"/>
              </a:xfrm>
              <a:prstGeom prst="rect">
                <a:avLst/>
              </a:prstGeom>
              <a:solidFill>
                <a:srgbClr val="484D58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0921" algn="ctr" defTabSz="1133658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tabLst>
                    <a:tab pos="2691593" algn="l"/>
                    <a:tab pos="5646631" algn="l"/>
                  </a:tabLst>
                  <a:defRPr/>
                </a:pPr>
                <a:r>
                  <a:rPr lang="ko-KR" altLang="en-US" sz="800" b="1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a typeface="KoPub돋움체 Medium" panose="02020603020101020101" pitchFamily="18" charset="-127"/>
                  </a:rPr>
                  <a:t>서비스사업팀</a:t>
                </a:r>
                <a:endParaRPr kumimoji="0" lang="ko-KR" altLang="en-US" sz="800" b="1" dirty="0">
                  <a:ln w="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B147413A-52D6-460C-BF98-C9DCD1D047C9}"/>
                  </a:ext>
                </a:extLst>
              </p:cNvPr>
              <p:cNvSpPr/>
              <p:nvPr/>
            </p:nvSpPr>
            <p:spPr>
              <a:xfrm>
                <a:off x="4631807" y="3133221"/>
                <a:ext cx="837851" cy="189770"/>
              </a:xfrm>
              <a:prstGeom prst="rect">
                <a:avLst/>
              </a:prstGeom>
              <a:solidFill>
                <a:srgbClr val="484D58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0921" algn="ctr" defTabSz="1133658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tabLst>
                    <a:tab pos="2691593" algn="l"/>
                    <a:tab pos="5646631" algn="l"/>
                  </a:tabLst>
                </a:pPr>
                <a:r>
                  <a:rPr kumimoji="0" lang="ko-KR" altLang="en-US" sz="800" b="1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a typeface="KoPub돋움체 Medium" panose="02020603020101020101" pitchFamily="18" charset="-127"/>
                  </a:rPr>
                  <a:t>기술연구소</a:t>
                </a:r>
              </a:p>
            </p:txBody>
          </p:sp>
          <p:cxnSp>
            <p:nvCxnSpPr>
              <p:cNvPr id="235" name="연결선: 꺾임 209">
                <a:extLst>
                  <a:ext uri="{FF2B5EF4-FFF2-40B4-BE49-F238E27FC236}">
                    <a16:creationId xmlns:a16="http://schemas.microsoft.com/office/drawing/2014/main" id="{87C94A71-7424-4B4E-9EE2-1D78E408E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540" y="3064596"/>
                <a:ext cx="0" cy="467818"/>
              </a:xfrm>
              <a:prstGeom prst="straightConnector1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연결선: 꺾임 209">
                <a:extLst>
                  <a:ext uri="{FF2B5EF4-FFF2-40B4-BE49-F238E27FC236}">
                    <a16:creationId xmlns:a16="http://schemas.microsoft.com/office/drawing/2014/main" id="{EEDEE8B2-B515-4586-859A-32468904DF21}"/>
                  </a:ext>
                </a:extLst>
              </p:cNvPr>
              <p:cNvCxnSpPr>
                <a:cxnSpLocks/>
                <a:stCxn id="233" idx="3"/>
              </p:cNvCxnSpPr>
              <p:nvPr/>
            </p:nvCxnSpPr>
            <p:spPr>
              <a:xfrm>
                <a:off x="2574313" y="3224014"/>
                <a:ext cx="962552" cy="0"/>
              </a:xfrm>
              <a:prstGeom prst="straightConnector1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AutoShape 3">
                <a:extLst>
                  <a:ext uri="{FF2B5EF4-FFF2-40B4-BE49-F238E27FC236}">
                    <a16:creationId xmlns:a16="http://schemas.microsoft.com/office/drawing/2014/main" id="{170E301D-D2FB-4255-81F8-8F6B18A4C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5388" y="3694222"/>
                <a:ext cx="987872" cy="233166"/>
              </a:xfrm>
              <a:prstGeom prst="roundRect">
                <a:avLst>
                  <a:gd name="adj" fmla="val 50000"/>
                </a:avLst>
              </a:prstGeom>
              <a:solidFill>
                <a:srgbClr val="00A0E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0921" algn="ctr" defTabSz="1133658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tabLst>
                    <a:tab pos="2691593" algn="l"/>
                    <a:tab pos="5646631" algn="l"/>
                  </a:tabLst>
                  <a:defRPr/>
                </a:pPr>
                <a:r>
                  <a:rPr kumimoji="0" lang="ko-KR" altLang="en-US" sz="900" b="1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a typeface="KoPub돋움체 Bold" panose="02020603020101020101" pitchFamily="18" charset="-127"/>
                  </a:rPr>
                  <a:t>서비스지원팀</a:t>
                </a:r>
                <a:endParaRPr kumimoji="0" lang="ko-KR" altLang="en-US" sz="900" b="1" dirty="0">
                  <a:ln w="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a typeface="KoPub돋움체 Bold" panose="02020603020101020101" pitchFamily="18" charset="-127"/>
                </a:endParaRPr>
              </a:p>
            </p:txBody>
          </p:sp>
        </p:grpSp>
        <p:pic>
          <p:nvPicPr>
            <p:cNvPr id="229" name="Picture 104" descr="100712_2box copy">
              <a:extLst>
                <a:ext uri="{FF2B5EF4-FFF2-40B4-BE49-F238E27FC236}">
                  <a16:creationId xmlns:a16="http://schemas.microsoft.com/office/drawing/2014/main" id="{DFE37CBB-A86B-445F-8EA2-4F0B0F248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174" b="81293"/>
            <a:stretch>
              <a:fillRect/>
            </a:stretch>
          </p:blipFill>
          <p:spPr bwMode="auto">
            <a:xfrm rot="10242673" flipH="1">
              <a:off x="4076206" y="2683854"/>
              <a:ext cx="465445" cy="1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7" name="Rectangle 40"/>
          <p:cNvSpPr>
            <a:spLocks noChangeArrowheads="1"/>
          </p:cNvSpPr>
          <p:nvPr/>
        </p:nvSpPr>
        <p:spPr bwMode="auto">
          <a:xfrm>
            <a:off x="2643194" y="2188374"/>
            <a:ext cx="771216" cy="15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(2021.9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sp>
        <p:nvSpPr>
          <p:cNvPr id="24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4" y="4518894"/>
            <a:ext cx="6191921" cy="207186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aphicFrame>
        <p:nvGraphicFramePr>
          <p:cNvPr id="246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70214"/>
              </p:ext>
            </p:extLst>
          </p:nvPr>
        </p:nvGraphicFramePr>
        <p:xfrm>
          <a:off x="495803" y="4595370"/>
          <a:ext cx="5873100" cy="1911854"/>
        </p:xfrm>
        <a:graphic>
          <a:graphicData uri="http://schemas.openxmlformats.org/drawingml/2006/table">
            <a:tbl>
              <a:tblPr/>
              <a:tblGrid>
                <a:gridCol w="97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1951193404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1744818206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2275586658"/>
                    </a:ext>
                  </a:extLst>
                </a:gridCol>
              </a:tblGrid>
              <a:tr h="156621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소계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사업</a:t>
                      </a: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TA/</a:t>
                      </a: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기술지원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SE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기타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기술사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66340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특급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고급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중급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초급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총계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6333" y="6756121"/>
            <a:ext cx="976412" cy="173127"/>
            <a:chOff x="734027" y="2610528"/>
            <a:chExt cx="976412" cy="173127"/>
          </a:xfrm>
        </p:grpSpPr>
        <p:sp>
          <p:nvSpPr>
            <p:cNvPr id="248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755015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자격증 현황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4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5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5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252" name="직사각형 251"/>
          <p:cNvSpPr/>
          <p:nvPr/>
        </p:nvSpPr>
        <p:spPr>
          <a:xfrm>
            <a:off x="347295" y="6979908"/>
            <a:ext cx="6177330" cy="2312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4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50873"/>
              </p:ext>
            </p:extLst>
          </p:nvPr>
        </p:nvGraphicFramePr>
        <p:xfrm>
          <a:off x="495801" y="7019464"/>
          <a:ext cx="5885950" cy="2248038"/>
        </p:xfrm>
        <a:graphic>
          <a:graphicData uri="http://schemas.openxmlformats.org/drawingml/2006/table">
            <a:tbl>
              <a:tblPr/>
              <a:tblGrid>
                <a:gridCol w="14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491">
                  <a:extLst>
                    <a:ext uri="{9D8B030D-6E8A-4147-A177-3AD203B41FA5}">
                      <a16:colId xmlns:a16="http://schemas.microsoft.com/office/drawing/2014/main" val="4078076841"/>
                    </a:ext>
                  </a:extLst>
                </a:gridCol>
              </a:tblGrid>
              <a:tr h="215226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내용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44994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93060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Naver Cloud Assoiate, </a:t>
                      </a:r>
                    </a:p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Naver Cloud Professional, </a:t>
                      </a:r>
                    </a:p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AWS Certified Cloud Practitioner certificate, </a:t>
                      </a:r>
                    </a:p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AWS Certified Solutions Architect Professional certificate, </a:t>
                      </a:r>
                    </a:p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Oracle VM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5997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하드웨어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컴퓨터시스템응용기술사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SCSA, SCNA, CCNA, </a:t>
                      </a:r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정보통신특급감리원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리눅스마스터 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급</a:t>
                      </a:r>
                      <a:endParaRPr lang="en-US" altLang="ko-K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420445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소프트웨어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컴퓨터시스템응용기술사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기술지도사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정보처리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정보시스템수석감리원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OCP-DBA, SCJP, </a:t>
                      </a:r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정보처리기사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5997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보안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ISMS-P</a:t>
                      </a:r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심사원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CISA, CISSP,</a:t>
                      </a:r>
                      <a:r>
                        <a:rPr lang="en-US" altLang="ko-KR" sz="10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정보보안기사</a:t>
                      </a:r>
                      <a:endParaRPr lang="en-US" altLang="ko-K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</a:tbl>
          </a:graphicData>
        </a:graphic>
      </p:graphicFrame>
      <p:sp>
        <p:nvSpPr>
          <p:cNvPr id="47" name="AutoShape 3">
            <a:extLst>
              <a:ext uri="{FF2B5EF4-FFF2-40B4-BE49-F238E27FC236}">
                <a16:creationId xmlns:a16="http://schemas.microsoft.com/office/drawing/2014/main" id="{170E301D-D2FB-4255-81F8-8F6B18A4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723" y="3598509"/>
            <a:ext cx="732927" cy="340070"/>
          </a:xfrm>
          <a:prstGeom prst="roundRect">
            <a:avLst>
              <a:gd name="adj" fmla="val 50000"/>
            </a:avLst>
          </a:prstGeom>
          <a:solidFill>
            <a:srgbClr val="00A0E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0921" algn="ctr" defTabSz="1133658" fontAlgn="auto" latinLnBrk="0"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900" b="1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a typeface="KoPub돋움체 Bold" panose="02020603020101020101" pitchFamily="18" charset="-127"/>
              </a:rPr>
              <a:t>플랫폼서비스팀</a:t>
            </a:r>
            <a:endParaRPr kumimoji="0" lang="ko-KR" altLang="en-US" sz="900" b="1" dirty="0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49" name="연결선: 꺾임 209">
            <a:extLst>
              <a:ext uri="{FF2B5EF4-FFF2-40B4-BE49-F238E27FC236}">
                <a16:creationId xmlns:a16="http://schemas.microsoft.com/office/drawing/2014/main" id="{87C94A71-7424-4B4E-9EE2-1D78E408E845}"/>
              </a:ext>
            </a:extLst>
          </p:cNvPr>
          <p:cNvCxnSpPr>
            <a:cxnSpLocks/>
          </p:cNvCxnSpPr>
          <p:nvPr/>
        </p:nvCxnSpPr>
        <p:spPr>
          <a:xfrm flipH="1">
            <a:off x="1491208" y="3368824"/>
            <a:ext cx="6352" cy="517960"/>
          </a:xfrm>
          <a:prstGeom prst="straightConnector1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3">
            <a:extLst>
              <a:ext uri="{FF2B5EF4-FFF2-40B4-BE49-F238E27FC236}">
                <a16:creationId xmlns:a16="http://schemas.microsoft.com/office/drawing/2014/main" id="{170E301D-D2FB-4255-81F8-8F6B18A4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744" y="3598509"/>
            <a:ext cx="732927" cy="340070"/>
          </a:xfrm>
          <a:prstGeom prst="roundRect">
            <a:avLst>
              <a:gd name="adj" fmla="val 50000"/>
            </a:avLst>
          </a:prstGeom>
          <a:solidFill>
            <a:srgbClr val="00A0E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0921" algn="ctr" defTabSz="1133658" fontAlgn="auto" latinLnBrk="0"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900" b="1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a typeface="KoPub돋움체 Bold" panose="02020603020101020101" pitchFamily="18" charset="-127"/>
              </a:rPr>
              <a:t>서비스운영팀</a:t>
            </a:r>
            <a:endParaRPr kumimoji="0" lang="ko-KR" altLang="en-US" sz="900" b="1" dirty="0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55" name="연결선: 꺾임 209">
            <a:extLst>
              <a:ext uri="{FF2B5EF4-FFF2-40B4-BE49-F238E27FC236}">
                <a16:creationId xmlns:a16="http://schemas.microsoft.com/office/drawing/2014/main" id="{87C94A71-7424-4B4E-9EE2-1D78E408E845}"/>
              </a:ext>
            </a:extLst>
          </p:cNvPr>
          <p:cNvCxnSpPr>
            <a:cxnSpLocks/>
          </p:cNvCxnSpPr>
          <p:nvPr/>
        </p:nvCxnSpPr>
        <p:spPr>
          <a:xfrm flipH="1">
            <a:off x="2270520" y="3368825"/>
            <a:ext cx="6352" cy="517960"/>
          </a:xfrm>
          <a:prstGeom prst="straightConnector1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3">
            <a:extLst>
              <a:ext uri="{FF2B5EF4-FFF2-40B4-BE49-F238E27FC236}">
                <a16:creationId xmlns:a16="http://schemas.microsoft.com/office/drawing/2014/main" id="{170E301D-D2FB-4255-81F8-8F6B18A4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629" y="3598509"/>
            <a:ext cx="732927" cy="340070"/>
          </a:xfrm>
          <a:prstGeom prst="roundRect">
            <a:avLst>
              <a:gd name="adj" fmla="val 50000"/>
            </a:avLst>
          </a:prstGeom>
          <a:solidFill>
            <a:srgbClr val="00A0E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0921" algn="ctr" defTabSz="1133658" fontAlgn="auto" latinLnBrk="0"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900" b="1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a typeface="KoPub돋움체 Bold" panose="02020603020101020101" pitchFamily="18" charset="-127"/>
              </a:rPr>
              <a:t>보안관제팀</a:t>
            </a:r>
            <a:endParaRPr kumimoji="0" lang="ko-KR" altLang="en-US" sz="900" b="1" dirty="0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80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1</a:t>
            </a:r>
            <a:r>
              <a:rPr kumimoji="1" lang="en-US" altLang="ko-KR" sz="1300" b="0" i="0" u="none" strike="noStrike" kern="1200" cap="none" spc="-71" normalizeH="0" baseline="0" noProof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개요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7854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개요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25496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최적의 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KT G-cloud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</a:t>
            </a:r>
            <a:r>
              <a:rPr lang="ko-KR" altLang="en-US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서비스플랫폼 제공하기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파트너쉽 구축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4707865"/>
            <a:ext cx="644590" cy="173127"/>
            <a:chOff x="734027" y="2610528"/>
            <a:chExt cx="644590" cy="173127"/>
          </a:xfrm>
        </p:grpSpPr>
        <p:sp>
          <p:nvSpPr>
            <p:cNvPr id="85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42319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특장점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86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87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88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4" y="2081380"/>
            <a:ext cx="6191921" cy="253064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032E821-52C9-42F7-9AC9-6219DCD6C7D6}"/>
              </a:ext>
            </a:extLst>
          </p:cNvPr>
          <p:cNvCxnSpPr>
            <a:cxnSpLocks/>
            <a:stCxn id="89" idx="0"/>
            <a:endCxn id="89" idx="2"/>
          </p:cNvCxnSpPr>
          <p:nvPr/>
        </p:nvCxnSpPr>
        <p:spPr>
          <a:xfrm>
            <a:off x="3428665" y="2081380"/>
            <a:ext cx="0" cy="25306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4" y="4977611"/>
            <a:ext cx="6191921" cy="162472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6333" y="6887517"/>
            <a:ext cx="785654" cy="173127"/>
            <a:chOff x="734027" y="2610528"/>
            <a:chExt cx="785654" cy="173127"/>
          </a:xfrm>
        </p:grpSpPr>
        <p:sp>
          <p:nvSpPr>
            <p:cNvPr id="248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642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기대효과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4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5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5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32656" y="2081379"/>
            <a:ext cx="6188292" cy="57515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NHN Cloud(</a:t>
            </a:r>
            <a:r>
              <a:rPr lang="ko-KR" altLang="en-US" sz="11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공공기관용</a:t>
            </a:r>
            <a:r>
              <a:rPr lang="en-US" altLang="ko-KR" sz="11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sz="11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공공기관 전용의 독립된 클라우드 환경을 통해 기관의 중요한 정보 자산을 보호하고 안정적인 서비스를 제공할 수 있는 공공 클라우드 서비스 입니다</a:t>
            </a:r>
            <a:r>
              <a:rPr lang="en-US" altLang="ko-KR" sz="11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100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6333" y="4984412"/>
            <a:ext cx="6195349" cy="152272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>
                <a:latin typeface="+mj-ea"/>
                <a:ea typeface="+mj-ea"/>
              </a:rPr>
              <a:t>NHN Cloud </a:t>
            </a:r>
            <a:r>
              <a:rPr lang="ko-KR" altLang="en-US" sz="1050">
                <a:latin typeface="+mj-ea"/>
                <a:ea typeface="+mj-ea"/>
              </a:rPr>
              <a:t>는 자사의 게임</a:t>
            </a:r>
            <a:r>
              <a:rPr lang="en-US" altLang="ko-KR" sz="1050">
                <a:latin typeface="+mj-ea"/>
                <a:ea typeface="+mj-ea"/>
              </a:rPr>
              <a:t>, </a:t>
            </a:r>
            <a:r>
              <a:rPr lang="ko-KR" altLang="en-US" sz="1050">
                <a:latin typeface="+mj-ea"/>
                <a:ea typeface="+mj-ea"/>
              </a:rPr>
              <a:t>커머스</a:t>
            </a:r>
            <a:r>
              <a:rPr lang="en-US" altLang="ko-KR" sz="1050">
                <a:latin typeface="+mj-ea"/>
                <a:ea typeface="+mj-ea"/>
              </a:rPr>
              <a:t>, </a:t>
            </a:r>
            <a:r>
              <a:rPr lang="ko-KR" altLang="en-US" sz="1050">
                <a:latin typeface="+mj-ea"/>
                <a:ea typeface="+mj-ea"/>
              </a:rPr>
              <a:t>간편결재 등 다양한 </a:t>
            </a:r>
            <a:r>
              <a:rPr lang="en-US" altLang="ko-KR" sz="1050">
                <a:latin typeface="+mj-ea"/>
                <a:ea typeface="+mj-ea"/>
              </a:rPr>
              <a:t>IT </a:t>
            </a:r>
            <a:r>
              <a:rPr lang="ko-KR" altLang="en-US" sz="1050">
                <a:latin typeface="+mj-ea"/>
                <a:ea typeface="+mj-ea"/>
              </a:rPr>
              <a:t>서비스를 클라우드 환경으로 전환 및 운영을 통해 경쟁력을 갖춘 클라우드 서비스입니다</a:t>
            </a:r>
            <a:r>
              <a:rPr lang="en-US" altLang="ko-KR" sz="105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+mn-ea"/>
              </a:rPr>
              <a:t>1) </a:t>
            </a:r>
            <a:r>
              <a:rPr lang="ko-KR" altLang="en-US" sz="1050">
                <a:latin typeface="+mn-ea"/>
              </a:rPr>
              <a:t>오픈 스택 플랫폼 기반의 클라우드 서비스 </a:t>
            </a: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+mn-ea"/>
              </a:rPr>
              <a:t>2) </a:t>
            </a:r>
            <a:r>
              <a:rPr lang="ko-KR" altLang="en-US" sz="1050">
                <a:latin typeface="+mn-ea"/>
              </a:rPr>
              <a:t>자체 기술력으로 데이터 센터 구축 및 운영</a:t>
            </a: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+mn-ea"/>
              </a:rPr>
              <a:t>3) </a:t>
            </a:r>
            <a:r>
              <a:rPr lang="ko-KR" altLang="en-US" sz="1050">
                <a:latin typeface="+mn-ea"/>
              </a:rPr>
              <a:t>다양한 형태의 유연한 클라우드 구성 지원</a:t>
            </a: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+mn-ea"/>
              </a:rPr>
              <a:t>4) </a:t>
            </a:r>
            <a:r>
              <a:rPr lang="ko-KR" altLang="en-US" sz="1050">
                <a:latin typeface="+mn-ea"/>
              </a:rPr>
              <a:t>국내외 표준 인증을 통한 신뢰성 확보</a:t>
            </a:r>
            <a:endParaRPr lang="ko-KR" altLang="en-US" sz="1000">
              <a:latin typeface="+mn-ea"/>
            </a:endParaRPr>
          </a:p>
        </p:txBody>
      </p:sp>
      <p:sp>
        <p:nvSpPr>
          <p:cNvPr id="47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56" y="7123401"/>
            <a:ext cx="6191921" cy="222221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9228" y="7139183"/>
            <a:ext cx="6195349" cy="209865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latin typeface="+mj-ea"/>
                <a:ea typeface="+mj-ea"/>
              </a:rPr>
              <a:t>1) </a:t>
            </a:r>
            <a:r>
              <a:rPr lang="ko-KR" altLang="en-US" sz="1100">
                <a:latin typeface="+mj-ea"/>
                <a:ea typeface="+mj-ea"/>
              </a:rPr>
              <a:t>언제 어디서나</a:t>
            </a: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+mn-ea"/>
              </a:rPr>
              <a:t> </a:t>
            </a:r>
            <a:r>
              <a:rPr lang="en-US" altLang="ko-KR" sz="1100">
                <a:latin typeface="+mn-ea"/>
              </a:rPr>
              <a:t>- </a:t>
            </a:r>
            <a:r>
              <a:rPr lang="ko-KR" altLang="en-US" sz="1100">
                <a:latin typeface="+mn-ea"/>
              </a:rPr>
              <a:t>누구나 쉽게 사용할 수 있는 클라우드 서비스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latin typeface="+mj-ea"/>
                <a:ea typeface="+mj-ea"/>
              </a:rPr>
              <a:t>2) </a:t>
            </a:r>
            <a:r>
              <a:rPr lang="ko-KR" altLang="en-US" sz="1100">
                <a:latin typeface="+mj-ea"/>
                <a:ea typeface="+mj-ea"/>
              </a:rPr>
              <a:t>편리한 인프라 제공</a:t>
            </a: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+mn-ea"/>
              </a:rPr>
              <a:t> </a:t>
            </a:r>
            <a:r>
              <a:rPr lang="en-US" altLang="ko-KR" sz="1100">
                <a:latin typeface="+mn-ea"/>
              </a:rPr>
              <a:t>- </a:t>
            </a:r>
            <a:r>
              <a:rPr lang="ko-KR" altLang="en-US" sz="1100">
                <a:latin typeface="+mn-ea"/>
              </a:rPr>
              <a:t>개발에만 전념할 수 있도록 편리한 인프라와 플랫폼 제공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latin typeface="+mj-ea"/>
                <a:ea typeface="+mj-ea"/>
              </a:rPr>
              <a:t>3) </a:t>
            </a:r>
            <a:r>
              <a:rPr lang="ko-KR" altLang="en-US" sz="1100">
                <a:latin typeface="+mj-ea"/>
                <a:ea typeface="+mj-ea"/>
              </a:rPr>
              <a:t>직감적인 쉬운 </a:t>
            </a:r>
            <a:r>
              <a:rPr lang="en-US" altLang="ko-KR" sz="1100">
                <a:latin typeface="+mj-ea"/>
                <a:ea typeface="+mj-ea"/>
              </a:rPr>
              <a:t>UI/UX </a:t>
            </a:r>
            <a:r>
              <a:rPr lang="ko-KR" altLang="en-US" sz="1100">
                <a:latin typeface="+mj-ea"/>
                <a:ea typeface="+mj-ea"/>
              </a:rPr>
              <a:t>환경</a:t>
            </a: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+mn-ea"/>
              </a:rPr>
              <a:t> </a:t>
            </a:r>
            <a:r>
              <a:rPr lang="en-US" altLang="ko-KR" sz="1100">
                <a:latin typeface="+mn-ea"/>
              </a:rPr>
              <a:t>- </a:t>
            </a:r>
            <a:r>
              <a:rPr lang="ko-KR" altLang="en-US" sz="1100">
                <a:latin typeface="+mn-ea"/>
              </a:rPr>
              <a:t>웹 브라우저상에서 간단한 클릭만으로 서비스 사용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latin typeface="+mj-ea"/>
                <a:ea typeface="+mj-ea"/>
              </a:rPr>
              <a:t>4) </a:t>
            </a:r>
            <a:r>
              <a:rPr lang="ko-KR" altLang="en-US" sz="1100">
                <a:latin typeface="+mj-ea"/>
                <a:ea typeface="+mj-ea"/>
              </a:rPr>
              <a:t>효율적인 비용</a:t>
            </a: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+mn-ea"/>
              </a:rPr>
              <a:t> </a:t>
            </a:r>
            <a:r>
              <a:rPr lang="en-US" altLang="ko-KR" sz="1100">
                <a:latin typeface="+mn-ea"/>
              </a:rPr>
              <a:t>- </a:t>
            </a:r>
            <a:r>
              <a:rPr lang="ko-KR" altLang="en-US" sz="1100">
                <a:latin typeface="+mn-ea"/>
              </a:rPr>
              <a:t>합리적인 비용으로 인프라와 플랫폼 이용 가능</a:t>
            </a:r>
            <a:endParaRPr lang="ko-KR" altLang="en-US" sz="1000">
              <a:latin typeface="+mn-ea"/>
            </a:endParaRPr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116C5A2A-F817-47BC-8F0D-1C589FC26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07" y="2668728"/>
            <a:ext cx="5870811" cy="188298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5244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2</a:t>
            </a:r>
            <a:r>
              <a:rPr kumimoji="1" lang="en-US" altLang="ko-KR" sz="1300" b="0" i="0" u="none" strike="noStrike" kern="1200" cap="none" spc="-71" normalizeH="0" baseline="0" noProof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수행 실적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63799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수행 실적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0840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다양한 </a:t>
            </a:r>
            <a:r>
              <a:rPr lang="ko-KR" altLang="en-US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플랫폼 제공 환경 및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프로젝트 수행 능력 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081379"/>
            <a:ext cx="6178401" cy="7192795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aphicFrame>
        <p:nvGraphicFramePr>
          <p:cNvPr id="23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978839"/>
              </p:ext>
            </p:extLst>
          </p:nvPr>
        </p:nvGraphicFramePr>
        <p:xfrm>
          <a:off x="476251" y="2312857"/>
          <a:ext cx="5905500" cy="6826067"/>
        </p:xfrm>
        <a:graphic>
          <a:graphicData uri="http://schemas.openxmlformats.org/drawingml/2006/table">
            <a:tbl>
              <a:tblPr/>
              <a:tblGrid>
                <a:gridCol w="400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000">
                  <a:extLst>
                    <a:ext uri="{9D8B030D-6E8A-4147-A177-3AD203B41FA5}">
                      <a16:colId xmlns:a16="http://schemas.microsoft.com/office/drawing/2014/main" val="2190202908"/>
                    </a:ext>
                  </a:extLst>
                </a:gridCol>
              </a:tblGrid>
              <a:tr h="23310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수행실적</a:t>
                      </a:r>
                      <a:endParaRPr lang="ko-KR" altLang="en-US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발주처</a:t>
                      </a:r>
                      <a:endParaRPr lang="ko-KR" altLang="en-US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41437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하이디어솔루션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하이디어솔루션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64121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파주시청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파주시청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062577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전산시스템 클라우드 운영관리용역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경기교통공사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804082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코로나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웹페이지 민간 클라우드 서비스용역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성남시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6755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•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경기도청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경기도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274972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경기도청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경기도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463056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지디에스컨설팅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지디에스컨설팅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171358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•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솔루게이트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완주군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31760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2020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년 보건의료 데이터 중심병원 지원사업 의료데이터 클라우드 서비스 제공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부산대학교병원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64297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Post-</a:t>
                      </a:r>
                      <a:r>
                        <a:rPr lang="ko-KR" altLang="en-US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코로나 도시감염병 대응을 위한 솔루션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국토교통과학기술진흥원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임차 및 빅데이터센터 구축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국토연구원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빅데이터플랫폼 및 센터구축</a:t>
                      </a: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서비스</a:t>
                      </a: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재</a:t>
                      </a:r>
                      <a:r>
                        <a:rPr lang="en-US" altLang="ko-K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경기콘텐츠진흥원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CDM</a:t>
                      </a:r>
                      <a:r>
                        <a:rPr lang="ko-KR" altLang="en-US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기반 정밀의료 데이터 통합 플랫폼 보안컨설팅	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서울아산병원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 플랫폼 및 센터 구축사업</a:t>
                      </a: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임차</a:t>
                      </a: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재</a:t>
                      </a:r>
                      <a:r>
                        <a:rPr lang="en-US" altLang="ko-K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부산정보산업진흥원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6600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네이버클라우드기반 머신러닝 환경구성 및 검증용역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한양대학교 산학협력단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318628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 연계를 위한 클라우드 서비스 용역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국립생태원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801820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 플랫폼 및 센터 구축</a:t>
                      </a: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서비스</a:t>
                      </a: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경기콘텐츠진흥원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248894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 센터 구축을 위한 클라우드 임차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경기신용보증재단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636092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범부처 현업 클라우드 혁신사례 창출사업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정보통신산업진흥원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411441"/>
                  </a:ext>
                </a:extLst>
              </a:tr>
              <a:tr h="466199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2020</a:t>
                      </a:r>
                      <a:r>
                        <a:rPr lang="ko-KR" altLang="en-US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년 보건의료 데이터 중심병원 지원사업 의료데이터 클라우드 서비스 제공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부산대학교병원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36652"/>
                  </a:ext>
                </a:extLst>
              </a:tr>
              <a:tr h="466199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기반 농업 혁신을 위한 </a:t>
                      </a: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SW</a:t>
                      </a:r>
                      <a:r>
                        <a:rPr lang="ko-KR" altLang="en-US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플랫폼 및 핵심 서비스 개발 협약서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정보통신산업진흥원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047297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2020</a:t>
                      </a:r>
                      <a:r>
                        <a:rPr lang="ko-KR" altLang="en-US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년 금융 클라우드 지원사업 이관</a:t>
                      </a:r>
                      <a:r>
                        <a:rPr lang="en-US" altLang="ko-KR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.</a:t>
                      </a:r>
                      <a:r>
                        <a:rPr lang="ko-KR" altLang="en-US" sz="11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구축 컨설팅 용역계약서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코스콤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5157192" y="2098080"/>
            <a:ext cx="1203226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(2021.09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130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2266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컴퓨팅 환경에서 </a:t>
            </a: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최적의 도입비용 및 유지관리비용절감 효과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제공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289174"/>
            <a:ext cx="6178401" cy="705631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82667"/>
            <a:ext cx="2211338" cy="14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c: cpu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수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m: Ram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용량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VAT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별도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  <a:endParaRPr lang="en-US" altLang="ko-KR" sz="900" dirty="0">
              <a:ln w="0">
                <a:solidFill>
                  <a:prstClr val="white">
                    <a:alpha val="0"/>
                  </a:prstClr>
                </a:solidFill>
              </a:ln>
              <a:latin typeface="+mn-ea"/>
              <a:sym typeface="Monotype Sort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748785" cy="173127"/>
            <a:chOff x="734027" y="2610528"/>
            <a:chExt cx="748785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27388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Instance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85C89CF-D33D-46FD-9D99-B12B9472E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329159"/>
              </p:ext>
            </p:extLst>
          </p:nvPr>
        </p:nvGraphicFramePr>
        <p:xfrm>
          <a:off x="495478" y="2455009"/>
          <a:ext cx="5846591" cy="6724644"/>
        </p:xfrm>
        <a:graphic>
          <a:graphicData uri="http://schemas.openxmlformats.org/drawingml/2006/table">
            <a:tbl>
              <a:tblPr/>
              <a:tblGrid>
                <a:gridCol w="947286">
                  <a:extLst>
                    <a:ext uri="{9D8B030D-6E8A-4147-A177-3AD203B41FA5}">
                      <a16:colId xmlns:a16="http://schemas.microsoft.com/office/drawing/2014/main" val="400609311"/>
                    </a:ext>
                  </a:extLst>
                </a:gridCol>
                <a:gridCol w="947286">
                  <a:extLst>
                    <a:ext uri="{9D8B030D-6E8A-4147-A177-3AD203B41FA5}">
                      <a16:colId xmlns:a16="http://schemas.microsoft.com/office/drawing/2014/main" val="3622851592"/>
                    </a:ext>
                  </a:extLst>
                </a:gridCol>
                <a:gridCol w="947286">
                  <a:extLst>
                    <a:ext uri="{9D8B030D-6E8A-4147-A177-3AD203B41FA5}">
                      <a16:colId xmlns:a16="http://schemas.microsoft.com/office/drawing/2014/main" val="956933779"/>
                    </a:ext>
                  </a:extLst>
                </a:gridCol>
                <a:gridCol w="685816">
                  <a:extLst>
                    <a:ext uri="{9D8B030D-6E8A-4147-A177-3AD203B41FA5}">
                      <a16:colId xmlns:a16="http://schemas.microsoft.com/office/drawing/2014/main" val="3146293261"/>
                    </a:ext>
                  </a:extLst>
                </a:gridCol>
                <a:gridCol w="947286">
                  <a:extLst>
                    <a:ext uri="{9D8B030D-6E8A-4147-A177-3AD203B41FA5}">
                      <a16:colId xmlns:a16="http://schemas.microsoft.com/office/drawing/2014/main" val="2075869277"/>
                    </a:ext>
                  </a:extLst>
                </a:gridCol>
                <a:gridCol w="424345">
                  <a:extLst>
                    <a:ext uri="{9D8B030D-6E8A-4147-A177-3AD203B41FA5}">
                      <a16:colId xmlns:a16="http://schemas.microsoft.com/office/drawing/2014/main" val="2410608895"/>
                    </a:ext>
                  </a:extLst>
                </a:gridCol>
                <a:gridCol w="947286">
                  <a:extLst>
                    <a:ext uri="{9D8B030D-6E8A-4147-A177-3AD203B41FA5}">
                      <a16:colId xmlns:a16="http://schemas.microsoft.com/office/drawing/2014/main" val="2509880549"/>
                    </a:ext>
                  </a:extLst>
                </a:gridCol>
              </a:tblGrid>
              <a:tr h="276642"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과금 구분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과금 기준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요금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568606"/>
                  </a:ext>
                </a:extLst>
              </a:tr>
              <a:tr h="276642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인스턴스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vCPU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메모리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545222"/>
                  </a:ext>
                </a:extLst>
              </a:tr>
              <a:tr h="268320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Basic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u2.c1m1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시간 누적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4.9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88294"/>
                  </a:ext>
                </a:extLst>
              </a:tr>
              <a:tr h="26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u2.c1m2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9.7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24778"/>
                  </a:ext>
                </a:extLst>
              </a:tr>
              <a:tr h="26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u2.c2m2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13471"/>
                  </a:ext>
                </a:extLst>
              </a:tr>
              <a:tr h="26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u2.c2m4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94260"/>
                  </a:ext>
                </a:extLst>
              </a:tr>
              <a:tr h="26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u2.c4m4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48.1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94890"/>
                  </a:ext>
                </a:extLst>
              </a:tr>
              <a:tr h="268320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Standard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t2.c1m1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595950"/>
                  </a:ext>
                </a:extLst>
              </a:tr>
              <a:tr h="26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m2.c1m2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43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648306"/>
                  </a:ext>
                </a:extLst>
              </a:tr>
              <a:tr h="26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m2.c2m4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93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916967"/>
                  </a:ext>
                </a:extLst>
              </a:tr>
              <a:tr h="26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m2.c4m8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196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492311"/>
                  </a:ext>
                </a:extLst>
              </a:tr>
              <a:tr h="26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m2.c8m16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399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83807"/>
                  </a:ext>
                </a:extLst>
              </a:tr>
              <a:tr h="26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m2.c16m32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807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8912"/>
                  </a:ext>
                </a:extLst>
              </a:tr>
              <a:tr h="268320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Compute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Optimized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c2.c2m4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57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62986"/>
                  </a:ext>
                </a:extLst>
              </a:tr>
              <a:tr h="26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c2.c4m8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121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03041"/>
                  </a:ext>
                </a:extLst>
              </a:tr>
              <a:tr h="26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c2.c8m16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250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284965"/>
                  </a:ext>
                </a:extLst>
              </a:tr>
              <a:tr h="26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c2.c16m32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509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859185"/>
                  </a:ext>
                </a:extLst>
              </a:tr>
              <a:tr h="268320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Memiry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Optimized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r2.c2m8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128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419292"/>
                  </a:ext>
                </a:extLst>
              </a:tr>
              <a:tr h="26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r2.c4m16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264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98497"/>
                  </a:ext>
                </a:extLst>
              </a:tr>
              <a:tr h="26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r2.c8m32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534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178105"/>
                  </a:ext>
                </a:extLst>
              </a:tr>
              <a:tr h="26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r2.c8m64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674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912734"/>
                  </a:ext>
                </a:extLst>
              </a:tr>
              <a:tr h="268320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Performance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Optimized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x1.c16m64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1,029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721751"/>
                  </a:ext>
                </a:extLst>
              </a:tr>
              <a:tr h="26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x1.c16m128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128GB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1,345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691465"/>
                  </a:ext>
                </a:extLst>
              </a:tr>
              <a:tr h="26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x1.c32m128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128GB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2,058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243990"/>
                  </a:ext>
                </a:extLst>
              </a:tr>
              <a:tr h="26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x1.c32m256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256GB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2,775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3789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E9962FD-987A-4815-B7AD-AE3375BC6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2708275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499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컴퓨팅 환경에서 </a:t>
            </a: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최적의 도입비용 및 유지관리비용절감 효과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제공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289176"/>
            <a:ext cx="6178401" cy="1917867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82667"/>
            <a:ext cx="2211338" cy="14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VAT 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별도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  <a:endParaRPr lang="en-US" altLang="ko-KR" sz="900" dirty="0">
              <a:ln w="0">
                <a:solidFill>
                  <a:prstClr val="white">
                    <a:alpha val="0"/>
                  </a:prstClr>
                </a:solidFill>
              </a:ln>
              <a:latin typeface="+mn-ea"/>
              <a:sym typeface="Monotype Sort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1184802" cy="173127"/>
            <a:chOff x="734027" y="2610528"/>
            <a:chExt cx="1184802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963405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Object Storage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6CA9B1-BF6C-461E-B9E7-1D0333B1B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5152"/>
              </p:ext>
            </p:extLst>
          </p:nvPr>
        </p:nvGraphicFramePr>
        <p:xfrm>
          <a:off x="567484" y="2340884"/>
          <a:ext cx="5705260" cy="1168523"/>
        </p:xfrm>
        <a:graphic>
          <a:graphicData uri="http://schemas.openxmlformats.org/drawingml/2006/table">
            <a:tbl>
              <a:tblPr/>
              <a:tblGrid>
                <a:gridCol w="1426315">
                  <a:extLst>
                    <a:ext uri="{9D8B030D-6E8A-4147-A177-3AD203B41FA5}">
                      <a16:colId xmlns:a16="http://schemas.microsoft.com/office/drawing/2014/main" val="2792528591"/>
                    </a:ext>
                  </a:extLst>
                </a:gridCol>
                <a:gridCol w="1426315">
                  <a:extLst>
                    <a:ext uri="{9D8B030D-6E8A-4147-A177-3AD203B41FA5}">
                      <a16:colId xmlns:a16="http://schemas.microsoft.com/office/drawing/2014/main" val="4186882725"/>
                    </a:ext>
                  </a:extLst>
                </a:gridCol>
                <a:gridCol w="1426315">
                  <a:extLst>
                    <a:ext uri="{9D8B030D-6E8A-4147-A177-3AD203B41FA5}">
                      <a16:colId xmlns:a16="http://schemas.microsoft.com/office/drawing/2014/main" val="954609483"/>
                    </a:ext>
                  </a:extLst>
                </a:gridCol>
                <a:gridCol w="1426315">
                  <a:extLst>
                    <a:ext uri="{9D8B030D-6E8A-4147-A177-3AD203B41FA5}">
                      <a16:colId xmlns:a16="http://schemas.microsoft.com/office/drawing/2014/main" val="1892854874"/>
                    </a:ext>
                  </a:extLst>
                </a:gridCol>
              </a:tblGrid>
              <a:tr h="3105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과금 구분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과금 구간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과금 기준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요금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446605"/>
                  </a:ext>
                </a:extLst>
              </a:tr>
              <a:tr h="2859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스토리지 용량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10GB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당 사용 시간 누적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737278"/>
                  </a:ext>
                </a:extLst>
              </a:tr>
              <a:tr h="28598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네트워크 전송량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(Outbound)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1GB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 제공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767728"/>
                  </a:ext>
                </a:extLst>
              </a:tr>
              <a:tr h="285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1GB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1GB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4743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E06F99D-3C1A-41D9-BA45-57EBEF75B0EA}"/>
              </a:ext>
            </a:extLst>
          </p:cNvPr>
          <p:cNvSpPr txBox="1"/>
          <p:nvPr/>
        </p:nvSpPr>
        <p:spPr>
          <a:xfrm>
            <a:off x="513828" y="3471048"/>
            <a:ext cx="57589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>
                <a:solidFill>
                  <a:srgbClr val="000000"/>
                </a:solidFill>
                <a:effectLst/>
                <a:latin typeface="+mn-ea"/>
              </a:rPr>
              <a:t>• </a:t>
            </a:r>
            <a:r>
              <a:rPr lang="ko-KR" altLang="en-US" sz="1100" kern="0" spc="0">
                <a:solidFill>
                  <a:srgbClr val="000000"/>
                </a:solidFill>
                <a:effectLst/>
                <a:latin typeface="+mn-ea"/>
              </a:rPr>
              <a:t>이용자 서버에서 발생하는 총 네트워크 전송량의 </a:t>
            </a:r>
            <a:r>
              <a:rPr lang="en-US" altLang="ko-KR" sz="1100" kern="0" spc="0">
                <a:solidFill>
                  <a:srgbClr val="000000"/>
                </a:solidFill>
                <a:effectLst/>
                <a:latin typeface="+mn-ea"/>
              </a:rPr>
              <a:t>5% </a:t>
            </a:r>
            <a:r>
              <a:rPr lang="ko-KR" altLang="en-US" sz="1100" kern="0" spc="0">
                <a:solidFill>
                  <a:srgbClr val="000000"/>
                </a:solidFill>
                <a:effectLst/>
                <a:latin typeface="+mn-ea"/>
              </a:rPr>
              <a:t>이상 또는 국제 네트워크 전송량이 </a:t>
            </a:r>
            <a:r>
              <a:rPr lang="en-US" altLang="ko-KR" sz="1100" kern="0" spc="0">
                <a:solidFill>
                  <a:srgbClr val="000000"/>
                </a:solidFill>
                <a:effectLst/>
                <a:latin typeface="+mn-ea"/>
              </a:rPr>
              <a:t>20MB</a:t>
            </a:r>
            <a:r>
              <a:rPr lang="ko-KR" altLang="en-US" sz="1100" kern="0" spc="0">
                <a:solidFill>
                  <a:srgbClr val="000000"/>
                </a:solidFill>
                <a:effectLst/>
                <a:latin typeface="+mn-ea"/>
              </a:rPr>
              <a:t>를 넘으면</a:t>
            </a:r>
            <a:r>
              <a:rPr lang="en-US" altLang="ko-KR" sz="1100" kern="0" spc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>
                <a:solidFill>
                  <a:srgbClr val="000000"/>
                </a:solidFill>
                <a:effectLst/>
                <a:latin typeface="+mn-ea"/>
              </a:rPr>
              <a:t>별도의 이용 요금을 협의하거나 국제 네트워크 전송을 제한할 수 있습니다</a:t>
            </a:r>
            <a:r>
              <a:rPr lang="en-US" altLang="ko-KR" sz="1100" kern="0" spc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100" kern="0" spc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>
                <a:solidFill>
                  <a:srgbClr val="000000"/>
                </a:solidFill>
                <a:effectLst/>
                <a:latin typeface="+mn-ea"/>
              </a:rPr>
              <a:t>• NHN Cloud</a:t>
            </a:r>
            <a:r>
              <a:rPr lang="ko-KR" altLang="en-US" sz="1100" kern="0" spc="0">
                <a:solidFill>
                  <a:srgbClr val="000000"/>
                </a:solidFill>
                <a:effectLst/>
                <a:latin typeface="+mn-ea"/>
              </a:rPr>
              <a:t>는 이용자의 네트워크 제한 시 사전에 이를 이용자에게 통보하며</a:t>
            </a:r>
            <a:r>
              <a:rPr lang="en-US" altLang="ko-KR" sz="1100" kern="0" spc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>
                <a:solidFill>
                  <a:srgbClr val="000000"/>
                </a:solidFill>
                <a:effectLst/>
                <a:latin typeface="+mn-ea"/>
              </a:rPr>
              <a:t>이용자가 연락 처를 적지 않았거나 잘못 적어서 통보를 받지 못했을 때 발생한 피해는 보상하지 않습니다</a:t>
            </a:r>
          </a:p>
        </p:txBody>
      </p:sp>
      <p:sp>
        <p:nvSpPr>
          <p:cNvPr id="18" name="AutoShape 51" descr="ob-53">
            <a:extLst>
              <a:ext uri="{FF2B5EF4-FFF2-40B4-BE49-F238E27FC236}">
                <a16:creationId xmlns:a16="http://schemas.microsoft.com/office/drawing/2014/main" id="{4E83B7D0-3CC6-4485-A5D4-F188779DE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43" y="4440613"/>
            <a:ext cx="6178401" cy="821585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DCBFA35F-187F-492E-995C-92C06CD58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650" y="4234105"/>
            <a:ext cx="2211338" cy="14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VAT 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별도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  <a:endParaRPr lang="en-US" altLang="ko-KR" sz="900" dirty="0">
              <a:ln w="0">
                <a:solidFill>
                  <a:prstClr val="white">
                    <a:alpha val="0"/>
                  </a:prstClr>
                </a:solidFill>
              </a:ln>
              <a:latin typeface="+mn-ea"/>
              <a:sym typeface="Monotype Sort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FFC72F3-FCF6-4547-9157-56070B254715}"/>
              </a:ext>
            </a:extLst>
          </p:cNvPr>
          <p:cNvGrpSpPr/>
          <p:nvPr/>
        </p:nvGrpSpPr>
        <p:grpSpPr>
          <a:xfrm>
            <a:off x="318930" y="4224118"/>
            <a:ext cx="519556" cy="173127"/>
            <a:chOff x="734027" y="2610528"/>
            <a:chExt cx="519556" cy="173127"/>
          </a:xfrm>
        </p:grpSpPr>
        <p:sp>
          <p:nvSpPr>
            <p:cNvPr id="21" name="Text Box 63">
              <a:extLst>
                <a:ext uri="{FF2B5EF4-FFF2-40B4-BE49-F238E27FC236}">
                  <a16:creationId xmlns:a16="http://schemas.microsoft.com/office/drawing/2014/main" id="{6607DD03-CCE6-49E9-898B-008F5B152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298159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1200" cap="none" spc="0" normalizeH="0" baseline="0" noProof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CDN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2" name="Group 171">
              <a:extLst>
                <a:ext uri="{FF2B5EF4-FFF2-40B4-BE49-F238E27FC236}">
                  <a16:creationId xmlns:a16="http://schemas.microsoft.com/office/drawing/2014/main" id="{D1C06D60-95F9-4278-9282-B1E9DE344D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3" name="Oval 64">
                <a:extLst>
                  <a:ext uri="{FF2B5EF4-FFF2-40B4-BE49-F238E27FC236}">
                    <a16:creationId xmlns:a16="http://schemas.microsoft.com/office/drawing/2014/main" id="{A78565E0-A47D-4B89-8972-30228296B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5" name="Arc 170">
                <a:extLst>
                  <a:ext uri="{FF2B5EF4-FFF2-40B4-BE49-F238E27FC236}">
                    <a16:creationId xmlns:a16="http://schemas.microsoft.com/office/drawing/2014/main" id="{1F0D084C-48F9-4072-84AF-DFDBE6804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2F1B0AA-D0E4-484F-8F68-A951CC027635}"/>
              </a:ext>
            </a:extLst>
          </p:cNvPr>
          <p:cNvSpPr txBox="1"/>
          <p:nvPr/>
        </p:nvSpPr>
        <p:spPr>
          <a:xfrm>
            <a:off x="466966" y="4928260"/>
            <a:ext cx="5758916" cy="333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>
                <a:solidFill>
                  <a:srgbClr val="000000"/>
                </a:solidFill>
                <a:effectLst/>
                <a:latin typeface="+mn-ea"/>
              </a:rPr>
              <a:t>• </a:t>
            </a:r>
            <a:r>
              <a:rPr lang="ko-KR" altLang="en-US" sz="1100" kern="0" spc="0">
                <a:solidFill>
                  <a:srgbClr val="000000"/>
                </a:solidFill>
                <a:effectLst/>
                <a:latin typeface="+mn-ea"/>
              </a:rPr>
              <a:t>네트워크 전송량은 국내외 구분 없이 </a:t>
            </a:r>
            <a:r>
              <a:rPr lang="en-US" altLang="ko-KR" sz="1100" kern="0" spc="0">
                <a:solidFill>
                  <a:srgbClr val="000000"/>
                </a:solidFill>
                <a:effectLst/>
                <a:latin typeface="+mn-ea"/>
              </a:rPr>
              <a:t>1GB</a:t>
            </a:r>
            <a:r>
              <a:rPr lang="ko-KR" altLang="en-US" sz="1100" kern="0" spc="0">
                <a:solidFill>
                  <a:srgbClr val="000000"/>
                </a:solidFill>
                <a:effectLst/>
                <a:latin typeface="+mn-ea"/>
              </a:rPr>
              <a:t>당 이용 금액을 과금합니다</a:t>
            </a:r>
            <a:r>
              <a:rPr lang="en-US" altLang="ko-KR" sz="1100" kern="0" spc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100" kern="0" spc="0">
              <a:solidFill>
                <a:srgbClr val="000000"/>
              </a:solidFill>
              <a:effectLst/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C6BA9F0-F0EF-4EE4-B9EC-DB33BC6D5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823877"/>
              </p:ext>
            </p:extLst>
          </p:nvPr>
        </p:nvGraphicFramePr>
        <p:xfrm>
          <a:off x="532054" y="4469855"/>
          <a:ext cx="5758917" cy="550164"/>
        </p:xfrm>
        <a:graphic>
          <a:graphicData uri="http://schemas.openxmlformats.org/drawingml/2006/table">
            <a:tbl>
              <a:tblPr/>
              <a:tblGrid>
                <a:gridCol w="1919639">
                  <a:extLst>
                    <a:ext uri="{9D8B030D-6E8A-4147-A177-3AD203B41FA5}">
                      <a16:colId xmlns:a16="http://schemas.microsoft.com/office/drawing/2014/main" val="1424224049"/>
                    </a:ext>
                  </a:extLst>
                </a:gridCol>
                <a:gridCol w="1919639">
                  <a:extLst>
                    <a:ext uri="{9D8B030D-6E8A-4147-A177-3AD203B41FA5}">
                      <a16:colId xmlns:a16="http://schemas.microsoft.com/office/drawing/2014/main" val="3002315010"/>
                    </a:ext>
                  </a:extLst>
                </a:gridCol>
                <a:gridCol w="1919639">
                  <a:extLst>
                    <a:ext uri="{9D8B030D-6E8A-4147-A177-3AD203B41FA5}">
                      <a16:colId xmlns:a16="http://schemas.microsoft.com/office/drawing/2014/main" val="104073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과금 구분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과금 기준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요금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22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Network </a:t>
                      </a:r>
                      <a:r>
                        <a:rPr lang="ko-KR" altLang="en-US" sz="11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전송량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1GB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당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78539"/>
                  </a:ext>
                </a:extLst>
              </a:tr>
            </a:tbl>
          </a:graphicData>
        </a:graphic>
      </p:graphicFrame>
      <p:sp>
        <p:nvSpPr>
          <p:cNvPr id="29" name="AutoShape 51" descr="ob-53">
            <a:extLst>
              <a:ext uri="{FF2B5EF4-FFF2-40B4-BE49-F238E27FC236}">
                <a16:creationId xmlns:a16="http://schemas.microsoft.com/office/drawing/2014/main" id="{92098E92-4111-4ADB-B995-BF5852B12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60" y="5503294"/>
            <a:ext cx="6178401" cy="850366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A43281E9-69EA-43FF-9A99-C27E9296A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067" y="5296786"/>
            <a:ext cx="2211338" cy="14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VAT 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별도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  <a:endParaRPr lang="en-US" altLang="ko-KR" sz="900" dirty="0">
              <a:ln w="0">
                <a:solidFill>
                  <a:prstClr val="white">
                    <a:alpha val="0"/>
                  </a:prstClr>
                </a:solidFill>
              </a:ln>
              <a:latin typeface="+mn-ea"/>
              <a:sym typeface="Monotype Sort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A1379D5-5607-4CAA-994A-F76384BA8712}"/>
              </a:ext>
            </a:extLst>
          </p:cNvPr>
          <p:cNvGrpSpPr/>
          <p:nvPr/>
        </p:nvGrpSpPr>
        <p:grpSpPr>
          <a:xfrm>
            <a:off x="326347" y="5286799"/>
            <a:ext cx="498717" cy="173127"/>
            <a:chOff x="734027" y="2610528"/>
            <a:chExt cx="498717" cy="173127"/>
          </a:xfrm>
        </p:grpSpPr>
        <p:sp>
          <p:nvSpPr>
            <p:cNvPr id="32" name="Text Box 63">
              <a:extLst>
                <a:ext uri="{FF2B5EF4-FFF2-40B4-BE49-F238E27FC236}">
                  <a16:creationId xmlns:a16="http://schemas.microsoft.com/office/drawing/2014/main" id="{D2FB53CA-23A1-4BF4-97F5-9F98202A3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277320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1200" cap="none" spc="0" normalizeH="0" baseline="0" noProof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NAS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33" name="Group 171">
              <a:extLst>
                <a:ext uri="{FF2B5EF4-FFF2-40B4-BE49-F238E27FC236}">
                  <a16:creationId xmlns:a16="http://schemas.microsoft.com/office/drawing/2014/main" id="{B8543773-4054-4203-AB5A-EEF7C63930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34" name="Oval 64">
                <a:extLst>
                  <a:ext uri="{FF2B5EF4-FFF2-40B4-BE49-F238E27FC236}">
                    <a16:creationId xmlns:a16="http://schemas.microsoft.com/office/drawing/2014/main" id="{3234D557-C6A4-4A6A-B789-2B258D4DC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35" name="Arc 170">
                <a:extLst>
                  <a:ext uri="{FF2B5EF4-FFF2-40B4-BE49-F238E27FC236}">
                    <a16:creationId xmlns:a16="http://schemas.microsoft.com/office/drawing/2014/main" id="{2AB07013-DA42-44B5-B13E-FC1127F91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93D0826-0885-4B72-8331-7C77A2519379}"/>
              </a:ext>
            </a:extLst>
          </p:cNvPr>
          <p:cNvSpPr txBox="1"/>
          <p:nvPr/>
        </p:nvSpPr>
        <p:spPr>
          <a:xfrm>
            <a:off x="474383" y="6027517"/>
            <a:ext cx="5758916" cy="332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100" kern="0" spc="0">
                <a:solidFill>
                  <a:srgbClr val="000000"/>
                </a:solidFill>
                <a:effectLst/>
                <a:latin typeface="+mn-ea"/>
              </a:rPr>
              <a:t>• NAS (offline)</a:t>
            </a:r>
            <a:r>
              <a:rPr lang="ko-KR" altLang="en-US" sz="1100" kern="0" spc="0">
                <a:solidFill>
                  <a:srgbClr val="000000"/>
                </a:solidFill>
                <a:effectLst/>
                <a:latin typeface="+mn-ea"/>
              </a:rPr>
              <a:t>는 최소 </a:t>
            </a:r>
            <a:r>
              <a:rPr lang="en-US" altLang="ko-KR" sz="1100" kern="0" spc="0">
                <a:solidFill>
                  <a:srgbClr val="000000"/>
                </a:solidFill>
                <a:effectLst/>
                <a:latin typeface="+mn-ea"/>
              </a:rPr>
              <a:t>300GB</a:t>
            </a:r>
            <a:r>
              <a:rPr lang="ko-KR" altLang="en-US" sz="1100" kern="0" spc="0">
                <a:solidFill>
                  <a:srgbClr val="000000"/>
                </a:solidFill>
                <a:effectLst/>
                <a:latin typeface="+mn-ea"/>
              </a:rPr>
              <a:t>를 신청할 수 있으며</a:t>
            </a:r>
            <a:r>
              <a:rPr lang="en-US" altLang="ko-KR" sz="1100" kern="0" spc="0">
                <a:solidFill>
                  <a:srgbClr val="000000"/>
                </a:solidFill>
                <a:effectLst/>
                <a:latin typeface="+mn-ea"/>
              </a:rPr>
              <a:t>, 100GB </a:t>
            </a:r>
            <a:r>
              <a:rPr lang="ko-KR" altLang="en-US" sz="1100" kern="0" spc="0">
                <a:solidFill>
                  <a:srgbClr val="000000"/>
                </a:solidFill>
                <a:effectLst/>
                <a:latin typeface="+mn-ea"/>
              </a:rPr>
              <a:t>단위로 추가할 수 있습니다</a:t>
            </a:r>
            <a:r>
              <a:rPr lang="en-US" altLang="ko-KR" sz="1100" kern="0" spc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100" kern="0" spc="0">
              <a:solidFill>
                <a:srgbClr val="000000"/>
              </a:solidFill>
              <a:effectLst/>
              <a:latin typeface="+mn-ea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2CA75E-6B88-47C6-9D87-0849E85F2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33169"/>
              </p:ext>
            </p:extLst>
          </p:nvPr>
        </p:nvGraphicFramePr>
        <p:xfrm>
          <a:off x="539471" y="5556920"/>
          <a:ext cx="5758917" cy="550164"/>
        </p:xfrm>
        <a:graphic>
          <a:graphicData uri="http://schemas.openxmlformats.org/drawingml/2006/table">
            <a:tbl>
              <a:tblPr/>
              <a:tblGrid>
                <a:gridCol w="1919639">
                  <a:extLst>
                    <a:ext uri="{9D8B030D-6E8A-4147-A177-3AD203B41FA5}">
                      <a16:colId xmlns:a16="http://schemas.microsoft.com/office/drawing/2014/main" val="1424224049"/>
                    </a:ext>
                  </a:extLst>
                </a:gridCol>
                <a:gridCol w="1919639">
                  <a:extLst>
                    <a:ext uri="{9D8B030D-6E8A-4147-A177-3AD203B41FA5}">
                      <a16:colId xmlns:a16="http://schemas.microsoft.com/office/drawing/2014/main" val="3002315010"/>
                    </a:ext>
                  </a:extLst>
                </a:gridCol>
                <a:gridCol w="1919639">
                  <a:extLst>
                    <a:ext uri="{9D8B030D-6E8A-4147-A177-3AD203B41FA5}">
                      <a16:colId xmlns:a16="http://schemas.microsoft.com/office/drawing/2014/main" val="104073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과금 구분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과금 기준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요금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22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스토리지 용량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100GB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당 사용 일수 누적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78539"/>
                  </a:ext>
                </a:extLst>
              </a:tr>
            </a:tbl>
          </a:graphicData>
        </a:graphic>
      </p:graphicFrame>
      <p:sp>
        <p:nvSpPr>
          <p:cNvPr id="38" name="AutoShape 51" descr="ob-53">
            <a:extLst>
              <a:ext uri="{FF2B5EF4-FFF2-40B4-BE49-F238E27FC236}">
                <a16:creationId xmlns:a16="http://schemas.microsoft.com/office/drawing/2014/main" id="{5225AC43-B57B-4BE5-9183-0CA54C309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83" y="6586441"/>
            <a:ext cx="6178401" cy="279646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365EA58E-BBCF-4DB9-BFA9-848FD6985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490" y="6401385"/>
            <a:ext cx="2211338" cy="14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VAT </a:t>
            </a:r>
            <a:r>
              <a:rPr lang="ko-KR" altLang="en-US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별도</a:t>
            </a: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  <a:endParaRPr lang="en-US" altLang="ko-KR" sz="900" dirty="0">
              <a:ln w="0">
                <a:solidFill>
                  <a:prstClr val="white">
                    <a:alpha val="0"/>
                  </a:prstClr>
                </a:solidFill>
              </a:ln>
              <a:latin typeface="+mn-ea"/>
              <a:sym typeface="Monotype Sorts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84BBF84-09D0-4286-B52E-D2AEC8710F38}"/>
              </a:ext>
            </a:extLst>
          </p:cNvPr>
          <p:cNvGrpSpPr/>
          <p:nvPr/>
        </p:nvGrpSpPr>
        <p:grpSpPr>
          <a:xfrm>
            <a:off x="344770" y="6391398"/>
            <a:ext cx="1430061" cy="173127"/>
            <a:chOff x="734027" y="2610528"/>
            <a:chExt cx="1430061" cy="173127"/>
          </a:xfrm>
        </p:grpSpPr>
        <p:sp>
          <p:nvSpPr>
            <p:cNvPr id="41" name="Text Box 63">
              <a:extLst>
                <a:ext uri="{FF2B5EF4-FFF2-40B4-BE49-F238E27FC236}">
                  <a16:creationId xmlns:a16="http://schemas.microsoft.com/office/drawing/2014/main" id="{389CAB80-48A2-414C-A7C7-A83E1F29C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208664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1200" cap="none" spc="0" normalizeH="0" baseline="0" noProof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Service monitoring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42" name="Group 171">
              <a:extLst>
                <a:ext uri="{FF2B5EF4-FFF2-40B4-BE49-F238E27FC236}">
                  <a16:creationId xmlns:a16="http://schemas.microsoft.com/office/drawing/2014/main" id="{FCE2A532-00BD-49DD-B538-8D4622341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43" name="Oval 64">
                <a:extLst>
                  <a:ext uri="{FF2B5EF4-FFF2-40B4-BE49-F238E27FC236}">
                    <a16:creationId xmlns:a16="http://schemas.microsoft.com/office/drawing/2014/main" id="{2031DB4D-95B5-4DE6-B349-C2BA12AC6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44" name="Arc 170">
                <a:extLst>
                  <a:ext uri="{FF2B5EF4-FFF2-40B4-BE49-F238E27FC236}">
                    <a16:creationId xmlns:a16="http://schemas.microsoft.com/office/drawing/2014/main" id="{7C1DE8AC-B386-414D-9E89-1C601FF8A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A2377DC-9D42-43C9-AEB6-5BC551F66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46955"/>
              </p:ext>
            </p:extLst>
          </p:nvPr>
        </p:nvGraphicFramePr>
        <p:xfrm>
          <a:off x="555966" y="6632950"/>
          <a:ext cx="5758916" cy="2475738"/>
        </p:xfrm>
        <a:graphic>
          <a:graphicData uri="http://schemas.openxmlformats.org/drawingml/2006/table">
            <a:tbl>
              <a:tblPr/>
              <a:tblGrid>
                <a:gridCol w="1439729">
                  <a:extLst>
                    <a:ext uri="{9D8B030D-6E8A-4147-A177-3AD203B41FA5}">
                      <a16:colId xmlns:a16="http://schemas.microsoft.com/office/drawing/2014/main" val="3832454257"/>
                    </a:ext>
                  </a:extLst>
                </a:gridCol>
                <a:gridCol w="1439729">
                  <a:extLst>
                    <a:ext uri="{9D8B030D-6E8A-4147-A177-3AD203B41FA5}">
                      <a16:colId xmlns:a16="http://schemas.microsoft.com/office/drawing/2014/main" val="934374938"/>
                    </a:ext>
                  </a:extLst>
                </a:gridCol>
                <a:gridCol w="1439729">
                  <a:extLst>
                    <a:ext uri="{9D8B030D-6E8A-4147-A177-3AD203B41FA5}">
                      <a16:colId xmlns:a16="http://schemas.microsoft.com/office/drawing/2014/main" val="2976172333"/>
                    </a:ext>
                  </a:extLst>
                </a:gridCol>
                <a:gridCol w="1439729">
                  <a:extLst>
                    <a:ext uri="{9D8B030D-6E8A-4147-A177-3AD203B41FA5}">
                      <a16:colId xmlns:a16="http://schemas.microsoft.com/office/drawing/2014/main" val="2482627354"/>
                    </a:ext>
                  </a:extLst>
                </a:gridCol>
              </a:tblGrid>
              <a:tr h="2555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과금 구분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과금 구간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과금 기준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요금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14426"/>
                  </a:ext>
                </a:extLst>
              </a:tr>
              <a:tr h="25558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웹 모니터링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가상 브라우저</a:t>
                      </a:r>
                      <a:r>
                        <a:rPr lang="en-US" altLang="ko-KR" sz="11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kern="0" spc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10,000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 이하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 제공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053297"/>
                  </a:ext>
                </a:extLst>
              </a:tr>
              <a:tr h="255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10,000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 초과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호출 건 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919323"/>
                  </a:ext>
                </a:extLst>
              </a:tr>
              <a:tr h="25558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웹 모니터링</a:t>
                      </a:r>
                      <a:r>
                        <a:rPr lang="en-US" altLang="ko-KR" sz="11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API)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10,000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 이하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 제공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54066"/>
                  </a:ext>
                </a:extLst>
              </a:tr>
              <a:tr h="255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10,000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 초과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호출 건 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108411"/>
                  </a:ext>
                </a:extLst>
              </a:tr>
              <a:tr h="25558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TCP </a:t>
                      </a:r>
                      <a:r>
                        <a:rPr lang="ko-KR" altLang="en-US" sz="11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모니터링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10,000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 이하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 제공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370788"/>
                  </a:ext>
                </a:extLst>
              </a:tr>
              <a:tr h="255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10,000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 초과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호출 건 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275446"/>
                  </a:ext>
                </a:extLst>
              </a:tr>
              <a:tr h="25558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배치 모니터링 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 이하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무료 제공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034434"/>
                  </a:ext>
                </a:extLst>
              </a:tr>
              <a:tr h="255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 초과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호출 건 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349815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982D2223-C20C-40EA-B4DE-E4EC5514130A}"/>
              </a:ext>
            </a:extLst>
          </p:cNvPr>
          <p:cNvSpPr txBox="1"/>
          <p:nvPr/>
        </p:nvSpPr>
        <p:spPr>
          <a:xfrm>
            <a:off x="495933" y="9048966"/>
            <a:ext cx="5836471" cy="333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100" kern="0" spc="0">
                <a:solidFill>
                  <a:srgbClr val="000000"/>
                </a:solidFill>
                <a:effectLst/>
                <a:latin typeface="+mn-ea"/>
              </a:rPr>
              <a:t>• </a:t>
            </a:r>
            <a:r>
              <a:rPr lang="ko-KR" altLang="en-US" sz="1100" kern="0" spc="0">
                <a:solidFill>
                  <a:srgbClr val="000000"/>
                </a:solidFill>
                <a:effectLst/>
                <a:latin typeface="+mn-ea"/>
              </a:rPr>
              <a:t>모니터링 과정에서 발생하는 알림은 현재 무료로 제공됩니다</a:t>
            </a:r>
            <a:r>
              <a:rPr lang="en-US" altLang="ko-KR" sz="1100" kern="0" spc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100" kern="0" spc="0">
                <a:solidFill>
                  <a:srgbClr val="000000"/>
                </a:solidFill>
                <a:effectLst/>
                <a:latin typeface="+mn-ea"/>
              </a:rPr>
              <a:t>추후 유료화 계획이 공지될 예정입니다</a:t>
            </a:r>
            <a:r>
              <a:rPr lang="en-US" altLang="ko-KR" sz="1100" kern="0" spc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100" kern="0" spc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3695458"/>
      </p:ext>
    </p:extLst>
  </p:cSld>
  <p:clrMapOvr>
    <a:masterClrMapping/>
  </p:clrMapOvr>
</p:sld>
</file>

<file path=ppt/theme/theme1.xml><?xml version="1.0" encoding="utf-8"?>
<a:theme xmlns:a="http://schemas.openxmlformats.org/drawingml/2006/main" name="간지_마스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_1">
      <a:majorFont>
        <a:latin typeface="KoPub돋움체 Medium"/>
        <a:ea typeface="KoPub돋움체 Bold"/>
        <a:cs typeface=""/>
      </a:majorFont>
      <a:minorFont>
        <a:latin typeface="KoPub돋움체 Light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본문_마스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_1">
      <a:majorFont>
        <a:latin typeface="KoPub돋움체 Medium"/>
        <a:ea typeface="KoPub돋움체 Bold"/>
        <a:cs typeface=""/>
      </a:majorFont>
      <a:minorFont>
        <a:latin typeface="KoPub돋움체 Light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18001</TotalTime>
  <Words>2622</Words>
  <Application>Microsoft Office PowerPoint</Application>
  <PresentationFormat>A4 용지(210x297mm)</PresentationFormat>
  <Paragraphs>758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7" baseType="lpstr">
      <vt:lpstr>KoPub돋움체 Bold</vt:lpstr>
      <vt:lpstr>KoPub돋움체 Light</vt:lpstr>
      <vt:lpstr>KoPub돋움체 Medium</vt:lpstr>
      <vt:lpstr>KoPub바탕체 Bold</vt:lpstr>
      <vt:lpstr>나눔고딕</vt:lpstr>
      <vt:lpstr>나눔명조</vt:lpstr>
      <vt:lpstr>나눔스퀘어 Bold</vt:lpstr>
      <vt:lpstr>나눔스퀘어_ac ExtraBold</vt:lpstr>
      <vt:lpstr>맑은 고딕</vt:lpstr>
      <vt:lpstr>휴먼명조</vt:lpstr>
      <vt:lpstr>Arial</vt:lpstr>
      <vt:lpstr>Calibri</vt:lpstr>
      <vt:lpstr>Wingdings</vt:lpstr>
      <vt:lpstr>간지_마스터</vt:lpstr>
      <vt:lpstr>본문_마스터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bsyeon33@naver.com</dc:creator>
  <cp:lastModifiedBy>dmoz0713@gmail.com</cp:lastModifiedBy>
  <cp:revision>683</cp:revision>
  <cp:lastPrinted>2021-06-21T07:24:59Z</cp:lastPrinted>
  <dcterms:created xsi:type="dcterms:W3CDTF">2019-03-22T01:23:22Z</dcterms:created>
  <dcterms:modified xsi:type="dcterms:W3CDTF">2022-08-16T00:39:53Z</dcterms:modified>
</cp:coreProperties>
</file>