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7" r:id="rId6"/>
    <p:sldId id="258" r:id="rId7"/>
    <p:sldId id="289" r:id="rId8"/>
    <p:sldId id="262" r:id="rId9"/>
    <p:sldId id="261" r:id="rId10"/>
    <p:sldId id="278" r:id="rId11"/>
    <p:sldId id="266" r:id="rId12"/>
    <p:sldId id="292" r:id="rId13"/>
    <p:sldId id="268" r:id="rId14"/>
    <p:sldId id="280" r:id="rId15"/>
    <p:sldId id="270" r:id="rId16"/>
    <p:sldId id="293" r:id="rId17"/>
    <p:sldId id="294" r:id="rId18"/>
    <p:sldId id="260" r:id="rId19"/>
    <p:sldId id="282" r:id="rId20"/>
    <p:sldId id="283" r:id="rId21"/>
    <p:sldId id="290" r:id="rId22"/>
    <p:sldId id="275" r:id="rId23"/>
    <p:sldId id="276" r:id="rId24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6F3"/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9" autoAdjust="0"/>
    <p:restoredTop sz="94660"/>
  </p:normalViewPr>
  <p:slideViewPr>
    <p:cSldViewPr snapToGrid="0">
      <p:cViewPr>
        <p:scale>
          <a:sx n="66" d="100"/>
          <a:sy n="66" d="100"/>
        </p:scale>
        <p:origin x="38" y="127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20" y="10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20XX</c:v>
                </c:pt>
                <c:pt idx="1">
                  <c:v>20XX</c:v>
                </c:pt>
                <c:pt idx="2">
                  <c:v>20XX</c:v>
                </c:pt>
                <c:pt idx="3">
                  <c:v>20XX</c:v>
                </c:pt>
              </c:strCache>
            </c:strRef>
          </c:cat>
          <c:val>
            <c:numRef>
              <c:f>Sheet1!$B$2:$B$5</c:f>
              <c:numCache>
                <c:formatCode>"¥"#,##0_);\("¥"#,##0\)</c:formatCode>
                <c:ptCount val="4"/>
                <c:pt idx="0">
                  <c:v>10000</c:v>
                </c:pt>
                <c:pt idx="1">
                  <c:v>20000</c:v>
                </c:pt>
                <c:pt idx="2">
                  <c:v>30000</c:v>
                </c:pt>
                <c:pt idx="3">
                  <c:v>40000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80-4025-ABCB-85931C353E8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8"/>
        <c:overlap val="-3"/>
        <c:axId val="694597680"/>
        <c:axId val="694598992"/>
      </c:barChart>
      <c:catAx>
        <c:axId val="694597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694598992"/>
        <c:crosses val="autoZero"/>
        <c:auto val="1"/>
        <c:lblAlgn val="ctr"/>
        <c:lblOffset val="100"/>
        <c:noMultiLvlLbl val="0"/>
      </c:catAx>
      <c:valAx>
        <c:axId val="694598992"/>
        <c:scaling>
          <c:orientation val="minMax"/>
          <c:max val="40000"/>
        </c:scaling>
        <c:delete val="0"/>
        <c:axPos val="l"/>
        <c:majorGridlines>
          <c:spPr>
            <a:ln w="9525" cap="flat" cmpd="sng" algn="ctr">
              <a:solidFill>
                <a:schemeClr val="accent1">
                  <a:lumMod val="75000"/>
                </a:schemeClr>
              </a:solidFill>
              <a:round/>
            </a:ln>
            <a:effectLst/>
          </c:spPr>
        </c:majorGridlines>
        <c:numFmt formatCode="&quot;¥&quot;#,##0_);\(&quot;¥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197" b="0" i="0" u="none" strike="noStrike" kern="1200" baseline="0" noProof="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pPr>
            <a:endParaRPr lang="zh-CN"/>
          </a:p>
        </c:txPr>
        <c:crossAx val="694597680"/>
        <c:crosses val="autoZero"/>
        <c:crossBetween val="between"/>
        <c:majorUnit val="100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053-449F-8EEE-DAFE02C9D55A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053-449F-8EEE-DAFE02C9D55A}"/>
              </c:ext>
            </c:extLst>
          </c:dPt>
          <c:dPt>
            <c:idx val="2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053-449F-8EEE-DAFE02C9D55A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053-449F-8EEE-DAFE02C9D55A}"/>
              </c:ext>
            </c:extLst>
          </c:dPt>
          <c:cat>
            <c:strRef>
              <c:f>Sheet1!$A$2:$A$5</c:f>
              <c:strCache>
                <c:ptCount val="4"/>
                <c:pt idx="0">
                  <c:v>第 1 部分</c:v>
                </c:pt>
                <c:pt idx="1">
                  <c:v>第 2 部分</c:v>
                </c:pt>
                <c:pt idx="2">
                  <c:v>第 3 部分</c:v>
                </c:pt>
                <c:pt idx="3">
                  <c:v>第 4 部分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053-449F-8EEE-DAFE02C9D5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8FD-4EB0-96B7-77E7434B1C7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8FD-4EB0-96B7-77E7434B1C75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8FD-4EB0-96B7-77E7434B1C75}"/>
              </c:ext>
            </c:extLst>
          </c:dPt>
          <c:dPt>
            <c:idx val="3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8FD-4EB0-96B7-77E7434B1C75}"/>
              </c:ext>
            </c:extLst>
          </c:dPt>
          <c:cat>
            <c:strRef>
              <c:f>Sheet1!$A$2:$A$5</c:f>
              <c:strCache>
                <c:ptCount val="4"/>
                <c:pt idx="0">
                  <c:v>第 1 部分</c:v>
                </c:pt>
                <c:pt idx="1">
                  <c:v>第 2 部分</c:v>
                </c:pt>
                <c:pt idx="2">
                  <c:v>第 3 部分</c:v>
                </c:pt>
                <c:pt idx="3">
                  <c:v>第 4 部分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8FD-4EB0-96B7-77E7434B1C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8DE-4407-9084-86239413ECEC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8DE-4407-9084-86239413ECEC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8DE-4407-9084-86239413ECEC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8DE-4407-9084-86239413ECEC}"/>
              </c:ext>
            </c:extLst>
          </c:dPt>
          <c:cat>
            <c:strRef>
              <c:f>Sheet1!$A$2:$A$5</c:f>
              <c:strCache>
                <c:ptCount val="4"/>
                <c:pt idx="0">
                  <c:v>第 1 部分</c:v>
                </c:pt>
                <c:pt idx="1">
                  <c:v>第 2 部分</c:v>
                </c:pt>
                <c:pt idx="2">
                  <c:v>第 3 部分</c:v>
                </c:pt>
                <c:pt idx="3">
                  <c:v>第 4 部分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8DE-4407-9084-86239413EC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D2F-44F6-B0B4-AE7D2AD35A4D}"/>
              </c:ext>
            </c:extLst>
          </c:dPt>
          <c:dPt>
            <c:idx val="1"/>
            <c:bubble3D val="0"/>
            <c:spPr>
              <a:solidFill>
                <a:schemeClr val="accent1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D2F-44F6-B0B4-AE7D2AD35A4D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D2F-44F6-B0B4-AE7D2AD35A4D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D2F-44F6-B0B4-AE7D2AD35A4D}"/>
              </c:ext>
            </c:extLst>
          </c:dPt>
          <c:cat>
            <c:strRef>
              <c:f>Sheet1!$A$2:$A$5</c:f>
              <c:strCache>
                <c:ptCount val="4"/>
                <c:pt idx="0">
                  <c:v>第 1 部分</c:v>
                </c:pt>
                <c:pt idx="1">
                  <c:v>第 2 部分</c:v>
                </c:pt>
                <c:pt idx="2">
                  <c:v>第 3 部分</c:v>
                </c:pt>
                <c:pt idx="3">
                  <c:v>第 4 部分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82000</c:v>
                </c:pt>
                <c:pt idx="1">
                  <c:v>32000</c:v>
                </c:pt>
                <c:pt idx="2">
                  <c:v>14000</c:v>
                </c:pt>
                <c:pt idx="3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2F-44F6-B0B4-AE7D2AD35A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"/>
        <c:holeSize val="8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zh-CN" noProof="0">
          <a:latin typeface="Microsoft YaHei UI" panose="020B0503020204020204" pitchFamily="34" charset="-122"/>
          <a:ea typeface="Microsoft YaHei UI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BCF7363-46B3-4791-B1F1-74C9C73C71E6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2023/11/9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51558A8-E2C3-4D4F-B74A-F34DB9A5CC63}" type="datetime1">
              <a:rPr lang="zh-CN" altLang="en-US" noProof="0" smtClean="0"/>
              <a:t>2023/11/9</a:t>
            </a:fld>
            <a:endParaRPr lang="zh-CN" altLang="en-US" noProof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4B9A9E5-4F7F-4A7D-9DE1-899232329269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0056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35523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070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1725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78044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716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8045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342178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2906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46637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691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66143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646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0364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1751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656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41963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72917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480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8" name="图形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市场比较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图形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图形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内容占位符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</p:txBody>
      </p:sp>
      <p:sp>
        <p:nvSpPr>
          <p:cNvPr id="27" name="内容占位符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两栏内容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象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标题 1">
            <a:extLst>
              <a:ext uri="{FF2B5EF4-FFF2-40B4-BE49-F238E27FC236}">
                <a16:creationId xmlns:a16="http://schemas.microsoft.com/office/drawing/2014/main" id="{B495A4C6-232E-4A1A-B575-7EF7F414F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 rtlCol="0">
            <a:normAutofit/>
          </a:bodyPr>
          <a:lstStyle>
            <a:lvl1pPr algn="l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B4C6F7E-40F0-42B1-AFE0-D3C95660E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42517" y="1599947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18" name="文本占位符 14">
            <a:extLst>
              <a:ext uri="{FF2B5EF4-FFF2-40B4-BE49-F238E27FC236}">
                <a16:creationId xmlns:a16="http://schemas.microsoft.com/office/drawing/2014/main" id="{42EE46E3-709F-4AE9-AECE-FD647B6DCFD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38732" y="2378452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26" name="文本占位符 14">
            <a:extLst>
              <a:ext uri="{FF2B5EF4-FFF2-40B4-BE49-F238E27FC236}">
                <a16:creationId xmlns:a16="http://schemas.microsoft.com/office/drawing/2014/main" id="{3194FB4F-01AC-4A0E-BBE2-CF2B69F6FAC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522269" y="2169263"/>
            <a:ext cx="1706965" cy="104857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1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23" name="文本占位符 14">
            <a:extLst>
              <a:ext uri="{FF2B5EF4-FFF2-40B4-BE49-F238E27FC236}">
                <a16:creationId xmlns:a16="http://schemas.microsoft.com/office/drawing/2014/main" id="{8E76F955-6B23-4972-8E86-603F19ECF6C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1894" y="3528829"/>
            <a:ext cx="1393863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17" name="文本占位符 14">
            <a:extLst>
              <a:ext uri="{FF2B5EF4-FFF2-40B4-BE49-F238E27FC236}">
                <a16:creationId xmlns:a16="http://schemas.microsoft.com/office/drawing/2014/main" id="{DDA77547-4FF4-4B15-96F1-DC9B00175B4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940449" y="3528829"/>
            <a:ext cx="1380681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20" name="文本占位符 14">
            <a:extLst>
              <a:ext uri="{FF2B5EF4-FFF2-40B4-BE49-F238E27FC236}">
                <a16:creationId xmlns:a16="http://schemas.microsoft.com/office/drawing/2014/main" id="{6E6B6915-DFCC-44EB-9C61-6B7725D1B7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637747" y="4634331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19" name="文本占位符 14">
            <a:extLst>
              <a:ext uri="{FF2B5EF4-FFF2-40B4-BE49-F238E27FC236}">
                <a16:creationId xmlns:a16="http://schemas.microsoft.com/office/drawing/2014/main" id="{6718CC56-7B04-41D0-A320-CCCDC20D761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175224" y="4459860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21" name="文本占位符 14">
            <a:extLst>
              <a:ext uri="{FF2B5EF4-FFF2-40B4-BE49-F238E27FC236}">
                <a16:creationId xmlns:a16="http://schemas.microsoft.com/office/drawing/2014/main" id="{778E1C09-B7DB-4CE7-A5B9-90BCF54448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52714" y="4321788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16" name="文本占位符 14">
            <a:extLst>
              <a:ext uri="{FF2B5EF4-FFF2-40B4-BE49-F238E27FC236}">
                <a16:creationId xmlns:a16="http://schemas.microsoft.com/office/drawing/2014/main" id="{7CFA026C-42CE-4C20-9DDE-417FDF6CB4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42517" y="5468790"/>
            <a:ext cx="1706965" cy="492025"/>
          </a:xfrm>
          <a:prstGeom prst="rect">
            <a:avLst/>
          </a:prstGeom>
        </p:spPr>
        <p:txBody>
          <a:bodyPr rtlCol="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all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sp>
        <p:nvSpPr>
          <p:cNvPr id="22" name="文本占位符 14">
            <a:extLst>
              <a:ext uri="{FF2B5EF4-FFF2-40B4-BE49-F238E27FC236}">
                <a16:creationId xmlns:a16="http://schemas.microsoft.com/office/drawing/2014/main" id="{0AFAA95F-1461-496C-BAB4-D5D0594554F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01857" y="5195673"/>
            <a:ext cx="1183179" cy="492025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050" cap="none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单击此处添加姓名</a:t>
            </a:r>
          </a:p>
        </p:txBody>
      </p:sp>
      <p:cxnSp>
        <p:nvCxnSpPr>
          <p:cNvPr id="24" name="直接连接符​​(S) 23">
            <a:extLst>
              <a:ext uri="{FF2B5EF4-FFF2-40B4-BE49-F238E27FC236}">
                <a16:creationId xmlns:a16="http://schemas.microsoft.com/office/drawing/2014/main" id="{DD194B4E-75F4-47BE-B171-9C64697AB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 userDrawn="1"/>
        </p:nvCxnSpPr>
        <p:spPr>
          <a:xfrm>
            <a:off x="2315757" y="3774842"/>
            <a:ext cx="7624692" cy="0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​​ 24">
            <a:extLst>
              <a:ext uri="{FF2B5EF4-FFF2-40B4-BE49-F238E27FC236}">
                <a16:creationId xmlns:a16="http://schemas.microsoft.com/office/drawing/2014/main" id="{FEFDA35F-76DF-4FDC-90C9-F9FEDF322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091972"/>
            <a:ext cx="4678" cy="3376818"/>
          </a:xfrm>
          <a:prstGeom prst="line">
            <a:avLst/>
          </a:prstGeom>
          <a:ln w="444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日期占位符 2">
            <a:extLst>
              <a:ext uri="{FF2B5EF4-FFF2-40B4-BE49-F238E27FC236}">
                <a16:creationId xmlns:a16="http://schemas.microsoft.com/office/drawing/2014/main" id="{B8C04945-62C9-4964-8891-6D30EA90D2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2" name="页脚占位符 3">
            <a:extLst>
              <a:ext uri="{FF2B5EF4-FFF2-40B4-BE49-F238E27FC236}">
                <a16:creationId xmlns:a16="http://schemas.microsoft.com/office/drawing/2014/main" id="{51029B8B-F669-4889-98DD-9016611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3" name="灯片编号占位符 4">
            <a:extLst>
              <a:ext uri="{FF2B5EF4-FFF2-40B4-BE49-F238E27FC236}">
                <a16:creationId xmlns:a16="http://schemas.microsoft.com/office/drawing/2014/main" id="{7A0B84D6-438D-4B3B-B52C-6F5EC159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026250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形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20" name="文本占位符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5" name="文本占位符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6" name="文本占位符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7" name="文本占位符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8" name="文本占位符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9" name="文本占位符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图表和表格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图表占位符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单击图标以添加图表</a:t>
            </a:r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2900347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日程表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6" name="文本占位符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7" name="文本占位符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8" name="文本占位符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9" name="文本占位符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0" name="文本占位符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年</a:t>
            </a:r>
            <a:endParaRPr lang="zh-CN" altLang="en-ZA" noProof="0"/>
          </a:p>
        </p:txBody>
      </p:sp>
      <p:sp>
        <p:nvSpPr>
          <p:cNvPr id="12" name="文本占位符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3" name="文本占位符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4" name="文本占位符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5" name="文本占位符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6" name="文本占位符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7" name="文本占位符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8" name="文本占位符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19" name="文本占位符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0" name="文本占位符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1" name="文本占位符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2" name="文本占位符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3" name="文本占位符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4" name="文本占位符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5" name="文本占位符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6" name="文本占位符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7" name="文本占位符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8" name="文本占位符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29" name="文本占位符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0" name="文本占位符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1" name="文本占位符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en-US" altLang="zh-CN" noProof="0"/>
              <a:t>MM</a:t>
            </a:r>
            <a:endParaRPr lang="zh-CN" altLang="en-ZA" noProof="0"/>
          </a:p>
        </p:txBody>
      </p:sp>
      <p:sp>
        <p:nvSpPr>
          <p:cNvPr id="32" name="长方形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ZA" noProof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6" name="日期占位符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37" name="页脚占位符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38" name="灯片编号占位符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占位符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 </a:t>
            </a:r>
            <a:r>
              <a:rPr lang="en-US" altLang="zh-CN" noProof="0"/>
              <a:t>SmartArt </a:t>
            </a:r>
            <a:r>
              <a:rPr lang="zh-CN" altLang="en-US" noProof="0"/>
              <a:t>图形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4 人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团队幻灯片 8 人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图片占位符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7" name="图片占位符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18" name="图片占位符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19" name="图片占位符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6" name="文本占位符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7" name="文本占位符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4" name="文本占位符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8" name="文本占位符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5" name="文本占位符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9" name="文本占位符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5" name="图片占位符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6" name="图片占位符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7" name="图片占位符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zh-CN" altLang="en-US" noProof="0"/>
              <a:t>单击图标以添加图片</a:t>
            </a:r>
          </a:p>
        </p:txBody>
      </p:sp>
      <p:sp>
        <p:nvSpPr>
          <p:cNvPr id="58" name="图片占位符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单击图标以添加图片</a:t>
            </a:r>
          </a:p>
        </p:txBody>
      </p:sp>
      <p:sp>
        <p:nvSpPr>
          <p:cNvPr id="54" name="文本占位符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2" name="文本占位符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59" name="文本占位符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3" name="文本占位符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0" name="文本占位符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4" name="文本占位符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1" name="文本占位符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65" name="文本占位符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图形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4" name="内容占位符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单击以编辑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6" name="内容占位符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zh-CN" altLang="en-US" noProof="0"/>
              <a:t>单击此处添加内容</a:t>
            </a:r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zh-CN" noProof="0"/>
              <a:t>#</a:t>
            </a:r>
            <a:endParaRPr lang="zh-CN" altLang="en-US" noProof="0"/>
          </a:p>
        </p:txBody>
      </p:sp>
      <p:sp>
        <p:nvSpPr>
          <p:cNvPr id="23" name="文本占位符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单击以编辑</a:t>
            </a:r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内容占位符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议程​​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摘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日期占位符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22" name="页脚占位符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24" name="幻灯片编号占位符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结束语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单击以编辑母版副标题样式</a:t>
            </a:r>
          </a:p>
        </p:txBody>
      </p:sp>
      <p:pic>
        <p:nvPicPr>
          <p:cNvPr id="6" name="图形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日期占位符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altLang="zh-CN" noProof="0" smtClean="0"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日程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图形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 noProof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单击此处编辑标题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7" name="文本占位符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8" name="文本占位符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单击以编辑母版文本样式</a:t>
            </a:r>
          </a:p>
        </p:txBody>
      </p:sp>
      <p:sp>
        <p:nvSpPr>
          <p:cNvPr id="34" name="文本占位符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5" name="文本占位符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6" name="文本占位符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sp>
        <p:nvSpPr>
          <p:cNvPr id="37" name="文本占位符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单击编辑主文本样式</a:t>
            </a:r>
          </a:p>
        </p:txBody>
      </p:sp>
      <p:cxnSp>
        <p:nvCxnSpPr>
          <p:cNvPr id="3" name="直接连接符​​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直接连接符​​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直接连接符​​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3 列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1" name="文本占位符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2" name="文本占位符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3" name="文本占位符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34" name="文本占位符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2" name="文本占位符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单击此处添加副标题</a:t>
            </a:r>
          </a:p>
        </p:txBody>
      </p:sp>
      <p:sp>
        <p:nvSpPr>
          <p:cNvPr id="13" name="文本占位符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2" name="直接连接符​​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形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 2 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标题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7" name="文本占位符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8" name="文本占位符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9" name="文本占位符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0" name="文本占位符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23" name="文本占位符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24" name="文本占位符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pic>
        <p:nvPicPr>
          <p:cNvPr id="2" name="图形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简介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cxnSp>
        <p:nvCxnSpPr>
          <p:cNvPr id="14" name="直接连接符​​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​​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日期占位符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0" name="页脚占位符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1" name="幻灯片编号占位符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节符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pic>
        <p:nvPicPr>
          <p:cNvPr id="5" name="图形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形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cxnSp>
        <p:nvCxnSpPr>
          <p:cNvPr id="9" name="直接连接符​​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2" name="文本占位符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3" name="文本占位符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4" name="文本占位符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5" name="文本占位符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lvl="0" rtl="0"/>
            <a:r>
              <a:rPr lang="zh-CN" altLang="en-US" noProof="0"/>
              <a:t>单击此处添加副标题</a:t>
            </a:r>
          </a:p>
        </p:txBody>
      </p:sp>
      <p:sp>
        <p:nvSpPr>
          <p:cNvPr id="16" name="文本占位符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lvl="0" rtl="0"/>
            <a:r>
              <a:rPr lang="zh-CN" altLang="en-US" noProof="0"/>
              <a:t>单击此处添加文本</a:t>
            </a:r>
          </a:p>
        </p:txBody>
      </p:sp>
      <p:sp>
        <p:nvSpPr>
          <p:cNvPr id="17" name="日期占位符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18" name="页脚占位符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19" name="灯片编号占位符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三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rtl="0"/>
            <a:r>
              <a:rPr lang="zh-CN" altLang="en-US" noProof="0"/>
              <a:t>单击以编辑模板标题样式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2" name="内容占位符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  <p:cxnSp>
        <p:nvCxnSpPr>
          <p:cNvPr id="16" name="直接连接符​​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​​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第二级</a:t>
            </a:r>
          </a:p>
          <a:p>
            <a:pPr lvl="2" rtl="0"/>
            <a:r>
              <a:rPr lang="zh-CN" altLang="en-US" noProof="0"/>
              <a:t>第三级</a:t>
            </a:r>
          </a:p>
          <a:p>
            <a:pPr lvl="3" rtl="0"/>
            <a:r>
              <a:rPr lang="zh-CN" altLang="en-US" noProof="0"/>
              <a:t>第四级</a:t>
            </a:r>
          </a:p>
          <a:p>
            <a:pPr lvl="4" rtl="0"/>
            <a:r>
              <a:rPr lang="zh-CN" altLang="en-US" noProof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en-US" altLang="zh-CN" noProof="0"/>
              <a:t>20XX</a:t>
            </a:r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5CEABB6-07DC-46E8-9B57-56EC44A396E5}" type="slidenum">
              <a:rPr lang="en-US" altLang="zh-CN" noProof="0" smtClean="0"/>
              <a:pPr/>
              <a:t>‹#›</a:t>
            </a:fld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685" r:id="rId12"/>
    <p:sldLayoutId id="2147483700" r:id="rId13"/>
    <p:sldLayoutId id="2147483701" r:id="rId14"/>
    <p:sldLayoutId id="2147483692" r:id="rId15"/>
    <p:sldLayoutId id="2147483681" r:id="rId16"/>
    <p:sldLayoutId id="2147483674" r:id="rId17"/>
    <p:sldLayoutId id="2147483675" r:id="rId18"/>
    <p:sldLayoutId id="2147483696" r:id="rId19"/>
    <p:sldLayoutId id="2147483677" r:id="rId20"/>
    <p:sldLayoutId id="2147483678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2.jpeg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10" Type="http://schemas.openxmlformats.org/officeDocument/2006/relationships/image" Target="../media/image40.jpg"/><Relationship Id="rId4" Type="http://schemas.openxmlformats.org/officeDocument/2006/relationships/image" Target="../media/image34.jpg"/><Relationship Id="rId9" Type="http://schemas.openxmlformats.org/officeDocument/2006/relationships/image" Target="../media/image3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6820" y="2768086"/>
            <a:ext cx="4941771" cy="1122202"/>
          </a:xfrm>
        </p:spPr>
        <p:txBody>
          <a:bodyPr rtlCol="0"/>
          <a:lstStyle/>
          <a:p>
            <a:pPr rtl="0"/>
            <a:r>
              <a:rPr lang="en-US" altLang="zh-CN" dirty="0" err="1"/>
              <a:t>Trie</a:t>
            </a:r>
            <a:r>
              <a:rPr lang="en-US" altLang="zh-CN" dirty="0"/>
              <a:t> </a:t>
            </a:r>
            <a:r>
              <a:rPr lang="zh-CN" altLang="en-US" dirty="0"/>
              <a:t>树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2527" y="4342612"/>
            <a:ext cx="4941770" cy="153154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王新宇</a:t>
            </a:r>
            <a:endParaRPr lang="en-US" altLang="zh-CN" dirty="0"/>
          </a:p>
          <a:p>
            <a:pPr rtl="0"/>
            <a:r>
              <a:rPr lang="en-US" altLang="zh-CN" dirty="0"/>
              <a:t>cp_cp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/>
              <a:t>我们的竞争对手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76936"/>
            <a:ext cx="3924300" cy="823912"/>
          </a:xfrm>
        </p:spPr>
        <p:txBody>
          <a:bodyPr rtlCol="0"/>
          <a:lstStyle/>
          <a:p>
            <a:pPr rtl="0"/>
            <a:r>
              <a:rPr lang="en-US" altLang="zh-CN"/>
              <a:t>CONTOSO</a:t>
            </a:r>
            <a:endParaRPr lang="en-US" altLang="zh-CN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1"/>
              <a:t>我们的产品定价低于市场上其他公司的定价</a:t>
            </a:r>
          </a:p>
          <a:p>
            <a:pPr rtl="0"/>
            <a:r>
              <a:rPr lang="zh-CN" altLang="en-US" noProof="1"/>
              <a:t>与竞争对手的复杂设计相比，我们的设计简单易用</a:t>
            </a:r>
          </a:p>
          <a:p>
            <a:pPr rtl="0"/>
            <a:r>
              <a:rPr lang="zh-CN" altLang="en-US" noProof="1"/>
              <a:t>高性价比是我们的产品对消费者的主要吸引力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76936"/>
            <a:ext cx="3943627" cy="823912"/>
          </a:xfrm>
        </p:spPr>
        <p:txBody>
          <a:bodyPr rtlCol="0"/>
          <a:lstStyle/>
          <a:p>
            <a:pPr rtl="0"/>
            <a:r>
              <a:rPr lang="zh-CN" altLang="en-US"/>
              <a:t>竞争对手</a:t>
            </a:r>
            <a:endParaRPr lang="zh-CN" altLang="en-US" dirty="0"/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D0E0ACA0-9139-4C37-920D-BF3C1FF461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/>
          <a:lstStyle/>
          <a:p>
            <a:pPr rtl="0"/>
            <a:r>
              <a:rPr lang="zh-CN" altLang="en-US" noProof="1"/>
              <a:t>公司 </a:t>
            </a:r>
            <a:r>
              <a:rPr lang="en-US" altLang="zh-CN" noProof="1"/>
              <a:t>A</a:t>
            </a:r>
            <a:br>
              <a:rPr lang="zh-CN" altLang="en-ZA" noProof="1"/>
            </a:br>
            <a:r>
              <a:rPr lang="zh-CN" altLang="en-US" noProof="1"/>
              <a:t>产品定价更高</a:t>
            </a:r>
          </a:p>
          <a:p>
            <a:pPr rtl="0"/>
            <a:r>
              <a:rPr lang="zh-CN" altLang="en-US" noProof="1"/>
              <a:t>公司 </a:t>
            </a:r>
            <a:r>
              <a:rPr lang="en-US" altLang="zh-CN" noProof="1"/>
              <a:t>B </a:t>
            </a:r>
            <a:r>
              <a:rPr lang="zh-CN" altLang="en-US" noProof="1"/>
              <a:t>和 </a:t>
            </a:r>
            <a:r>
              <a:rPr lang="en-US" altLang="zh-CN" noProof="1"/>
              <a:t>C</a:t>
            </a:r>
            <a:br>
              <a:rPr lang="zh-CN" altLang="en-ZA" noProof="1"/>
            </a:br>
            <a:r>
              <a:rPr lang="zh-CN" altLang="en-US" noProof="1"/>
              <a:t>产品成本高昂且不方便使用</a:t>
            </a:r>
          </a:p>
          <a:p>
            <a:pPr rtl="0"/>
            <a:r>
              <a:rPr lang="zh-CN" altLang="en-US" noProof="1"/>
              <a:t>公司 </a:t>
            </a:r>
            <a:r>
              <a:rPr lang="en-US" altLang="zh-CN" noProof="1"/>
              <a:t>D </a:t>
            </a:r>
            <a:r>
              <a:rPr lang="zh-CN" altLang="en-US" noProof="1"/>
              <a:t>和 </a:t>
            </a:r>
            <a:r>
              <a:rPr lang="en-US" altLang="zh-CN" noProof="1"/>
              <a:t>E</a:t>
            </a:r>
            <a:br>
              <a:rPr lang="zh-CN" altLang="en-ZA" noProof="1"/>
            </a:br>
            <a:r>
              <a:rPr lang="zh-CN" altLang="en-US" noProof="1"/>
              <a:t>产品经济实惠，但不方便使用</a:t>
            </a:r>
          </a:p>
        </p:txBody>
      </p:sp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13" name="页脚占位符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  <a:endParaRPr lang="zh-CN" altLang="en-US" dirty="0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C0770-A36E-4500-AA2E-F3DE8416A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我们的竞争对手  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B97FAAF-FD5C-4EDE-A2D8-14826645348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42517" y="1599947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便利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2F06784-6A30-4941-B70A-A58B611950D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738732" y="2378452"/>
            <a:ext cx="1183179" cy="4920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竞争对手 </a:t>
            </a:r>
            <a:r>
              <a:rPr lang="en-US" altLang="zh-CN"/>
              <a:t>A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BF7EE2E1-DA9E-4645-BC0D-305C1F1211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522269" y="2169263"/>
            <a:ext cx="1706965" cy="1048575"/>
          </a:xfrm>
        </p:spPr>
        <p:txBody>
          <a:bodyPr rtlCol="0"/>
          <a:lstStyle/>
          <a:p>
            <a:pPr rtl="0"/>
            <a:r>
              <a:rPr lang="en-US" altLang="zh-CN"/>
              <a:t>Contoso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8BD1918-91E9-45FF-B758-93DAFA9EAFE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93830" y="3528829"/>
            <a:ext cx="1393863" cy="492025"/>
          </a:xfrm>
        </p:spPr>
        <p:txBody>
          <a:bodyPr rtlCol="0"/>
          <a:lstStyle/>
          <a:p>
            <a:pPr rtl="0"/>
            <a:r>
              <a:rPr lang="zh-CN" altLang="en-US" dirty="0"/>
              <a:t>经济实惠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9C0C8B1-2DBC-40B1-BBA7-7B3D396478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80947" y="3528829"/>
            <a:ext cx="1380681" cy="4920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昂贵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225FED20-8F0E-4B86-88AD-F902806B2C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637747" y="4634331"/>
            <a:ext cx="1183179" cy="492025"/>
          </a:xfrm>
        </p:spPr>
        <p:txBody>
          <a:bodyPr rtlCol="0"/>
          <a:lstStyle/>
          <a:p>
            <a:pPr rtl="0"/>
            <a:r>
              <a:rPr lang="zh-CN" altLang="en-US"/>
              <a:t>竞争对手 </a:t>
            </a:r>
            <a:r>
              <a:rPr lang="en-US" altLang="zh-CN"/>
              <a:t>B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568D7422-F48C-4829-8937-7DA701F3303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75224" y="4459860"/>
            <a:ext cx="1183179" cy="492025"/>
          </a:xfrm>
        </p:spPr>
        <p:txBody>
          <a:bodyPr rtlCol="0"/>
          <a:lstStyle/>
          <a:p>
            <a:pPr rtl="0"/>
            <a:r>
              <a:rPr lang="zh-CN" altLang="en-US"/>
              <a:t>竞争对手 </a:t>
            </a:r>
            <a:r>
              <a:rPr lang="en-US" altLang="zh-CN"/>
              <a:t>C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2329531A-E68A-4913-9B66-062FBAC6D24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2714" y="4321788"/>
            <a:ext cx="1183179" cy="492025"/>
          </a:xfrm>
        </p:spPr>
        <p:txBody>
          <a:bodyPr rtlCol="0"/>
          <a:lstStyle/>
          <a:p>
            <a:pPr rtl="0"/>
            <a:r>
              <a:rPr lang="zh-CN" altLang="en-US"/>
              <a:t>竞争对手 </a:t>
            </a:r>
            <a:r>
              <a:rPr lang="en-US" altLang="zh-CN"/>
              <a:t>D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F0BD43D-EBFD-48E7-A1D3-EB9228D4C58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242517" y="5468790"/>
            <a:ext cx="1706965" cy="492025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不便利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69ADCED5-CED8-4991-9B1E-DB7381BE743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01857" y="5195673"/>
            <a:ext cx="1183179" cy="492025"/>
          </a:xfrm>
        </p:spPr>
        <p:txBody>
          <a:bodyPr rtlCol="0"/>
          <a:lstStyle/>
          <a:p>
            <a:pPr rtl="0"/>
            <a:r>
              <a:rPr lang="zh-CN" altLang="en-US"/>
              <a:t>竞争对手 </a:t>
            </a:r>
            <a:r>
              <a:rPr lang="en-US" altLang="zh-CN"/>
              <a:t>E</a:t>
            </a:r>
          </a:p>
        </p:txBody>
      </p:sp>
      <p:sp>
        <p:nvSpPr>
          <p:cNvPr id="42" name="日期占位符 41">
            <a:extLst>
              <a:ext uri="{FF2B5EF4-FFF2-40B4-BE49-F238E27FC236}">
                <a16:creationId xmlns:a16="http://schemas.microsoft.com/office/drawing/2014/main" id="{8ADD2DBD-D314-47B1-BD25-DAF6D443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C7E0A4-FE8E-4F7B-8370-1FA3484B6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E495FC-7E0A-4342-A40D-3B65DCA7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11</a:t>
            </a:fld>
            <a:endParaRPr lang="zh-CN" altLang="en-ZA"/>
          </a:p>
        </p:txBody>
      </p:sp>
      <p:sp>
        <p:nvSpPr>
          <p:cNvPr id="31" name="椭圆形 30">
            <a:extLst>
              <a:ext uri="{FF2B5EF4-FFF2-40B4-BE49-F238E27FC236}">
                <a16:creationId xmlns:a16="http://schemas.microsoft.com/office/drawing/2014/main" id="{F116CCE2-DE5B-4D04-8780-DE09E03B8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806" y="233453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3" name="椭圆形 32">
            <a:extLst>
              <a:ext uri="{FF2B5EF4-FFF2-40B4-BE49-F238E27FC236}">
                <a16:creationId xmlns:a16="http://schemas.microsoft.com/office/drawing/2014/main" id="{1930BF4B-0565-4413-BDB0-116E9B84F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8369" y="44211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椭圆形 34">
            <a:extLst>
              <a:ext uri="{FF2B5EF4-FFF2-40B4-BE49-F238E27FC236}">
                <a16:creationId xmlns:a16="http://schemas.microsoft.com/office/drawing/2014/main" id="{AEC73B38-496F-4951-89EB-38E1A77E1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64455" y="4595813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7" name="椭圆形 36">
            <a:extLst>
              <a:ext uri="{FF2B5EF4-FFF2-40B4-BE49-F238E27FC236}">
                <a16:creationId xmlns:a16="http://schemas.microsoft.com/office/drawing/2014/main" id="{8658B547-4844-4FC2-9B4E-C8A8DF4D6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06444" y="428851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9" name="椭圆形 38">
            <a:extLst>
              <a:ext uri="{FF2B5EF4-FFF2-40B4-BE49-F238E27FC236}">
                <a16:creationId xmlns:a16="http://schemas.microsoft.com/office/drawing/2014/main" id="{B7890BF0-461E-41CE-AFC1-AD52C6B95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5806" y="5157788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3" name="图形 61">
            <a:extLst>
              <a:ext uri="{FF2B5EF4-FFF2-40B4-BE49-F238E27FC236}">
                <a16:creationId xmlns:a16="http://schemas.microsoft.com/office/drawing/2014/main" id="{9201E1F5-4143-449F-8629-751D36001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97401" y="2072999"/>
            <a:ext cx="1519834" cy="1268594"/>
          </a:xfrm>
          <a:custGeom>
            <a:avLst/>
            <a:gdLst>
              <a:gd name="connsiteX0" fmla="*/ 625766 w 1590050"/>
              <a:gd name="connsiteY0" fmla="*/ 178826 h 1315433"/>
              <a:gd name="connsiteX1" fmla="*/ 284934 w 1590050"/>
              <a:gd name="connsiteY1" fmla="*/ 458195 h 1315433"/>
              <a:gd name="connsiteX2" fmla="*/ 236288 w 1590050"/>
              <a:gd name="connsiteY2" fmla="*/ 498087 h 1315433"/>
              <a:gd name="connsiteX3" fmla="*/ 70217 w 1590050"/>
              <a:gd name="connsiteY3" fmla="*/ 843983 h 1315433"/>
              <a:gd name="connsiteX4" fmla="*/ 651339 w 1590050"/>
              <a:gd name="connsiteY4" fmla="*/ 1315434 h 1315433"/>
              <a:gd name="connsiteX5" fmla="*/ 1079209 w 1590050"/>
              <a:gd name="connsiteY5" fmla="*/ 1264350 h 1315433"/>
              <a:gd name="connsiteX6" fmla="*/ 1430420 w 1590050"/>
              <a:gd name="connsiteY6" fmla="*/ 957844 h 1315433"/>
              <a:gd name="connsiteX7" fmla="*/ 1590051 w 1590050"/>
              <a:gd name="connsiteY7" fmla="*/ 536415 h 1315433"/>
              <a:gd name="connsiteX8" fmla="*/ 1277105 w 1590050"/>
              <a:gd name="connsiteY8" fmla="*/ 312883 h 1315433"/>
              <a:gd name="connsiteX9" fmla="*/ 913138 w 1590050"/>
              <a:gd name="connsiteY9" fmla="*/ 134119 h 1315433"/>
              <a:gd name="connsiteX10" fmla="*/ 536415 w 1590050"/>
              <a:gd name="connsiteY10" fmla="*/ 83035 h 1315433"/>
              <a:gd name="connsiteX11" fmla="*/ 191581 w 1590050"/>
              <a:gd name="connsiteY11" fmla="*/ 843983 h 1315433"/>
              <a:gd name="connsiteX12" fmla="*/ 146875 w 1590050"/>
              <a:gd name="connsiteY12" fmla="*/ 1149426 h 1315433"/>
              <a:gd name="connsiteX13" fmla="*/ 1245217 w 1590050"/>
              <a:gd name="connsiteY13" fmla="*/ 1289923 h 1315433"/>
              <a:gd name="connsiteX14" fmla="*/ 1519771 w 1590050"/>
              <a:gd name="connsiteY14" fmla="*/ 344834 h 1315433"/>
              <a:gd name="connsiteX15" fmla="*/ 798214 w 1590050"/>
              <a:gd name="connsiteY15" fmla="*/ 223532 h 1315433"/>
              <a:gd name="connsiteX16" fmla="*/ 0 w 1590050"/>
              <a:gd name="connsiteY16" fmla="*/ 699235 h 1315433"/>
              <a:gd name="connsiteX17" fmla="*/ 434247 w 1590050"/>
              <a:gd name="connsiteY17" fmla="*/ 1315434 h 1315433"/>
              <a:gd name="connsiteX18" fmla="*/ 1468686 w 1590050"/>
              <a:gd name="connsiteY18" fmla="*/ 1091964 h 1315433"/>
              <a:gd name="connsiteX19" fmla="*/ 1155804 w 1590050"/>
              <a:gd name="connsiteY19" fmla="*/ 0 h 1315433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146875 w 1590051"/>
              <a:gd name="connsiteY12" fmla="*/ 114942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625766 w 1590051"/>
              <a:gd name="connsiteY0" fmla="*/ 178826 h 1315434"/>
              <a:gd name="connsiteX1" fmla="*/ 284934 w 1590051"/>
              <a:gd name="connsiteY1" fmla="*/ 458195 h 1315434"/>
              <a:gd name="connsiteX2" fmla="*/ 236288 w 1590051"/>
              <a:gd name="connsiteY2" fmla="*/ 498087 h 1315434"/>
              <a:gd name="connsiteX3" fmla="*/ 70217 w 1590051"/>
              <a:gd name="connsiteY3" fmla="*/ 843983 h 1315434"/>
              <a:gd name="connsiteX4" fmla="*/ 651339 w 1590051"/>
              <a:gd name="connsiteY4" fmla="*/ 1315434 h 1315434"/>
              <a:gd name="connsiteX5" fmla="*/ 1079209 w 1590051"/>
              <a:gd name="connsiteY5" fmla="*/ 1264350 h 1315434"/>
              <a:gd name="connsiteX6" fmla="*/ 1430420 w 1590051"/>
              <a:gd name="connsiteY6" fmla="*/ 957844 h 1315434"/>
              <a:gd name="connsiteX7" fmla="*/ 1590051 w 1590051"/>
              <a:gd name="connsiteY7" fmla="*/ 536415 h 1315434"/>
              <a:gd name="connsiteX8" fmla="*/ 1277105 w 1590051"/>
              <a:gd name="connsiteY8" fmla="*/ 312883 h 1315434"/>
              <a:gd name="connsiteX9" fmla="*/ 913138 w 1590051"/>
              <a:gd name="connsiteY9" fmla="*/ 134119 h 1315434"/>
              <a:gd name="connsiteX10" fmla="*/ 536415 w 1590051"/>
              <a:gd name="connsiteY10" fmla="*/ 83035 h 1315434"/>
              <a:gd name="connsiteX11" fmla="*/ 290641 w 1590051"/>
              <a:gd name="connsiteY11" fmla="*/ 661103 h 1315434"/>
              <a:gd name="connsiteX12" fmla="*/ 344995 w 1590051"/>
              <a:gd name="connsiteY12" fmla="*/ 1019886 h 1315434"/>
              <a:gd name="connsiteX13" fmla="*/ 1245217 w 1590051"/>
              <a:gd name="connsiteY13" fmla="*/ 1289923 h 1315434"/>
              <a:gd name="connsiteX14" fmla="*/ 1519771 w 1590051"/>
              <a:gd name="connsiteY14" fmla="*/ 344834 h 1315434"/>
              <a:gd name="connsiteX15" fmla="*/ 798214 w 1590051"/>
              <a:gd name="connsiteY15" fmla="*/ 223532 h 1315434"/>
              <a:gd name="connsiteX16" fmla="*/ 0 w 1590051"/>
              <a:gd name="connsiteY16" fmla="*/ 699235 h 1315434"/>
              <a:gd name="connsiteX17" fmla="*/ 434247 w 1590051"/>
              <a:gd name="connsiteY17" fmla="*/ 1315434 h 1315434"/>
              <a:gd name="connsiteX18" fmla="*/ 1468686 w 1590051"/>
              <a:gd name="connsiteY18" fmla="*/ 1091964 h 1315434"/>
              <a:gd name="connsiteX19" fmla="*/ 1155804 w 1590051"/>
              <a:gd name="connsiteY19" fmla="*/ 0 h 1315434"/>
              <a:gd name="connsiteX20" fmla="*/ 625766 w 1590051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727997 w 1519834"/>
              <a:gd name="connsiteY15" fmla="*/ 22353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360203 w 1519834"/>
              <a:gd name="connsiteY6" fmla="*/ 95784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398469 w 1519834"/>
              <a:gd name="connsiteY18" fmla="*/ 10919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15434"/>
              <a:gd name="connsiteX1" fmla="*/ 214717 w 1519834"/>
              <a:gd name="connsiteY1" fmla="*/ 458195 h 1315434"/>
              <a:gd name="connsiteX2" fmla="*/ 166071 w 1519834"/>
              <a:gd name="connsiteY2" fmla="*/ 498087 h 1315434"/>
              <a:gd name="connsiteX3" fmla="*/ 0 w 1519834"/>
              <a:gd name="connsiteY3" fmla="*/ 843983 h 1315434"/>
              <a:gd name="connsiteX4" fmla="*/ 581122 w 1519834"/>
              <a:gd name="connsiteY4" fmla="*/ 1315434 h 1315434"/>
              <a:gd name="connsiteX5" fmla="*/ 1008992 w 1519834"/>
              <a:gd name="connsiteY5" fmla="*/ 1264350 h 1315434"/>
              <a:gd name="connsiteX6" fmla="*/ 1253523 w 1519834"/>
              <a:gd name="connsiteY6" fmla="*/ 912124 h 1315434"/>
              <a:gd name="connsiteX7" fmla="*/ 1519834 w 1519834"/>
              <a:gd name="connsiteY7" fmla="*/ 536415 h 1315434"/>
              <a:gd name="connsiteX8" fmla="*/ 1206888 w 1519834"/>
              <a:gd name="connsiteY8" fmla="*/ 312883 h 1315434"/>
              <a:gd name="connsiteX9" fmla="*/ 842921 w 1519834"/>
              <a:gd name="connsiteY9" fmla="*/ 134119 h 1315434"/>
              <a:gd name="connsiteX10" fmla="*/ 466198 w 1519834"/>
              <a:gd name="connsiteY10" fmla="*/ 83035 h 1315434"/>
              <a:gd name="connsiteX11" fmla="*/ 220424 w 1519834"/>
              <a:gd name="connsiteY11" fmla="*/ 661103 h 1315434"/>
              <a:gd name="connsiteX12" fmla="*/ 274778 w 1519834"/>
              <a:gd name="connsiteY12" fmla="*/ 1019886 h 1315434"/>
              <a:gd name="connsiteX13" fmla="*/ 1175000 w 1519834"/>
              <a:gd name="connsiteY13" fmla="*/ 1289923 h 1315434"/>
              <a:gd name="connsiteX14" fmla="*/ 1449554 w 1519834"/>
              <a:gd name="connsiteY14" fmla="*/ 344834 h 1315434"/>
              <a:gd name="connsiteX15" fmla="*/ 331757 w 1519834"/>
              <a:gd name="connsiteY15" fmla="*/ 162572 h 1315434"/>
              <a:gd name="connsiteX16" fmla="*/ 105043 w 1519834"/>
              <a:gd name="connsiteY16" fmla="*/ 722095 h 1315434"/>
              <a:gd name="connsiteX17" fmla="*/ 364030 w 1519834"/>
              <a:gd name="connsiteY17" fmla="*/ 1315434 h 1315434"/>
              <a:gd name="connsiteX18" fmla="*/ 1428949 w 1519834"/>
              <a:gd name="connsiteY18" fmla="*/ 939564 h 1315434"/>
              <a:gd name="connsiteX19" fmla="*/ 1085587 w 1519834"/>
              <a:gd name="connsiteY19" fmla="*/ 0 h 1315434"/>
              <a:gd name="connsiteX20" fmla="*/ 555549 w 1519834"/>
              <a:gd name="connsiteY20" fmla="*/ 178826 h 131543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64030 w 1519834"/>
              <a:gd name="connsiteY17" fmla="*/ 131543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178826 h 1345914"/>
              <a:gd name="connsiteX1" fmla="*/ 214717 w 1519834"/>
              <a:gd name="connsiteY1" fmla="*/ 458195 h 1345914"/>
              <a:gd name="connsiteX2" fmla="*/ 166071 w 1519834"/>
              <a:gd name="connsiteY2" fmla="*/ 498087 h 1345914"/>
              <a:gd name="connsiteX3" fmla="*/ 0 w 1519834"/>
              <a:gd name="connsiteY3" fmla="*/ 843983 h 1345914"/>
              <a:gd name="connsiteX4" fmla="*/ 741142 w 1519834"/>
              <a:gd name="connsiteY4" fmla="*/ 1345914 h 1345914"/>
              <a:gd name="connsiteX5" fmla="*/ 1008992 w 1519834"/>
              <a:gd name="connsiteY5" fmla="*/ 1264350 h 1345914"/>
              <a:gd name="connsiteX6" fmla="*/ 1253523 w 1519834"/>
              <a:gd name="connsiteY6" fmla="*/ 912124 h 1345914"/>
              <a:gd name="connsiteX7" fmla="*/ 1519834 w 1519834"/>
              <a:gd name="connsiteY7" fmla="*/ 536415 h 1345914"/>
              <a:gd name="connsiteX8" fmla="*/ 1206888 w 1519834"/>
              <a:gd name="connsiteY8" fmla="*/ 312883 h 1345914"/>
              <a:gd name="connsiteX9" fmla="*/ 842921 w 1519834"/>
              <a:gd name="connsiteY9" fmla="*/ 134119 h 1345914"/>
              <a:gd name="connsiteX10" fmla="*/ 466198 w 1519834"/>
              <a:gd name="connsiteY10" fmla="*/ 83035 h 1345914"/>
              <a:gd name="connsiteX11" fmla="*/ 220424 w 1519834"/>
              <a:gd name="connsiteY11" fmla="*/ 661103 h 1345914"/>
              <a:gd name="connsiteX12" fmla="*/ 274778 w 1519834"/>
              <a:gd name="connsiteY12" fmla="*/ 1019886 h 1345914"/>
              <a:gd name="connsiteX13" fmla="*/ 1175000 w 1519834"/>
              <a:gd name="connsiteY13" fmla="*/ 1289923 h 1345914"/>
              <a:gd name="connsiteX14" fmla="*/ 1449554 w 1519834"/>
              <a:gd name="connsiteY14" fmla="*/ 344834 h 1345914"/>
              <a:gd name="connsiteX15" fmla="*/ 331757 w 1519834"/>
              <a:gd name="connsiteY15" fmla="*/ 162572 h 1345914"/>
              <a:gd name="connsiteX16" fmla="*/ 105043 w 1519834"/>
              <a:gd name="connsiteY16" fmla="*/ 722095 h 1345914"/>
              <a:gd name="connsiteX17" fmla="*/ 356410 w 1519834"/>
              <a:gd name="connsiteY17" fmla="*/ 1246854 h 1345914"/>
              <a:gd name="connsiteX18" fmla="*/ 1428949 w 1519834"/>
              <a:gd name="connsiteY18" fmla="*/ 939564 h 1345914"/>
              <a:gd name="connsiteX19" fmla="*/ 1085587 w 1519834"/>
              <a:gd name="connsiteY19" fmla="*/ 0 h 1345914"/>
              <a:gd name="connsiteX20" fmla="*/ 555549 w 1519834"/>
              <a:gd name="connsiteY20" fmla="*/ 178826 h 1345914"/>
              <a:gd name="connsiteX0" fmla="*/ 555549 w 1519834"/>
              <a:gd name="connsiteY0" fmla="*/ 95791 h 1262879"/>
              <a:gd name="connsiteX1" fmla="*/ 214717 w 1519834"/>
              <a:gd name="connsiteY1" fmla="*/ 375160 h 1262879"/>
              <a:gd name="connsiteX2" fmla="*/ 166071 w 1519834"/>
              <a:gd name="connsiteY2" fmla="*/ 415052 h 1262879"/>
              <a:gd name="connsiteX3" fmla="*/ 0 w 1519834"/>
              <a:gd name="connsiteY3" fmla="*/ 760948 h 1262879"/>
              <a:gd name="connsiteX4" fmla="*/ 741142 w 1519834"/>
              <a:gd name="connsiteY4" fmla="*/ 1262879 h 1262879"/>
              <a:gd name="connsiteX5" fmla="*/ 1008992 w 1519834"/>
              <a:gd name="connsiteY5" fmla="*/ 1181315 h 1262879"/>
              <a:gd name="connsiteX6" fmla="*/ 1253523 w 1519834"/>
              <a:gd name="connsiteY6" fmla="*/ 829089 h 1262879"/>
              <a:gd name="connsiteX7" fmla="*/ 1519834 w 1519834"/>
              <a:gd name="connsiteY7" fmla="*/ 453380 h 1262879"/>
              <a:gd name="connsiteX8" fmla="*/ 1206888 w 1519834"/>
              <a:gd name="connsiteY8" fmla="*/ 229848 h 1262879"/>
              <a:gd name="connsiteX9" fmla="*/ 842921 w 1519834"/>
              <a:gd name="connsiteY9" fmla="*/ 51084 h 1262879"/>
              <a:gd name="connsiteX10" fmla="*/ 466198 w 1519834"/>
              <a:gd name="connsiteY10" fmla="*/ 0 h 1262879"/>
              <a:gd name="connsiteX11" fmla="*/ 220424 w 1519834"/>
              <a:gd name="connsiteY11" fmla="*/ 578068 h 1262879"/>
              <a:gd name="connsiteX12" fmla="*/ 274778 w 1519834"/>
              <a:gd name="connsiteY12" fmla="*/ 936851 h 1262879"/>
              <a:gd name="connsiteX13" fmla="*/ 1175000 w 1519834"/>
              <a:gd name="connsiteY13" fmla="*/ 1206888 h 1262879"/>
              <a:gd name="connsiteX14" fmla="*/ 1449554 w 1519834"/>
              <a:gd name="connsiteY14" fmla="*/ 261799 h 1262879"/>
              <a:gd name="connsiteX15" fmla="*/ 331757 w 1519834"/>
              <a:gd name="connsiteY15" fmla="*/ 79537 h 1262879"/>
              <a:gd name="connsiteX16" fmla="*/ 105043 w 1519834"/>
              <a:gd name="connsiteY16" fmla="*/ 639060 h 1262879"/>
              <a:gd name="connsiteX17" fmla="*/ 356410 w 1519834"/>
              <a:gd name="connsiteY17" fmla="*/ 1163819 h 1262879"/>
              <a:gd name="connsiteX18" fmla="*/ 1428949 w 1519834"/>
              <a:gd name="connsiteY18" fmla="*/ 856529 h 1262879"/>
              <a:gd name="connsiteX19" fmla="*/ 1055107 w 1519834"/>
              <a:gd name="connsiteY19" fmla="*/ 61745 h 1262879"/>
              <a:gd name="connsiteX20" fmla="*/ 555549 w 1519834"/>
              <a:gd name="connsiteY20" fmla="*/ 95791 h 1262879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428949 w 1519834"/>
              <a:gd name="connsiteY18" fmla="*/ 85652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055107 w 1519834"/>
              <a:gd name="connsiteY19" fmla="*/ 61745 h 1268594"/>
              <a:gd name="connsiteX20" fmla="*/ 555549 w 1519834"/>
              <a:gd name="connsiteY20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203699 w 1519834"/>
              <a:gd name="connsiteY19" fmla="*/ 4892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  <a:gd name="connsiteX0" fmla="*/ 555549 w 1519834"/>
              <a:gd name="connsiteY0" fmla="*/ 95791 h 1268594"/>
              <a:gd name="connsiteX1" fmla="*/ 214717 w 1519834"/>
              <a:gd name="connsiteY1" fmla="*/ 375160 h 1268594"/>
              <a:gd name="connsiteX2" fmla="*/ 166071 w 1519834"/>
              <a:gd name="connsiteY2" fmla="*/ 415052 h 1268594"/>
              <a:gd name="connsiteX3" fmla="*/ 0 w 1519834"/>
              <a:gd name="connsiteY3" fmla="*/ 760948 h 1268594"/>
              <a:gd name="connsiteX4" fmla="*/ 741142 w 1519834"/>
              <a:gd name="connsiteY4" fmla="*/ 1262879 h 1268594"/>
              <a:gd name="connsiteX5" fmla="*/ 1008992 w 1519834"/>
              <a:gd name="connsiteY5" fmla="*/ 1181315 h 1268594"/>
              <a:gd name="connsiteX6" fmla="*/ 1253523 w 1519834"/>
              <a:gd name="connsiteY6" fmla="*/ 829089 h 1268594"/>
              <a:gd name="connsiteX7" fmla="*/ 1519834 w 1519834"/>
              <a:gd name="connsiteY7" fmla="*/ 453380 h 1268594"/>
              <a:gd name="connsiteX8" fmla="*/ 1206888 w 1519834"/>
              <a:gd name="connsiteY8" fmla="*/ 229848 h 1268594"/>
              <a:gd name="connsiteX9" fmla="*/ 842921 w 1519834"/>
              <a:gd name="connsiteY9" fmla="*/ 51084 h 1268594"/>
              <a:gd name="connsiteX10" fmla="*/ 466198 w 1519834"/>
              <a:gd name="connsiteY10" fmla="*/ 0 h 1268594"/>
              <a:gd name="connsiteX11" fmla="*/ 220424 w 1519834"/>
              <a:gd name="connsiteY11" fmla="*/ 578068 h 1268594"/>
              <a:gd name="connsiteX12" fmla="*/ 274778 w 1519834"/>
              <a:gd name="connsiteY12" fmla="*/ 936851 h 1268594"/>
              <a:gd name="connsiteX13" fmla="*/ 1175000 w 1519834"/>
              <a:gd name="connsiteY13" fmla="*/ 1206888 h 1268594"/>
              <a:gd name="connsiteX14" fmla="*/ 1449554 w 1519834"/>
              <a:gd name="connsiteY14" fmla="*/ 261799 h 1268594"/>
              <a:gd name="connsiteX15" fmla="*/ 331757 w 1519834"/>
              <a:gd name="connsiteY15" fmla="*/ 79537 h 1268594"/>
              <a:gd name="connsiteX16" fmla="*/ 105043 w 1519834"/>
              <a:gd name="connsiteY16" fmla="*/ 639060 h 1268594"/>
              <a:gd name="connsiteX17" fmla="*/ 489760 w 1519834"/>
              <a:gd name="connsiteY17" fmla="*/ 1268594 h 1268594"/>
              <a:gd name="connsiteX18" fmla="*/ 1371799 w 1519834"/>
              <a:gd name="connsiteY18" fmla="*/ 989879 h 1268594"/>
              <a:gd name="connsiteX19" fmla="*/ 1489449 w 1519834"/>
              <a:gd name="connsiteY19" fmla="*/ 641626 h 1268594"/>
              <a:gd name="connsiteX20" fmla="*/ 1055107 w 1519834"/>
              <a:gd name="connsiteY20" fmla="*/ 61745 h 1268594"/>
              <a:gd name="connsiteX21" fmla="*/ 555549 w 1519834"/>
              <a:gd name="connsiteY21" fmla="*/ 95791 h 1268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519834" h="1268594">
                <a:moveTo>
                  <a:pt x="555549" y="95791"/>
                </a:moveTo>
                <a:lnTo>
                  <a:pt x="214717" y="375160"/>
                </a:lnTo>
                <a:lnTo>
                  <a:pt x="166071" y="415052"/>
                </a:lnTo>
                <a:lnTo>
                  <a:pt x="0" y="760948"/>
                </a:lnTo>
                <a:lnTo>
                  <a:pt x="741142" y="1262879"/>
                </a:lnTo>
                <a:lnTo>
                  <a:pt x="1008992" y="1181315"/>
                </a:lnTo>
                <a:lnTo>
                  <a:pt x="1253523" y="829089"/>
                </a:lnTo>
                <a:lnTo>
                  <a:pt x="1519834" y="453380"/>
                </a:lnTo>
                <a:lnTo>
                  <a:pt x="1206888" y="229848"/>
                </a:lnTo>
                <a:lnTo>
                  <a:pt x="842921" y="51084"/>
                </a:lnTo>
                <a:lnTo>
                  <a:pt x="466198" y="0"/>
                </a:lnTo>
                <a:lnTo>
                  <a:pt x="220424" y="578068"/>
                </a:lnTo>
                <a:lnTo>
                  <a:pt x="274778" y="936851"/>
                </a:lnTo>
                <a:lnTo>
                  <a:pt x="1175000" y="1206888"/>
                </a:lnTo>
                <a:lnTo>
                  <a:pt x="1449554" y="261799"/>
                </a:lnTo>
                <a:lnTo>
                  <a:pt x="331757" y="79537"/>
                </a:lnTo>
                <a:lnTo>
                  <a:pt x="105043" y="639060"/>
                </a:lnTo>
                <a:lnTo>
                  <a:pt x="489760" y="1268594"/>
                </a:lnTo>
                <a:lnTo>
                  <a:pt x="1371799" y="989879"/>
                </a:lnTo>
                <a:lnTo>
                  <a:pt x="1489449" y="641626"/>
                </a:lnTo>
                <a:lnTo>
                  <a:pt x="1055107" y="61745"/>
                </a:lnTo>
                <a:lnTo>
                  <a:pt x="555549" y="95791"/>
                </a:lnTo>
                <a:close/>
              </a:path>
            </a:pathLst>
          </a:custGeom>
          <a:noFill/>
          <a:ln w="3175" cap="flat">
            <a:solidFill>
              <a:schemeClr val="accent1">
                <a:lumMod val="75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7396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zh-CN" altLang="en-US"/>
              <a:t>增长策略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1DDDEF-20C4-4F65-BAC9-0A763DF7E0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en-US" altLang="zh-CN"/>
              <a:t>20XX </a:t>
            </a:r>
            <a:r>
              <a:rPr lang="zh-CN" altLang="en-US"/>
              <a:t>年 </a:t>
            </a:r>
            <a:r>
              <a:rPr lang="en-US" altLang="zh-CN"/>
              <a:t>2 </a:t>
            </a:r>
            <a:r>
              <a:rPr lang="zh-CN" altLang="en-US"/>
              <a:t>月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推出面向高端或顶级参与者的产品，帮助树立产品形象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19E41BC-4F05-4804-843A-E1846794FBF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/>
              <a:t>20XX </a:t>
            </a:r>
            <a:r>
              <a:rPr lang="zh-CN" altLang="en-US"/>
              <a:t>年 </a:t>
            </a:r>
            <a:r>
              <a:rPr lang="en-US" altLang="zh-CN"/>
              <a:t>3 </a:t>
            </a:r>
            <a:r>
              <a:rPr lang="zh-CN" altLang="en-US"/>
              <a:t>月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23BDF8B9-53DF-46F4-98D4-053D78D610B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/>
          <a:lstStyle/>
          <a:p>
            <a:pPr rtl="0"/>
            <a:r>
              <a:rPr lang="zh-CN" altLang="en-US"/>
              <a:t>将产品发布给普通公众，并监视发布会和社交媒体帐户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0FD0A14C-4421-4979-AF8C-F7E649A8816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en-US" altLang="zh-CN"/>
              <a:t>20XX </a:t>
            </a:r>
            <a:r>
              <a:rPr lang="zh-CN" altLang="en-US"/>
              <a:t>年 </a:t>
            </a:r>
            <a:r>
              <a:rPr lang="en-US" altLang="zh-CN"/>
              <a:t>10 </a:t>
            </a:r>
            <a:r>
              <a:rPr lang="zh-CN" altLang="en-US"/>
              <a:t>月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9C0DB469-503B-40AF-84D1-C69B085AA96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/>
              <a:t>收集反馈并根据需要调整产品设计</a:t>
            </a:r>
          </a:p>
          <a:p>
            <a:pPr rtl="0"/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71188AF-1B8F-40DD-90B1-DC0F52BA4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lIns="0" rtlCol="0"/>
          <a:lstStyle/>
          <a:p>
            <a:pPr rtl="0"/>
            <a:r>
              <a:rPr lang="zh-CN" altLang="en-US" dirty="0"/>
              <a:t>增长动力</a:t>
            </a:r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5425916A-A2C0-45C3-9A48-E48DEB97F6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/>
          <a:lstStyle/>
          <a:p>
            <a:pPr rtl="0"/>
            <a:r>
              <a:rPr lang="zh-CN" altLang="en-US" dirty="0"/>
              <a:t>成功预测</a:t>
            </a:r>
          </a:p>
        </p:txBody>
      </p:sp>
      <p:graphicFrame>
        <p:nvGraphicFramePr>
          <p:cNvPr id="53" name="表格 50">
            <a:extLst>
              <a:ext uri="{FF2B5EF4-FFF2-40B4-BE49-F238E27FC236}">
                <a16:creationId xmlns:a16="http://schemas.microsoft.com/office/drawing/2014/main" id="{7EB17215-3702-4854-86F9-086DB8BCA17E}"/>
              </a:ext>
            </a:extLst>
          </p:cNvPr>
          <p:cNvGraphicFramePr>
            <a:graphicFrameLocks noGrp="1"/>
          </p:cNvGraphicFramePr>
          <p:nvPr>
            <p:ph type="chart" sz="quarter" idx="13"/>
            <p:extLst>
              <p:ext uri="{D42A27DB-BD31-4B8C-83A1-F6EECF244321}">
                <p14:modId xmlns:p14="http://schemas.microsoft.com/office/powerpoint/2010/main" val="3758792066"/>
              </p:ext>
            </p:extLst>
          </p:nvPr>
        </p:nvGraphicFramePr>
        <p:xfrm>
          <a:off x="838200" y="2286000"/>
          <a:ext cx="6099051" cy="3503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8631">
                  <a:extLst>
                    <a:ext uri="{9D8B030D-6E8A-4147-A177-3AD203B41FA5}">
                      <a16:colId xmlns:a16="http://schemas.microsoft.com/office/drawing/2014/main" val="544038161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28404315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2987712514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1068233346"/>
                    </a:ext>
                  </a:extLst>
                </a:gridCol>
                <a:gridCol w="1130105">
                  <a:extLst>
                    <a:ext uri="{9D8B030D-6E8A-4147-A177-3AD203B41FA5}">
                      <a16:colId xmlns:a16="http://schemas.microsoft.com/office/drawing/2014/main" val="3019130451"/>
                    </a:ext>
                  </a:extLst>
                </a:gridCol>
              </a:tblGrid>
              <a:tr h="308774">
                <a:tc>
                  <a:txBody>
                    <a:bodyPr/>
                    <a:lstStyle/>
                    <a:p>
                      <a:pPr algn="r" rtl="0"/>
                      <a:r>
                        <a:rPr lang="zh-CN" altLang="en-US" sz="1400" b="0" cap="all" spc="15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关键指标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zh-CN" altLang="en-US" sz="1400" b="0" cap="all" spc="150" baseline="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065677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endParaRPr lang="zh-CN" altLang="en-US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客户</a:t>
                      </a:r>
                      <a:endParaRPr lang="zh-CN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订单</a:t>
                      </a:r>
                      <a:endParaRPr lang="zh-CN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毛收入</a:t>
                      </a:r>
                      <a:endParaRPr lang="zh-CN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zh-CN" altLang="en-US" sz="1200" kern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  <a:cs typeface="+mn-cs"/>
                        </a:rPr>
                        <a:t>净收入</a:t>
                      </a:r>
                      <a:endParaRPr lang="zh-CN" altLang="ru-RU" sz="1200" kern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  <a:cs typeface="+mn-cs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137574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1100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¥10,000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¥7,000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74248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¥20,000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¥16,000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860975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¥30,000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¥25,000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121222"/>
                  </a:ext>
                </a:extLst>
              </a:tr>
              <a:tr h="638982"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20XX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¥40,000</a:t>
                      </a:r>
                      <a:endParaRPr lang="zh-CN" altLang="ru-RU" sz="1200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¥30,000</a:t>
                      </a:r>
                      <a:endParaRPr lang="zh-CN" altLang="ru-RU" sz="120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95186" marR="95186" marT="47593" marB="47593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23171"/>
                  </a:ext>
                </a:extLst>
              </a:tr>
            </a:tbl>
          </a:graphicData>
        </a:graphic>
      </p:graphicFrame>
      <p:sp>
        <p:nvSpPr>
          <p:cNvPr id="9" name="文本占位符 8">
            <a:extLst>
              <a:ext uri="{FF2B5EF4-FFF2-40B4-BE49-F238E27FC236}">
                <a16:creationId xmlns:a16="http://schemas.microsoft.com/office/drawing/2014/main" id="{C54CD4A7-4E1A-4902-993B-81A396A367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dirty="0"/>
              <a:t>收入（按年）</a:t>
            </a:r>
          </a:p>
        </p:txBody>
      </p:sp>
      <p:graphicFrame>
        <p:nvGraphicFramePr>
          <p:cNvPr id="34" name="内容占位符 13" descr="图表">
            <a:extLst>
              <a:ext uri="{FF2B5EF4-FFF2-40B4-BE49-F238E27FC236}">
                <a16:creationId xmlns:a16="http://schemas.microsoft.com/office/drawing/2014/main" id="{9E19FFD2-695D-4BD0-AA46-41C8970D76E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970097572"/>
              </p:ext>
            </p:extLst>
          </p:nvPr>
        </p:nvGraphicFramePr>
        <p:xfrm>
          <a:off x="7858125" y="2779713"/>
          <a:ext cx="3148013" cy="3095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2600B4-5BE8-447C-8531-6CD75CB457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7076FA-2B16-4A6F-9631-8D175CE78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88B044-C125-4F21-B6E1-ECBEB9762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13</a:t>
            </a:fld>
            <a:endParaRPr lang="zh-CN" altLang="en-US" dirty="0"/>
          </a:p>
        </p:txBody>
      </p:sp>
      <p:cxnSp>
        <p:nvCxnSpPr>
          <p:cNvPr id="10" name="直接连接符​​(S) 9">
            <a:extLst>
              <a:ext uri="{FF2B5EF4-FFF2-40B4-BE49-F238E27FC236}">
                <a16:creationId xmlns:a16="http://schemas.microsoft.com/office/drawing/2014/main" id="{B98F823A-E7BB-4668-930B-C119B7771E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178143" y="0"/>
            <a:ext cx="2013857" cy="1415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5173C4F3-0B20-4720-9910-82CE4DCE4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752114" y="0"/>
            <a:ext cx="3439886" cy="57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87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84294-49A0-4C63-A7D7-E3BF9E591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/>
          <a:lstStyle/>
          <a:p>
            <a:pPr rtl="0"/>
            <a:r>
              <a:rPr lang="zh-CN" altLang="en-US"/>
              <a:t>两年实施计划</a:t>
            </a:r>
          </a:p>
        </p:txBody>
      </p:sp>
      <p:sp>
        <p:nvSpPr>
          <p:cNvPr id="110" name="文本占位符 31">
            <a:extLst>
              <a:ext uri="{FF2B5EF4-FFF2-40B4-BE49-F238E27FC236}">
                <a16:creationId xmlns:a16="http://schemas.microsoft.com/office/drawing/2014/main" id="{2FF506C9-7C92-4B9C-A356-9B519D03C78D}"/>
              </a:ext>
            </a:extLst>
          </p:cNvPr>
          <p:cNvSpPr txBox="1">
            <a:spLocks/>
          </p:cNvSpPr>
          <p:nvPr/>
        </p:nvSpPr>
        <p:spPr>
          <a:xfrm>
            <a:off x="2042184" y="2220913"/>
            <a:ext cx="2057400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spc="15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蓝图草案</a:t>
            </a:r>
            <a:endParaRPr lang="zh-CN" altLang="en-ZA" sz="1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2" name="文本占位符 31">
            <a:extLst>
              <a:ext uri="{FF2B5EF4-FFF2-40B4-BE49-F238E27FC236}">
                <a16:creationId xmlns:a16="http://schemas.microsoft.com/office/drawing/2014/main" id="{EFC30FAC-E9E5-427E-B670-7978BE575652}"/>
              </a:ext>
            </a:extLst>
          </p:cNvPr>
          <p:cNvSpPr txBox="1">
            <a:spLocks/>
          </p:cNvSpPr>
          <p:nvPr/>
        </p:nvSpPr>
        <p:spPr>
          <a:xfrm>
            <a:off x="5190031" y="2218613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spc="15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收集反馈</a:t>
            </a:r>
            <a:endParaRPr lang="zh-CN" altLang="en-ZA" sz="1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4" name="文本占位符 31">
            <a:extLst>
              <a:ext uri="{FF2B5EF4-FFF2-40B4-BE49-F238E27FC236}">
                <a16:creationId xmlns:a16="http://schemas.microsoft.com/office/drawing/2014/main" id="{E0CD2DAB-9E42-4D11-A98D-56ECD20DBC7E}"/>
              </a:ext>
            </a:extLst>
          </p:cNvPr>
          <p:cNvSpPr txBox="1">
            <a:spLocks/>
          </p:cNvSpPr>
          <p:nvPr/>
        </p:nvSpPr>
        <p:spPr>
          <a:xfrm>
            <a:off x="9121117" y="2222398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spc="15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交付给客户</a:t>
            </a:r>
            <a:endParaRPr lang="zh-CN" altLang="en-ZA" sz="1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A6861FF3-B902-4DEC-B46D-0F2E499C51C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4399" y="3354712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20XX</a:t>
            </a:r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05941AA2-C85B-41A7-9264-A0C66F3293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9659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 </a:t>
            </a:r>
            <a:r>
              <a:rPr lang="zh-CN" altLang="en-US"/>
              <a:t>月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C4BD3D3-C7A9-46F1-8ED8-AB8D1BB8926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7538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2 </a:t>
            </a:r>
            <a:r>
              <a:rPr lang="zh-CN" altLang="en-US"/>
              <a:t>月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73EDDDB-6509-4407-BA35-232AAF9F198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418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3 </a:t>
            </a:r>
            <a:r>
              <a:rPr lang="zh-CN" altLang="en-US"/>
              <a:t>月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A33A061F-AC2A-4E3F-B448-DC6FEC307A5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297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4 </a:t>
            </a:r>
            <a:r>
              <a:rPr lang="zh-CN" altLang="en-US"/>
              <a:t>月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AC81818-8260-4E49-9FCC-569FDE30B0B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1176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dirty="0"/>
              <a:t>5 </a:t>
            </a:r>
            <a:r>
              <a:rPr lang="zh-CN" altLang="en-US" dirty="0"/>
              <a:t>月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D1FD068B-6917-4C40-B40D-5F7B670EA7BE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9055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6 </a:t>
            </a:r>
            <a:r>
              <a:rPr lang="zh-CN" altLang="en-US"/>
              <a:t>月</a:t>
            </a:r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EAE71AD-30AF-4021-B577-B686EC6DA32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9348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7 </a:t>
            </a:r>
            <a:r>
              <a:rPr lang="zh-CN" altLang="en-US"/>
              <a:t>月</a:t>
            </a:r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D8E5FFBE-125E-43C8-A66E-DE8D2FE7AF3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48140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8 </a:t>
            </a:r>
            <a:r>
              <a:rPr lang="zh-CN" altLang="en-US"/>
              <a:t>月</a:t>
            </a:r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7209F81D-5EC6-4D97-B0C2-AC00081AB1A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26932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9 </a:t>
            </a:r>
            <a:r>
              <a:rPr lang="zh-CN" altLang="en-US"/>
              <a:t>月</a:t>
            </a:r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4A477EE3-A17C-4158-91E8-03A401BE9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05724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10 </a:t>
            </a:r>
            <a:r>
              <a:rPr lang="zh-CN" altLang="en-US"/>
              <a:t>月</a:t>
            </a:r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C477818B-3CAB-4A39-939D-99E98D2EE6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845160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11 </a:t>
            </a:r>
            <a:r>
              <a:rPr lang="zh-CN" altLang="en-US"/>
              <a:t>月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A7907FC8-DAAF-4896-A2B1-C173BF2FAE6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10633085" y="3502152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12 </a:t>
            </a:r>
            <a:r>
              <a:rPr lang="zh-CN" altLang="en-US"/>
              <a:t>月</a:t>
            </a:r>
          </a:p>
        </p:txBody>
      </p:sp>
      <p:sp>
        <p:nvSpPr>
          <p:cNvPr id="11" name="年">
            <a:extLst>
              <a:ext uri="{FF2B5EF4-FFF2-40B4-BE49-F238E27FC236}">
                <a16:creationId xmlns:a16="http://schemas.microsoft.com/office/drawing/2014/main" id="{44D29552-2F85-4F4F-9B7F-B79798681FB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4400" y="4292468"/>
            <a:ext cx="731520" cy="457200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FEC65619-A68A-4D21-9D17-40F8692EF19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96991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 </a:t>
            </a:r>
            <a:r>
              <a:rPr lang="zh-CN" altLang="en-US"/>
              <a:t>月</a:t>
            </a:r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D9C4CCA5-A2BE-4897-994D-9B1669D69FD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75760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2 </a:t>
            </a:r>
            <a:r>
              <a:rPr lang="zh-CN" altLang="en-US"/>
              <a:t>月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0C5FD452-DC3E-4D62-B19B-0A79E604A8A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45289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3 </a:t>
            </a:r>
            <a:r>
              <a:rPr lang="zh-CN" altLang="en-US"/>
              <a:t>月</a:t>
            </a:r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96D290B2-F312-4D9A-96C7-D40523406AC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32976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4 </a:t>
            </a:r>
            <a:r>
              <a:rPr lang="zh-CN" altLang="en-US"/>
              <a:t>月</a:t>
            </a:r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80E52477-0BA9-471B-B2C2-F1A03FCF188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120663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 dirty="0"/>
              <a:t>5 </a:t>
            </a:r>
            <a:r>
              <a:rPr lang="zh-CN" altLang="en-US" dirty="0"/>
              <a:t>月</a:t>
            </a:r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70D1D022-03FA-47E6-8430-252C6D5B4C4E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08350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6 </a:t>
            </a:r>
            <a:r>
              <a:rPr lang="zh-CN" altLang="en-US"/>
              <a:t>月</a:t>
            </a:r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FA7483FC-7290-41B1-B371-ECA1174519D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696037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7 </a:t>
            </a:r>
            <a:r>
              <a:rPr lang="zh-CN" altLang="en-US"/>
              <a:t>月</a:t>
            </a:r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D149E385-DCE9-4DC9-8F0A-F8BAF02D9797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483724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8 </a:t>
            </a:r>
            <a:r>
              <a:rPr lang="zh-CN" altLang="en-US"/>
              <a:t>月</a:t>
            </a:r>
          </a:p>
        </p:txBody>
      </p:sp>
      <p:sp>
        <p:nvSpPr>
          <p:cNvPr id="29" name="文本占位符 28">
            <a:extLst>
              <a:ext uri="{FF2B5EF4-FFF2-40B4-BE49-F238E27FC236}">
                <a16:creationId xmlns:a16="http://schemas.microsoft.com/office/drawing/2014/main" id="{B7A506EE-32D5-4685-97A6-8FDFEF238C43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271411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9 </a:t>
            </a:r>
            <a:r>
              <a:rPr lang="zh-CN" altLang="en-US"/>
              <a:t>月</a:t>
            </a:r>
          </a:p>
        </p:txBody>
      </p:sp>
      <p:sp>
        <p:nvSpPr>
          <p:cNvPr id="27" name="文本占位符 26">
            <a:extLst>
              <a:ext uri="{FF2B5EF4-FFF2-40B4-BE49-F238E27FC236}">
                <a16:creationId xmlns:a16="http://schemas.microsoft.com/office/drawing/2014/main" id="{1787EDAC-5EAB-4A0D-9BD2-D6E9FD0B26A1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059098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10 </a:t>
            </a:r>
            <a:r>
              <a:rPr lang="zh-CN" altLang="en-US"/>
              <a:t>月</a:t>
            </a:r>
          </a:p>
        </p:txBody>
      </p:sp>
      <p:sp>
        <p:nvSpPr>
          <p:cNvPr id="30" name="文本占位符 29">
            <a:extLst>
              <a:ext uri="{FF2B5EF4-FFF2-40B4-BE49-F238E27FC236}">
                <a16:creationId xmlns:a16="http://schemas.microsoft.com/office/drawing/2014/main" id="{E80CB353-63CA-4305-9748-807B6905DBF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846785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11 </a:t>
            </a:r>
            <a:r>
              <a:rPr lang="zh-CN" altLang="en-US"/>
              <a:t>月</a:t>
            </a:r>
          </a:p>
        </p:txBody>
      </p:sp>
      <p:sp>
        <p:nvSpPr>
          <p:cNvPr id="31" name="文本占位符 30">
            <a:extLst>
              <a:ext uri="{FF2B5EF4-FFF2-40B4-BE49-F238E27FC236}">
                <a16:creationId xmlns:a16="http://schemas.microsoft.com/office/drawing/2014/main" id="{1B52C010-5159-4F61-821F-E73647E7C066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10634472" y="4425696"/>
            <a:ext cx="640080" cy="201776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n-US" altLang="zh-CN"/>
              <a:t>12 </a:t>
            </a:r>
            <a:r>
              <a:rPr lang="zh-CN" altLang="en-US"/>
              <a:t>月</a:t>
            </a:r>
          </a:p>
        </p:txBody>
      </p:sp>
      <p:cxnSp>
        <p:nvCxnSpPr>
          <p:cNvPr id="45" name="直接连接符​​(S) 44">
            <a:extLst>
              <a:ext uri="{FF2B5EF4-FFF2-40B4-BE49-F238E27FC236}">
                <a16:creationId xmlns:a16="http://schemas.microsoft.com/office/drawing/2014/main" id="{7AAE5EC1-092E-4A01-B866-C63F654AC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3073920" y="2904543"/>
            <a:ext cx="3722" cy="53340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​​(S) 52">
            <a:extLst>
              <a:ext uri="{FF2B5EF4-FFF2-40B4-BE49-F238E27FC236}">
                <a16:creationId xmlns:a16="http://schemas.microsoft.com/office/drawing/2014/main" id="{044DC497-37D3-454C-98C5-A4A1043E5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6218933" y="2901831"/>
            <a:ext cx="6667" cy="538024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连接符​​(S) 54">
            <a:extLst>
              <a:ext uri="{FF2B5EF4-FFF2-40B4-BE49-F238E27FC236}">
                <a16:creationId xmlns:a16="http://schemas.microsoft.com/office/drawing/2014/main" id="{EF3C6EDC-B2DD-42F0-911D-04963A0F2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10150019" y="2905616"/>
            <a:ext cx="0" cy="532327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长方形 32">
            <a:extLst>
              <a:ext uri="{FF2B5EF4-FFF2-40B4-BE49-F238E27FC236}">
                <a16:creationId xmlns:a16="http://schemas.microsoft.com/office/drawing/2014/main" id="{3FBB4508-2CA6-4A49-9EAD-91DB1B205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4179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4" name="长方形 33">
            <a:extLst>
              <a:ext uri="{FF2B5EF4-FFF2-40B4-BE49-F238E27FC236}">
                <a16:creationId xmlns:a16="http://schemas.microsoft.com/office/drawing/2014/main" id="{88989049-2208-43EB-A323-1B5374E0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62137" y="3439855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5" name="长方形 34">
            <a:extLst>
              <a:ext uri="{FF2B5EF4-FFF2-40B4-BE49-F238E27FC236}">
                <a16:creationId xmlns:a16="http://schemas.microsoft.com/office/drawing/2014/main" id="{E3093EB5-1D82-4E0B-A4EF-8517FC047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86556" y="3437943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6" name="文本占位符 31">
            <a:extLst>
              <a:ext uri="{FF2B5EF4-FFF2-40B4-BE49-F238E27FC236}">
                <a16:creationId xmlns:a16="http://schemas.microsoft.com/office/drawing/2014/main" id="{6E8FAB27-F000-4DFF-8595-B8ADBB6058E9}"/>
              </a:ext>
            </a:extLst>
          </p:cNvPr>
          <p:cNvSpPr txBox="1">
            <a:spLocks/>
          </p:cNvSpPr>
          <p:nvPr/>
        </p:nvSpPr>
        <p:spPr>
          <a:xfrm>
            <a:off x="1259117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spc="15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运行焦点小组</a:t>
            </a:r>
            <a:endParaRPr lang="zh-CN" altLang="en-ZA" sz="1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57" name="直接连接符​​(S) 56">
            <a:extLst>
              <a:ext uri="{FF2B5EF4-FFF2-40B4-BE49-F238E27FC236}">
                <a16:creationId xmlns:a16="http://schemas.microsoft.com/office/drawing/2014/main" id="{0C8EDAF4-CF26-40C7-AACE-2482D9323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2286000" y="4638776"/>
            <a:ext cx="2019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占位符 31">
            <a:extLst>
              <a:ext uri="{FF2B5EF4-FFF2-40B4-BE49-F238E27FC236}">
                <a16:creationId xmlns:a16="http://schemas.microsoft.com/office/drawing/2014/main" id="{234079D9-E00C-4C6B-9F2D-D0BCB9C9D7D8}"/>
              </a:ext>
            </a:extLst>
          </p:cNvPr>
          <p:cNvSpPr txBox="1">
            <a:spLocks/>
          </p:cNvSpPr>
          <p:nvPr/>
        </p:nvSpPr>
        <p:spPr>
          <a:xfrm>
            <a:off x="4406652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spc="15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测试设计</a:t>
            </a:r>
            <a:endParaRPr lang="zh-CN" altLang="en-ZA" sz="1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1" name="直接连接符​​(S) 60">
            <a:extLst>
              <a:ext uri="{FF2B5EF4-FFF2-40B4-BE49-F238E27FC236}">
                <a16:creationId xmlns:a16="http://schemas.microsoft.com/office/drawing/2014/main" id="{F8C93671-1250-4705-A092-97036B901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5434293" y="4638776"/>
            <a:ext cx="1261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占位符 31">
            <a:extLst>
              <a:ext uri="{FF2B5EF4-FFF2-40B4-BE49-F238E27FC236}">
                <a16:creationId xmlns:a16="http://schemas.microsoft.com/office/drawing/2014/main" id="{7C5F4630-959D-43D6-A6F0-5D5F3A4117C1}"/>
              </a:ext>
            </a:extLst>
          </p:cNvPr>
          <p:cNvSpPr txBox="1">
            <a:spLocks/>
          </p:cNvSpPr>
          <p:nvPr/>
        </p:nvSpPr>
        <p:spPr>
          <a:xfrm>
            <a:off x="7581698" y="5206365"/>
            <a:ext cx="2057804" cy="561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400" spc="150"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rPr>
              <a:t>发布设计</a:t>
            </a:r>
            <a:endParaRPr lang="zh-CN" altLang="en-ZA" sz="110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65" name="直接连接符​​(S) 64">
            <a:extLst>
              <a:ext uri="{FF2B5EF4-FFF2-40B4-BE49-F238E27FC236}">
                <a16:creationId xmlns:a16="http://schemas.microsoft.com/office/drawing/2014/main" id="{F6C72AC5-2842-4966-BBE7-6F407A9C3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8" idx="2"/>
          </p:cNvCxnSpPr>
          <p:nvPr/>
        </p:nvCxnSpPr>
        <p:spPr>
          <a:xfrm>
            <a:off x="8591938" y="4638776"/>
            <a:ext cx="0" cy="53788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长方形 47">
            <a:extLst>
              <a:ext uri="{FF2B5EF4-FFF2-40B4-BE49-F238E27FC236}">
                <a16:creationId xmlns:a16="http://schemas.microsoft.com/office/drawing/2014/main" id="{1DC26F87-2877-496A-B506-6A562ACD9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022537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1" name="长方形 50">
            <a:extLst>
              <a:ext uri="{FF2B5EF4-FFF2-40B4-BE49-F238E27FC236}">
                <a16:creationId xmlns:a16="http://schemas.microsoft.com/office/drawing/2014/main" id="{94959EA3-B71F-49E3-A68E-1329BE0461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0830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8" name="长方形 57">
            <a:extLst>
              <a:ext uri="{FF2B5EF4-FFF2-40B4-BE49-F238E27FC236}">
                <a16:creationId xmlns:a16="http://schemas.microsoft.com/office/drawing/2014/main" id="{082DCB52-65FA-4B5F-8785-060AF61C3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8475" y="4363848"/>
            <a:ext cx="526925" cy="27492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6" name="日期占位符 65">
            <a:extLst>
              <a:ext uri="{FF2B5EF4-FFF2-40B4-BE49-F238E27FC236}">
                <a16:creationId xmlns:a16="http://schemas.microsoft.com/office/drawing/2014/main" id="{FF303B66-BE3D-4142-824A-9EE2B017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A35BD6B-402B-4987-9FCE-9A6924EE2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9ECD5-0EAD-48D0-B30B-16305BC1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14</a:t>
            </a:fld>
            <a:endParaRPr lang="zh-CN" altLang="en-ZA"/>
          </a:p>
        </p:txBody>
      </p:sp>
    </p:spTree>
    <p:extLst>
      <p:ext uri="{BB962C8B-B14F-4D97-AF65-F5344CB8AC3E}">
        <p14:creationId xmlns:p14="http://schemas.microsoft.com/office/powerpoint/2010/main" val="3084972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rtlCol="0" anchor="ctr">
            <a:normAutofit/>
          </a:bodyPr>
          <a:lstStyle/>
          <a:p>
            <a:pPr rtl="0"/>
            <a:r>
              <a:rPr lang="zh-CN" altLang="en-US"/>
              <a:t>财务信息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15</a:t>
            </a:fld>
            <a:endParaRPr lang="zh-CN" altLang="en-US"/>
          </a:p>
        </p:txBody>
      </p:sp>
      <p:graphicFrame>
        <p:nvGraphicFramePr>
          <p:cNvPr id="17" name="表格 9">
            <a:extLst>
              <a:ext uri="{FF2B5EF4-FFF2-40B4-BE49-F238E27FC236}">
                <a16:creationId xmlns:a16="http://schemas.microsoft.com/office/drawing/2014/main" id="{D6E90A56-AF21-45DC-A08C-27875260C7CB}"/>
              </a:ext>
            </a:extLst>
          </p:cNvPr>
          <p:cNvGraphicFramePr>
            <a:graphicFrameLocks noGrp="1"/>
          </p:cNvGraphicFramePr>
          <p:nvPr>
            <p:ph type="dgm" sz="quarter" idx="15"/>
            <p:extLst>
              <p:ext uri="{D42A27DB-BD31-4B8C-83A1-F6EECF244321}">
                <p14:modId xmlns:p14="http://schemas.microsoft.com/office/powerpoint/2010/main" val="3727440541"/>
              </p:ext>
            </p:extLst>
          </p:nvPr>
        </p:nvGraphicFramePr>
        <p:xfrm>
          <a:off x="838200" y="2136775"/>
          <a:ext cx="10515596" cy="37011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076">
                  <a:extLst>
                    <a:ext uri="{9D8B030D-6E8A-4147-A177-3AD203B41FA5}">
                      <a16:colId xmlns:a16="http://schemas.microsoft.com/office/drawing/2014/main" val="3446012419"/>
                    </a:ext>
                  </a:extLst>
                </a:gridCol>
                <a:gridCol w="1717424">
                  <a:extLst>
                    <a:ext uri="{9D8B030D-6E8A-4147-A177-3AD203B41FA5}">
                      <a16:colId xmlns:a16="http://schemas.microsoft.com/office/drawing/2014/main" val="4052646397"/>
                    </a:ext>
                  </a:extLst>
                </a:gridCol>
                <a:gridCol w="2118664">
                  <a:extLst>
                    <a:ext uri="{9D8B030D-6E8A-4147-A177-3AD203B41FA5}">
                      <a16:colId xmlns:a16="http://schemas.microsoft.com/office/drawing/2014/main" val="1935352797"/>
                    </a:ext>
                  </a:extLst>
                </a:gridCol>
                <a:gridCol w="2277791">
                  <a:extLst>
                    <a:ext uri="{9D8B030D-6E8A-4147-A177-3AD203B41FA5}">
                      <a16:colId xmlns:a16="http://schemas.microsoft.com/office/drawing/2014/main" val="1218263486"/>
                    </a:ext>
                  </a:extLst>
                </a:gridCol>
                <a:gridCol w="1166641">
                  <a:extLst>
                    <a:ext uri="{9D8B030D-6E8A-4147-A177-3AD203B41FA5}">
                      <a16:colId xmlns:a16="http://schemas.microsoft.com/office/drawing/2014/main" val="3235153012"/>
                    </a:ext>
                  </a:extLst>
                </a:gridCol>
              </a:tblGrid>
              <a:tr h="284706">
                <a:tc>
                  <a:txBody>
                    <a:bodyPr/>
                    <a:lstStyle/>
                    <a:p>
                      <a:pPr algn="l" rtl="0" fontAlgn="b"/>
                      <a:endParaRPr lang="zh-CN" altLang="en-US" sz="1200" b="0" i="0" u="none" strike="noStrike" noProof="0">
                        <a:solidFill>
                          <a:schemeClr val="bg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年份 </a:t>
                      </a:r>
                      <a:r>
                        <a:rPr lang="en-US" altLang="zh-CN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</a:t>
                      </a:r>
                      <a:endParaRPr lang="zh-CN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年份 </a:t>
                      </a:r>
                      <a:r>
                        <a:rPr lang="en-US" altLang="zh-CN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</a:t>
                      </a:r>
                      <a:endParaRPr lang="zh-CN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zh-CN" altLang="en-US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年份 </a:t>
                      </a:r>
                      <a:r>
                        <a:rPr lang="en-US" altLang="zh-CN" sz="1200" b="1" u="none" strike="noStrike" noProof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</a:t>
                      </a:r>
                      <a:endParaRPr lang="zh-CN" altLang="en-US" sz="1200" b="1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200" b="0" i="0" u="none" strike="noStrike" noProof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7310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i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收入</a:t>
                      </a: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291137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用户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1,600,000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39392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销售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4,000,000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16,000,000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1146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每次销售的平均价格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75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80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8944196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lvl="1" algn="l" rtl="0" fontAlgn="b"/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收入 </a:t>
                      </a:r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@ 15%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5,625,000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48,000,000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216,000,000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0681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毛利润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5,625,000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48,000,000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216,000,000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20011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支出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422160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销售和营销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5,062,500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38,400,000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151,200,000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70%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407092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客户服务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1,687,500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9,600,000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21,600,000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10%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368409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产品开发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562,500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2,400,000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10,800,000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5%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688327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marL="457200" lvl="1" indent="0" algn="l" rtl="0" fontAlgn="b">
                        <a:buFont typeface="Arial" panose="020B0604020202020204" pitchFamily="34" charset="0"/>
                        <a:buNone/>
                      </a:pPr>
                      <a:r>
                        <a:rPr lang="zh-CN" altLang="en-US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研究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281,250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2,400,000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4,320,000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altLang="zh-CN" sz="1200" b="0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2%</a:t>
                      </a:r>
                      <a:endParaRPr lang="zh-CN" altLang="en-US" sz="1200" b="0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3433075"/>
                  </a:ext>
                </a:extLst>
              </a:tr>
              <a:tr h="284706">
                <a:tc>
                  <a:txBody>
                    <a:bodyPr/>
                    <a:lstStyle/>
                    <a:p>
                      <a:pPr algn="l" rtl="0" fontAlgn="b"/>
                      <a:r>
                        <a:rPr lang="zh-CN" altLang="en-US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费用总计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24019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7,593,750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52,800,000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zh-CN" sz="1200" b="1" u="none" strike="noStrike" noProof="0">
                          <a:solidFill>
                            <a:schemeClr val="tx1"/>
                          </a:solidFill>
                          <a:effectLst/>
                          <a:latin typeface="Microsoft YaHei UI" panose="020B0503020204020204" pitchFamily="34" charset="-122"/>
                          <a:ea typeface="Microsoft YaHei UI" panose="020B0503020204020204" pitchFamily="34" charset="-122"/>
                        </a:rPr>
                        <a:t>187,920,000</a:t>
                      </a:r>
                      <a:endParaRPr lang="zh-CN" altLang="en-US" sz="1200" b="1" i="0" u="none" strike="noStrike" noProof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zh-CN" altLang="en-US" sz="1200" b="0" i="0" u="none" strike="noStrike" noProof="0" dirty="0">
                        <a:solidFill>
                          <a:schemeClr val="tx1"/>
                        </a:solidFill>
                        <a:effectLst/>
                        <a:latin typeface="Microsoft YaHei UI" panose="020B0503020204020204" pitchFamily="34" charset="-122"/>
                        <a:ea typeface="Microsoft YaHei UI" panose="020B0503020204020204" pitchFamily="34" charset="-122"/>
                      </a:endParaRPr>
                    </a:p>
                  </a:txBody>
                  <a:tcPr marL="76261" marR="76261" marT="38130" marB="3813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145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6997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/>
              <a:t>团队简介</a:t>
            </a:r>
          </a:p>
        </p:txBody>
      </p:sp>
      <p:pic>
        <p:nvPicPr>
          <p:cNvPr id="26" name="图片占位符 25" descr="成员的头像">
            <a:extLst>
              <a:ext uri="{FF2B5EF4-FFF2-40B4-BE49-F238E27FC236}">
                <a16:creationId xmlns:a16="http://schemas.microsoft.com/office/drawing/2014/main" id="{E287A61C-B7FB-4B69-97E7-7B7AFC8A5D3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7181" y="2886074"/>
            <a:ext cx="1845511" cy="1845511"/>
          </a:xfrm>
        </p:spPr>
      </p:pic>
      <p:pic>
        <p:nvPicPr>
          <p:cNvPr id="47" name="图片占位符 46" descr="成员的头像">
            <a:extLst>
              <a:ext uri="{FF2B5EF4-FFF2-40B4-BE49-F238E27FC236}">
                <a16:creationId xmlns:a16="http://schemas.microsoft.com/office/drawing/2014/main" id="{8AF5260A-2860-4F88-BA4D-70530D3E14A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6914" y="2886074"/>
            <a:ext cx="1845511" cy="1845511"/>
          </a:xfrm>
        </p:spPr>
      </p:pic>
      <p:pic>
        <p:nvPicPr>
          <p:cNvPr id="45" name="图片占位符 44" descr="成员的头像">
            <a:extLst>
              <a:ext uri="{FF2B5EF4-FFF2-40B4-BE49-F238E27FC236}">
                <a16:creationId xmlns:a16="http://schemas.microsoft.com/office/drawing/2014/main" id="{4442FA67-BF04-4E45-BFD9-78BF43789E09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7578" y="2886074"/>
            <a:ext cx="1845511" cy="1845511"/>
          </a:xfrm>
        </p:spPr>
      </p:pic>
      <p:pic>
        <p:nvPicPr>
          <p:cNvPr id="43" name="图片占位符 42" descr="成员的头像">
            <a:extLst>
              <a:ext uri="{FF2B5EF4-FFF2-40B4-BE49-F238E27FC236}">
                <a16:creationId xmlns:a16="http://schemas.microsoft.com/office/drawing/2014/main" id="{F328CD15-EA0E-49AD-A3C6-5798A372AA53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47458" y="2886074"/>
            <a:ext cx="1845511" cy="1845511"/>
          </a:xfrm>
        </p:spPr>
      </p:pic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7BAD1FFF-8B97-4CD1-85E7-B7738EAD2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3248" y="5084524"/>
            <a:ext cx="2123743" cy="343061"/>
          </a:xfrm>
        </p:spPr>
        <p:txBody>
          <a:bodyPr rtlCol="0"/>
          <a:lstStyle/>
          <a:p>
            <a:pPr rtl="0"/>
            <a:r>
              <a:rPr lang="en-US" altLang="zh-CN"/>
              <a:t>Takuma Hayashi</a:t>
            </a:r>
          </a:p>
        </p:txBody>
      </p:sp>
      <p:sp>
        <p:nvSpPr>
          <p:cNvPr id="33" name="文本占位符 32">
            <a:extLst>
              <a:ext uri="{FF2B5EF4-FFF2-40B4-BE49-F238E27FC236}">
                <a16:creationId xmlns:a16="http://schemas.microsoft.com/office/drawing/2014/main" id="{10C8C8C1-99D8-4034-A628-DECEB703BA1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692980" y="5099206"/>
            <a:ext cx="2135755" cy="343061"/>
          </a:xfrm>
        </p:spPr>
        <p:txBody>
          <a:bodyPr rtlCol="0"/>
          <a:lstStyle/>
          <a:p>
            <a:pPr rtl="0"/>
            <a:r>
              <a:rPr lang="en-US" altLang="zh-CN"/>
              <a:t>Mirjam Nilsson</a:t>
            </a:r>
          </a:p>
        </p:txBody>
      </p:sp>
      <p:sp>
        <p:nvSpPr>
          <p:cNvPr id="34" name="文本占位符 33">
            <a:extLst>
              <a:ext uri="{FF2B5EF4-FFF2-40B4-BE49-F238E27FC236}">
                <a16:creationId xmlns:a16="http://schemas.microsoft.com/office/drawing/2014/main" id="{08CA58D6-00FD-4D81-A0F6-215C4D558912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183644" y="5099206"/>
            <a:ext cx="2123743" cy="343061"/>
          </a:xfrm>
        </p:spPr>
        <p:txBody>
          <a:bodyPr rtlCol="0"/>
          <a:lstStyle/>
          <a:p>
            <a:pPr rtl="0"/>
            <a:r>
              <a:rPr lang="en-US" altLang="zh-CN"/>
              <a:t>Flora Berggren</a:t>
            </a:r>
          </a:p>
        </p:txBody>
      </p:sp>
      <p:sp>
        <p:nvSpPr>
          <p:cNvPr id="35" name="文本占位符 34">
            <a:extLst>
              <a:ext uri="{FF2B5EF4-FFF2-40B4-BE49-F238E27FC236}">
                <a16:creationId xmlns:a16="http://schemas.microsoft.com/office/drawing/2014/main" id="{60D37431-6A3A-47F6-A367-B5ADCF66AE37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603525" y="5084524"/>
            <a:ext cx="2123742" cy="343061"/>
          </a:xfrm>
        </p:spPr>
        <p:txBody>
          <a:bodyPr rtlCol="0"/>
          <a:lstStyle/>
          <a:p>
            <a:pPr rtl="0"/>
            <a:r>
              <a:rPr lang="zh-CN" altLang="en-US"/>
              <a:t>孔西明</a:t>
            </a:r>
          </a:p>
        </p:txBody>
      </p:sp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B76FA389-A54D-4E4B-81DA-DBA175D78FEC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 rtlCol="0"/>
          <a:lstStyle/>
          <a:p>
            <a:pPr rtl="0"/>
            <a:r>
              <a:rPr lang="zh-CN" altLang="en-US"/>
              <a:t>总裁</a:t>
            </a:r>
          </a:p>
        </p:txBody>
      </p:sp>
      <p:sp>
        <p:nvSpPr>
          <p:cNvPr id="37" name="文本占位符 36">
            <a:extLst>
              <a:ext uri="{FF2B5EF4-FFF2-40B4-BE49-F238E27FC236}">
                <a16:creationId xmlns:a16="http://schemas.microsoft.com/office/drawing/2014/main" id="{65786675-BFC6-4743-BFD3-D64691F771D8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 rtlCol="0"/>
          <a:lstStyle/>
          <a:p>
            <a:pPr rtl="0"/>
            <a:r>
              <a:rPr lang="zh-CN" altLang="en-US"/>
              <a:t>首席执行官</a:t>
            </a:r>
          </a:p>
        </p:txBody>
      </p:sp>
      <p:sp>
        <p:nvSpPr>
          <p:cNvPr id="38" name="文本占位符 37">
            <a:extLst>
              <a:ext uri="{FF2B5EF4-FFF2-40B4-BE49-F238E27FC236}">
                <a16:creationId xmlns:a16="http://schemas.microsoft.com/office/drawing/2014/main" id="{97062F49-F468-4EA6-B6BF-94BFF89FDCB7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 rtlCol="0"/>
          <a:lstStyle/>
          <a:p>
            <a:pPr rtl="0"/>
            <a:r>
              <a:rPr lang="zh-CN" altLang="en-US"/>
              <a:t>首席运营官</a:t>
            </a:r>
          </a:p>
          <a:p>
            <a:pPr rtl="0"/>
            <a:endParaRPr lang="zh-CN" altLang="en-US"/>
          </a:p>
        </p:txBody>
      </p:sp>
      <p:sp>
        <p:nvSpPr>
          <p:cNvPr id="39" name="文本占位符 38">
            <a:extLst>
              <a:ext uri="{FF2B5EF4-FFF2-40B4-BE49-F238E27FC236}">
                <a16:creationId xmlns:a16="http://schemas.microsoft.com/office/drawing/2014/main" id="{59D9F00A-8CF0-41E8-9BB6-3B8ECDA55D49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 rtlCol="0"/>
          <a:lstStyle/>
          <a:p>
            <a:pPr rtl="0"/>
            <a:r>
              <a:rPr lang="zh-CN" altLang="en-US"/>
              <a:t>市场营销副总裁</a:t>
            </a:r>
          </a:p>
          <a:p>
            <a:pPr rtl="0"/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/>
              <a:t>团队简介  </a:t>
            </a:r>
          </a:p>
        </p:txBody>
      </p:sp>
      <p:pic>
        <p:nvPicPr>
          <p:cNvPr id="38" name="图片占位符 37" descr="成员的头像">
            <a:extLst>
              <a:ext uri="{FF2B5EF4-FFF2-40B4-BE49-F238E27FC236}">
                <a16:creationId xmlns:a16="http://schemas.microsoft.com/office/drawing/2014/main" id="{6E64DC71-C9CE-47FF-A3B6-597A9B09EC9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2428875"/>
            <a:ext cx="1066800" cy="1066800"/>
          </a:xfrm>
        </p:spPr>
      </p:pic>
      <p:pic>
        <p:nvPicPr>
          <p:cNvPr id="42" name="图片占位符 41" descr="成员的头像">
            <a:extLst>
              <a:ext uri="{FF2B5EF4-FFF2-40B4-BE49-F238E27FC236}">
                <a16:creationId xmlns:a16="http://schemas.microsoft.com/office/drawing/2014/main" id="{03BE9C30-CAE7-4AE5-8722-B20E200AC048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2428875"/>
            <a:ext cx="1066800" cy="1066800"/>
          </a:xfrm>
        </p:spPr>
      </p:pic>
      <p:pic>
        <p:nvPicPr>
          <p:cNvPr id="46" name="图片占位符 45" descr="成员的头像">
            <a:extLst>
              <a:ext uri="{FF2B5EF4-FFF2-40B4-BE49-F238E27FC236}">
                <a16:creationId xmlns:a16="http://schemas.microsoft.com/office/drawing/2014/main" id="{F8B9EE09-9F4E-47F5-82E5-A135C37A6E2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2428875"/>
            <a:ext cx="1066800" cy="1066800"/>
          </a:xfrm>
        </p:spPr>
      </p:pic>
      <p:pic>
        <p:nvPicPr>
          <p:cNvPr id="54" name="图片占位符 53" descr="成员的头像">
            <a:extLst>
              <a:ext uri="{FF2B5EF4-FFF2-40B4-BE49-F238E27FC236}">
                <a16:creationId xmlns:a16="http://schemas.microsoft.com/office/drawing/2014/main" id="{B789A13E-52C8-4E94-89B2-D51A0739F00A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2428875"/>
            <a:ext cx="1066800" cy="1066800"/>
          </a:xfrm>
        </p:spPr>
      </p:pic>
      <p:sp>
        <p:nvSpPr>
          <p:cNvPr id="36" name="文本占位符 35">
            <a:extLst>
              <a:ext uri="{FF2B5EF4-FFF2-40B4-BE49-F238E27FC236}">
                <a16:creationId xmlns:a16="http://schemas.microsoft.com/office/drawing/2014/main" id="{23BA8AAF-B08B-441B-AAF3-590A56832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00168" y="3654378"/>
            <a:ext cx="1828800" cy="343061"/>
          </a:xfrm>
        </p:spPr>
        <p:txBody>
          <a:bodyPr rtlCol="0"/>
          <a:lstStyle/>
          <a:p>
            <a:pPr rtl="0"/>
            <a:r>
              <a:rPr lang="en-US" altLang="zh-CN"/>
              <a:t>Takuma Hayashi</a:t>
            </a:r>
          </a:p>
          <a:p>
            <a:pPr rtl="0"/>
            <a:endParaRPr lang="zh-CN" altLang="en-US"/>
          </a:p>
        </p:txBody>
      </p:sp>
      <p:sp>
        <p:nvSpPr>
          <p:cNvPr id="52" name="文本占位符 51">
            <a:extLst>
              <a:ext uri="{FF2B5EF4-FFF2-40B4-BE49-F238E27FC236}">
                <a16:creationId xmlns:a16="http://schemas.microsoft.com/office/drawing/2014/main" id="{E07741A2-243F-4086-945C-BCA1F24E6DB5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390120" y="3782039"/>
            <a:ext cx="2057400" cy="343061"/>
          </a:xfrm>
        </p:spPr>
        <p:txBody>
          <a:bodyPr rtlCol="0"/>
          <a:lstStyle/>
          <a:p>
            <a:pPr rtl="0"/>
            <a:r>
              <a:rPr lang="zh-CN" altLang="en-US"/>
              <a:t>总裁</a:t>
            </a:r>
          </a:p>
        </p:txBody>
      </p:sp>
      <p:sp>
        <p:nvSpPr>
          <p:cNvPr id="49" name="文本占位符 48">
            <a:extLst>
              <a:ext uri="{FF2B5EF4-FFF2-40B4-BE49-F238E27FC236}">
                <a16:creationId xmlns:a16="http://schemas.microsoft.com/office/drawing/2014/main" id="{27CB5CB7-B854-4F48-954C-5CF86CC9146D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849262" y="3669060"/>
            <a:ext cx="1828800" cy="343061"/>
          </a:xfrm>
        </p:spPr>
        <p:txBody>
          <a:bodyPr rtlCol="0"/>
          <a:lstStyle/>
          <a:p>
            <a:pPr rtl="0"/>
            <a:r>
              <a:rPr lang="en-US" altLang="zh-CN"/>
              <a:t>Mirjam Nilsson</a:t>
            </a:r>
          </a:p>
        </p:txBody>
      </p:sp>
      <p:sp>
        <p:nvSpPr>
          <p:cNvPr id="61" name="文本占位符 60">
            <a:extLst>
              <a:ext uri="{FF2B5EF4-FFF2-40B4-BE49-F238E27FC236}">
                <a16:creationId xmlns:a16="http://schemas.microsoft.com/office/drawing/2014/main" id="{F1C860E6-FF87-419F-8B26-B8EA4D5F3D3D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739214" y="3796721"/>
            <a:ext cx="2057400" cy="343061"/>
          </a:xfrm>
        </p:spPr>
        <p:txBody>
          <a:bodyPr rtlCol="0"/>
          <a:lstStyle/>
          <a:p>
            <a:pPr rtl="0"/>
            <a:r>
              <a:rPr lang="zh-CN" altLang="en-US"/>
              <a:t>首席执行官</a:t>
            </a:r>
          </a:p>
        </p:txBody>
      </p:sp>
      <p:sp>
        <p:nvSpPr>
          <p:cNvPr id="50" name="文本占位符 49">
            <a:extLst>
              <a:ext uri="{FF2B5EF4-FFF2-40B4-BE49-F238E27FC236}">
                <a16:creationId xmlns:a16="http://schemas.microsoft.com/office/drawing/2014/main" id="{540F887C-E8EB-4467-90FE-023D47FFB454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339926" y="3669060"/>
            <a:ext cx="1828800" cy="343061"/>
          </a:xfrm>
        </p:spPr>
        <p:txBody>
          <a:bodyPr rtlCol="0"/>
          <a:lstStyle/>
          <a:p>
            <a:pPr rtl="0"/>
            <a:r>
              <a:rPr lang="en-US" altLang="zh-CN"/>
              <a:t>Flora Berggren</a:t>
            </a:r>
          </a:p>
          <a:p>
            <a:pPr rtl="0"/>
            <a:endParaRPr lang="zh-CN" altLang="en-US"/>
          </a:p>
        </p:txBody>
      </p:sp>
      <p:sp>
        <p:nvSpPr>
          <p:cNvPr id="62" name="文本占位符 61">
            <a:extLst>
              <a:ext uri="{FF2B5EF4-FFF2-40B4-BE49-F238E27FC236}">
                <a16:creationId xmlns:a16="http://schemas.microsoft.com/office/drawing/2014/main" id="{F1AF6C54-9939-432B-BBC2-5E0C0F8B2D8C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217963" y="3796721"/>
            <a:ext cx="2057400" cy="343061"/>
          </a:xfrm>
        </p:spPr>
        <p:txBody>
          <a:bodyPr rtlCol="0"/>
          <a:lstStyle/>
          <a:p>
            <a:pPr rtl="0"/>
            <a:r>
              <a:rPr lang="zh-CN" altLang="en-US"/>
              <a:t>首席运营官</a:t>
            </a:r>
          </a:p>
        </p:txBody>
      </p:sp>
      <p:sp>
        <p:nvSpPr>
          <p:cNvPr id="51" name="文本占位符 50">
            <a:extLst>
              <a:ext uri="{FF2B5EF4-FFF2-40B4-BE49-F238E27FC236}">
                <a16:creationId xmlns:a16="http://schemas.microsoft.com/office/drawing/2014/main" id="{C1C77C5B-2A5F-4999-A5BF-F60EA88DE49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759806" y="3654378"/>
            <a:ext cx="1828800" cy="343061"/>
          </a:xfrm>
        </p:spPr>
        <p:txBody>
          <a:bodyPr rtlCol="0"/>
          <a:lstStyle/>
          <a:p>
            <a:pPr rtl="0"/>
            <a:r>
              <a:rPr lang="zh-CN" altLang="en-US"/>
              <a:t>孔西明</a:t>
            </a:r>
          </a:p>
        </p:txBody>
      </p:sp>
      <p:sp>
        <p:nvSpPr>
          <p:cNvPr id="63" name="文本占位符 62">
            <a:extLst>
              <a:ext uri="{FF2B5EF4-FFF2-40B4-BE49-F238E27FC236}">
                <a16:creationId xmlns:a16="http://schemas.microsoft.com/office/drawing/2014/main" id="{41797063-0A46-4FCE-86CB-FC66F997C5F4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634432" y="3782039"/>
            <a:ext cx="2057400" cy="343061"/>
          </a:xfrm>
        </p:spPr>
        <p:txBody>
          <a:bodyPr rtlCol="0"/>
          <a:lstStyle/>
          <a:p>
            <a:pPr rtl="0"/>
            <a:r>
              <a:rPr lang="zh-CN" altLang="en-US"/>
              <a:t>市场营销副总裁</a:t>
            </a:r>
          </a:p>
        </p:txBody>
      </p:sp>
      <p:pic>
        <p:nvPicPr>
          <p:cNvPr id="58" name="图片占位符 57" descr="成员的头像">
            <a:extLst>
              <a:ext uri="{FF2B5EF4-FFF2-40B4-BE49-F238E27FC236}">
                <a16:creationId xmlns:a16="http://schemas.microsoft.com/office/drawing/2014/main" id="{67F12A1B-1645-4C97-AE80-CC96C4998E2E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77176" y="4287711"/>
            <a:ext cx="1066800" cy="1066800"/>
          </a:xfrm>
        </p:spPr>
      </p:pic>
      <p:pic>
        <p:nvPicPr>
          <p:cNvPr id="66" name="图片占位符 65" descr="成员的头像">
            <a:extLst>
              <a:ext uri="{FF2B5EF4-FFF2-40B4-BE49-F238E27FC236}">
                <a16:creationId xmlns:a16="http://schemas.microsoft.com/office/drawing/2014/main" id="{448282B4-E477-4ECE-BC09-7EA9451D9AEE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70" y="4287711"/>
            <a:ext cx="1066800" cy="1066800"/>
          </a:xfrm>
        </p:spPr>
      </p:pic>
      <p:pic>
        <p:nvPicPr>
          <p:cNvPr id="78" name="图片占位符 77" descr="成员的头像">
            <a:extLst>
              <a:ext uri="{FF2B5EF4-FFF2-40B4-BE49-F238E27FC236}">
                <a16:creationId xmlns:a16="http://schemas.microsoft.com/office/drawing/2014/main" id="{15824874-C00E-4835-97F0-43C416DDCACC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6934" y="4287711"/>
            <a:ext cx="1066800" cy="1066800"/>
          </a:xfrm>
        </p:spPr>
      </p:pic>
      <p:pic>
        <p:nvPicPr>
          <p:cNvPr id="83" name="图片占位符 82" descr="成员的头像">
            <a:extLst>
              <a:ext uri="{FF2B5EF4-FFF2-40B4-BE49-F238E27FC236}">
                <a16:creationId xmlns:a16="http://schemas.microsoft.com/office/drawing/2014/main" id="{96405252-7726-442E-9D15-755840A5AF27}"/>
              </a:ext>
            </a:extLst>
          </p:cNvPr>
          <p:cNvPicPr>
            <a:picLocks noGrp="1" noChangeAspect="1"/>
          </p:cNvPicPr>
          <p:nvPr>
            <p:ph type="pic" sz="quarter" idx="29"/>
          </p:nvPr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36814" y="4287711"/>
            <a:ext cx="1066800" cy="1066800"/>
          </a:xfrm>
        </p:spPr>
      </p:pic>
      <p:sp>
        <p:nvSpPr>
          <p:cNvPr id="64" name="文本占位符 63">
            <a:extLst>
              <a:ext uri="{FF2B5EF4-FFF2-40B4-BE49-F238E27FC236}">
                <a16:creationId xmlns:a16="http://schemas.microsoft.com/office/drawing/2014/main" id="{3ECD1D6F-7DAE-4DCC-BBB4-CD519379CDF6}"/>
              </a:ext>
            </a:extLst>
          </p:cNvPr>
          <p:cNvSpPr>
            <a:spLocks noGrp="1"/>
          </p:cNvSpPr>
          <p:nvPr>
            <p:ph type="body" idx="25"/>
          </p:nvPr>
        </p:nvSpPr>
        <p:spPr>
          <a:xfrm>
            <a:off x="1500168" y="5513214"/>
            <a:ext cx="1828800" cy="343061"/>
          </a:xfrm>
        </p:spPr>
        <p:txBody>
          <a:bodyPr rtlCol="0"/>
          <a:lstStyle/>
          <a:p>
            <a:pPr rtl="0"/>
            <a:r>
              <a:rPr lang="en-US" altLang="zh-CN"/>
              <a:t>Graham Barnes</a:t>
            </a:r>
          </a:p>
          <a:p>
            <a:pPr rtl="0"/>
            <a:endParaRPr lang="zh-CN" altLang="en-US"/>
          </a:p>
        </p:txBody>
      </p:sp>
      <p:sp>
        <p:nvSpPr>
          <p:cNvPr id="72" name="文本占位符 71">
            <a:extLst>
              <a:ext uri="{FF2B5EF4-FFF2-40B4-BE49-F238E27FC236}">
                <a16:creationId xmlns:a16="http://schemas.microsoft.com/office/drawing/2014/main" id="{0420E7B5-7D79-437C-BC6E-11C9C9C73D12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1390120" y="5640875"/>
            <a:ext cx="2057400" cy="343061"/>
          </a:xfrm>
        </p:spPr>
        <p:txBody>
          <a:bodyPr rtlCol="0"/>
          <a:lstStyle/>
          <a:p>
            <a:pPr rtl="0"/>
            <a:r>
              <a:rPr lang="zh-CN" altLang="en-US"/>
              <a:t>产品副总裁</a:t>
            </a:r>
          </a:p>
        </p:txBody>
      </p:sp>
      <p:sp>
        <p:nvSpPr>
          <p:cNvPr id="69" name="文本占位符 68">
            <a:extLst>
              <a:ext uri="{FF2B5EF4-FFF2-40B4-BE49-F238E27FC236}">
                <a16:creationId xmlns:a16="http://schemas.microsoft.com/office/drawing/2014/main" id="{A5A9CD8D-31A9-4139-87B2-349EA8E14781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3849262" y="5527896"/>
            <a:ext cx="1828800" cy="343061"/>
          </a:xfrm>
        </p:spPr>
        <p:txBody>
          <a:bodyPr rtlCol="0"/>
          <a:lstStyle/>
          <a:p>
            <a:pPr rtl="0"/>
            <a:r>
              <a:rPr lang="en-US" altLang="zh-CN"/>
              <a:t>Rowan Murphy</a:t>
            </a:r>
          </a:p>
          <a:p>
            <a:pPr rtl="0"/>
            <a:endParaRPr lang="zh-CN" altLang="en-US"/>
          </a:p>
        </p:txBody>
      </p:sp>
      <p:sp>
        <p:nvSpPr>
          <p:cNvPr id="73" name="文本占位符 72">
            <a:extLst>
              <a:ext uri="{FF2B5EF4-FFF2-40B4-BE49-F238E27FC236}">
                <a16:creationId xmlns:a16="http://schemas.microsoft.com/office/drawing/2014/main" id="{E1FCDD58-01CD-47CF-AB15-A511E9D3612F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3739214" y="5655557"/>
            <a:ext cx="2057400" cy="343061"/>
          </a:xfrm>
        </p:spPr>
        <p:txBody>
          <a:bodyPr rtlCol="0"/>
          <a:lstStyle/>
          <a:p>
            <a:pPr rtl="0"/>
            <a:r>
              <a:rPr lang="en-US" altLang="zh-CN"/>
              <a:t>SEO </a:t>
            </a:r>
            <a:r>
              <a:rPr lang="zh-CN" altLang="en-US"/>
              <a:t>战略官</a:t>
            </a:r>
          </a:p>
        </p:txBody>
      </p:sp>
      <p:sp>
        <p:nvSpPr>
          <p:cNvPr id="70" name="文本占位符 69">
            <a:extLst>
              <a:ext uri="{FF2B5EF4-FFF2-40B4-BE49-F238E27FC236}">
                <a16:creationId xmlns:a16="http://schemas.microsoft.com/office/drawing/2014/main" id="{58753412-8033-48AD-80DF-945C72BC7335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6339926" y="5527896"/>
            <a:ext cx="1828800" cy="343061"/>
          </a:xfrm>
        </p:spPr>
        <p:txBody>
          <a:bodyPr rtlCol="0"/>
          <a:lstStyle/>
          <a:p>
            <a:pPr rtl="0"/>
            <a:r>
              <a:rPr lang="en-US" altLang="zh-CN"/>
              <a:t>Elizabeth Moore</a:t>
            </a:r>
          </a:p>
        </p:txBody>
      </p:sp>
      <p:sp>
        <p:nvSpPr>
          <p:cNvPr id="74" name="文本占位符 73">
            <a:extLst>
              <a:ext uri="{FF2B5EF4-FFF2-40B4-BE49-F238E27FC236}">
                <a16:creationId xmlns:a16="http://schemas.microsoft.com/office/drawing/2014/main" id="{2E2604A9-4BB8-4144-914B-DCF4F13DF3D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6229878" y="5655557"/>
            <a:ext cx="2057400" cy="343061"/>
          </a:xfrm>
        </p:spPr>
        <p:txBody>
          <a:bodyPr rtlCol="0"/>
          <a:lstStyle/>
          <a:p>
            <a:pPr rtl="0"/>
            <a:r>
              <a:rPr lang="zh-CN" altLang="en-US"/>
              <a:t>产品设计师</a:t>
            </a:r>
          </a:p>
        </p:txBody>
      </p:sp>
      <p:sp>
        <p:nvSpPr>
          <p:cNvPr id="71" name="文本占位符 70">
            <a:extLst>
              <a:ext uri="{FF2B5EF4-FFF2-40B4-BE49-F238E27FC236}">
                <a16:creationId xmlns:a16="http://schemas.microsoft.com/office/drawing/2014/main" id="{A45FE9A3-15E0-49FA-B6E5-DB16CD0C2C8F}"/>
              </a:ext>
            </a:extLst>
          </p:cNvPr>
          <p:cNvSpPr>
            <a:spLocks noGrp="1"/>
          </p:cNvSpPr>
          <p:nvPr>
            <p:ph type="body" idx="32"/>
          </p:nvPr>
        </p:nvSpPr>
        <p:spPr>
          <a:xfrm>
            <a:off x="8759806" y="5513214"/>
            <a:ext cx="1828800" cy="343061"/>
          </a:xfrm>
        </p:spPr>
        <p:txBody>
          <a:bodyPr rtlCol="0"/>
          <a:lstStyle/>
          <a:p>
            <a:pPr rtl="0"/>
            <a:r>
              <a:rPr lang="en-US" altLang="zh-CN"/>
              <a:t>Robin Kline</a:t>
            </a:r>
          </a:p>
        </p:txBody>
      </p:sp>
      <p:sp>
        <p:nvSpPr>
          <p:cNvPr id="75" name="文本占位符 74">
            <a:extLst>
              <a:ext uri="{FF2B5EF4-FFF2-40B4-BE49-F238E27FC236}">
                <a16:creationId xmlns:a16="http://schemas.microsoft.com/office/drawing/2014/main" id="{72076C4D-9688-4C1A-AB51-8F1051A803A9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8634432" y="5640875"/>
            <a:ext cx="2057400" cy="343061"/>
          </a:xfrm>
        </p:spPr>
        <p:txBody>
          <a:bodyPr rtlCol="0"/>
          <a:lstStyle/>
          <a:p>
            <a:pPr rtl="0"/>
            <a:r>
              <a:rPr lang="zh-CN" altLang="en-US"/>
              <a:t>内容开发人员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833164A-09D8-4E05-899E-C830A562A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B4DEA-4DCD-421C-A905-7EFCAE89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1923C7-5010-4C4F-A932-4BDA0B62A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BF33B-5572-4A00-A55C-1E13A6B3A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 dirty="0"/>
              <a:t>融资</a:t>
            </a:r>
          </a:p>
        </p:txBody>
      </p:sp>
      <p:graphicFrame>
        <p:nvGraphicFramePr>
          <p:cNvPr id="58" name="内容占位符 57" title="基金图表">
            <a:extLst>
              <a:ext uri="{FF2B5EF4-FFF2-40B4-BE49-F238E27FC236}">
                <a16:creationId xmlns:a16="http://schemas.microsoft.com/office/drawing/2014/main" id="{0231F8BC-AEBA-4843-9F73-E06265724EAB}"/>
              </a:ext>
            </a:extLst>
          </p:cNvPr>
          <p:cNvGraphicFramePr>
            <a:graphicFrameLocks noGrp="1"/>
          </p:cNvGraphicFramePr>
          <p:nvPr>
            <p:ph sz="quarter" idx="21"/>
            <p:extLst>
              <p:ext uri="{D42A27DB-BD31-4B8C-83A1-F6EECF244321}">
                <p14:modId xmlns:p14="http://schemas.microsoft.com/office/powerpoint/2010/main" val="2461541327"/>
              </p:ext>
            </p:extLst>
          </p:nvPr>
        </p:nvGraphicFramePr>
        <p:xfrm>
          <a:off x="10747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A4739B-8DE9-4523-8034-4E83861C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788813"/>
            <a:ext cx="2330726" cy="804859"/>
          </a:xfrm>
        </p:spPr>
        <p:txBody>
          <a:bodyPr rtlCol="0"/>
          <a:lstStyle/>
          <a:p>
            <a:pPr rtl="0"/>
            <a:r>
              <a:rPr lang="en-US" altLang="zh-CN" dirty="0"/>
              <a:t>¥14,000 </a:t>
            </a:r>
            <a:endParaRPr lang="zh-CN" altLang="en-US" dirty="0"/>
          </a:p>
        </p:txBody>
      </p:sp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C487CCC0-D329-4C1F-A1CD-04930A23C5C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38200" y="4464810"/>
            <a:ext cx="2330726" cy="438505"/>
          </a:xfrm>
        </p:spPr>
        <p:txBody>
          <a:bodyPr rtlCol="0"/>
          <a:lstStyle/>
          <a:p>
            <a:pPr rtl="0"/>
            <a:r>
              <a:rPr lang="zh-CN" altLang="en-US" dirty="0"/>
              <a:t>天使投资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CF2BB3-1E12-4189-9F5F-EF136C62E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rtlCol="0"/>
          <a:lstStyle/>
          <a:p>
            <a:pPr rtl="0"/>
            <a:r>
              <a:rPr lang="zh-CN" altLang="en-US" dirty="0"/>
              <a:t>通过其他投资人获得的资金</a:t>
            </a:r>
          </a:p>
        </p:txBody>
      </p:sp>
      <p:graphicFrame>
        <p:nvGraphicFramePr>
          <p:cNvPr id="59" name="内容占位符 58" title="基金图表">
            <a:extLst>
              <a:ext uri="{FF2B5EF4-FFF2-40B4-BE49-F238E27FC236}">
                <a16:creationId xmlns:a16="http://schemas.microsoft.com/office/drawing/2014/main" id="{AD7D64AB-F97A-41F1-B2E8-66B1E245043A}"/>
              </a:ext>
            </a:extLst>
          </p:cNvPr>
          <p:cNvGraphicFramePr>
            <a:graphicFrameLocks noGrp="1"/>
          </p:cNvGraphicFramePr>
          <p:nvPr>
            <p:ph sz="quarter" idx="22"/>
            <p:extLst>
              <p:ext uri="{D42A27DB-BD31-4B8C-83A1-F6EECF244321}">
                <p14:modId xmlns:p14="http://schemas.microsoft.com/office/powerpoint/2010/main" val="1961511903"/>
              </p:ext>
            </p:extLst>
          </p:nvPr>
        </p:nvGraphicFramePr>
        <p:xfrm>
          <a:off x="380523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145D0E-892D-492B-8AD6-551CF27DD5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562665" y="3788813"/>
            <a:ext cx="2342205" cy="804859"/>
          </a:xfrm>
        </p:spPr>
        <p:txBody>
          <a:bodyPr rtlCol="0"/>
          <a:lstStyle/>
          <a:p>
            <a:pPr rtl="0"/>
            <a:r>
              <a:rPr lang="en-US" altLang="zh-CN" dirty="0"/>
              <a:t>¥12,000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34E62770-EE0A-4D83-B50E-CD86805603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562665" y="4464810"/>
            <a:ext cx="2342205" cy="438505"/>
          </a:xfrm>
        </p:spPr>
        <p:txBody>
          <a:bodyPr rtlCol="0"/>
          <a:lstStyle/>
          <a:p>
            <a:pPr rtl="0"/>
            <a:r>
              <a:rPr lang="zh-CN" altLang="en-US" dirty="0"/>
              <a:t>物业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D3951E-8DE6-4BA9-B9BA-CFCDF432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rtlCol="0"/>
          <a:lstStyle/>
          <a:p>
            <a:pPr rtl="0"/>
            <a:r>
              <a:rPr lang="zh-CN" altLang="en-US" dirty="0"/>
              <a:t>从财产租赁中获取的收入</a:t>
            </a:r>
          </a:p>
        </p:txBody>
      </p:sp>
      <p:graphicFrame>
        <p:nvGraphicFramePr>
          <p:cNvPr id="60" name="内容占位符 59" title="基金图表">
            <a:extLst>
              <a:ext uri="{FF2B5EF4-FFF2-40B4-BE49-F238E27FC236}">
                <a16:creationId xmlns:a16="http://schemas.microsoft.com/office/drawing/2014/main" id="{81BCDC44-04F0-4390-B965-A86C88176708}"/>
              </a:ext>
            </a:extLst>
          </p:cNvPr>
          <p:cNvGraphicFramePr>
            <a:graphicFrameLocks noGrp="1"/>
          </p:cNvGraphicFramePr>
          <p:nvPr>
            <p:ph sz="quarter" idx="23"/>
            <p:extLst>
              <p:ext uri="{D42A27DB-BD31-4B8C-83A1-F6EECF244321}">
                <p14:modId xmlns:p14="http://schemas.microsoft.com/office/powerpoint/2010/main" val="4036742045"/>
              </p:ext>
            </p:extLst>
          </p:nvPr>
        </p:nvGraphicFramePr>
        <p:xfrm>
          <a:off x="65293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C66E4F1A-AD73-4086-B578-235F0B9F1FC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98609" y="3788813"/>
            <a:ext cx="2330726" cy="804859"/>
          </a:xfrm>
        </p:spPr>
        <p:txBody>
          <a:bodyPr rtlCol="0"/>
          <a:lstStyle/>
          <a:p>
            <a:pPr rtl="0"/>
            <a:r>
              <a:rPr lang="en-US" altLang="zh-CN" dirty="0"/>
              <a:t>¥82,000 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AAB421C5-B6AC-48B8-8AEB-AB16AAE5010E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298609" y="4464810"/>
            <a:ext cx="2330726" cy="438505"/>
          </a:xfrm>
        </p:spPr>
        <p:txBody>
          <a:bodyPr rtlCol="0"/>
          <a:lstStyle/>
          <a:p>
            <a:pPr rtl="0"/>
            <a:r>
              <a:rPr lang="zh-CN" altLang="en-US" dirty="0"/>
              <a:t>股份</a:t>
            </a:r>
          </a:p>
        </p:txBody>
      </p:sp>
      <p:sp>
        <p:nvSpPr>
          <p:cNvPr id="11" name="内容占位符 10">
            <a:extLst>
              <a:ext uri="{FF2B5EF4-FFF2-40B4-BE49-F238E27FC236}">
                <a16:creationId xmlns:a16="http://schemas.microsoft.com/office/drawing/2014/main" id="{345C82A0-3F56-47BD-9FB2-6B56DA715F9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rtlCol="0"/>
          <a:lstStyle/>
          <a:p>
            <a:pPr rtl="0"/>
            <a:r>
              <a:rPr lang="zh-CN" altLang="en-US" dirty="0"/>
              <a:t>转换为美元的股份数量</a:t>
            </a:r>
          </a:p>
          <a:p>
            <a:pPr rtl="0"/>
            <a:endParaRPr lang="zh-CN" altLang="en-ZA" noProof="1"/>
          </a:p>
        </p:txBody>
      </p:sp>
      <p:graphicFrame>
        <p:nvGraphicFramePr>
          <p:cNvPr id="61" name="内容占位符 60" title="基金图表">
            <a:extLst>
              <a:ext uri="{FF2B5EF4-FFF2-40B4-BE49-F238E27FC236}">
                <a16:creationId xmlns:a16="http://schemas.microsoft.com/office/drawing/2014/main" id="{D78C801B-5A42-4B88-AF2C-A3C45CD69E2E}"/>
              </a:ext>
            </a:extLst>
          </p:cNvPr>
          <p:cNvGraphicFramePr>
            <a:graphicFrameLocks noGrp="1"/>
          </p:cNvGraphicFramePr>
          <p:nvPr>
            <p:ph sz="quarter" idx="24"/>
            <p:extLst>
              <p:ext uri="{D42A27DB-BD31-4B8C-83A1-F6EECF244321}">
                <p14:modId xmlns:p14="http://schemas.microsoft.com/office/powerpoint/2010/main" val="1272303087"/>
              </p:ext>
            </p:extLst>
          </p:nvPr>
        </p:nvGraphicFramePr>
        <p:xfrm>
          <a:off x="9259888" y="2370138"/>
          <a:ext cx="1857375" cy="166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F70E657A-85D8-48A8-B017-274F0C32C5C9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023074" y="3788457"/>
            <a:ext cx="2330726" cy="804859"/>
          </a:xfrm>
        </p:spPr>
        <p:txBody>
          <a:bodyPr rtlCol="0"/>
          <a:lstStyle/>
          <a:p>
            <a:pPr rtl="0"/>
            <a:r>
              <a:rPr lang="en-US" altLang="zh-CN" dirty="0"/>
              <a:t>¥32,000 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025753CB-8973-4FAE-BB5D-5CC96CE338D4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023074" y="4464454"/>
            <a:ext cx="2330726" cy="438505"/>
          </a:xfrm>
        </p:spPr>
        <p:txBody>
          <a:bodyPr rtlCol="0"/>
          <a:lstStyle/>
          <a:p>
            <a:pPr rtl="0"/>
            <a:r>
              <a:rPr lang="zh-CN" altLang="en-US" dirty="0"/>
              <a:t>现金</a:t>
            </a:r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69F9DEC9-77BC-482D-ACFB-0F2B6DC65F9F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rtlCol="0"/>
          <a:lstStyle/>
          <a:p>
            <a:pPr rtl="0"/>
            <a:r>
              <a:rPr lang="zh-CN" altLang="en-US" noProof="1"/>
              <a:t>我们手头的流动现金</a:t>
            </a:r>
          </a:p>
          <a:p>
            <a:pPr rtl="0"/>
            <a:endParaRPr lang="zh-CN" altLang="en-US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3C171-5812-4E79-804A-ED04E1BD31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 dirty="0"/>
              <a:t>20XX</a:t>
            </a:r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D8A4DC-ECAA-4D59-BE12-EBEDDE9E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 dirty="0"/>
              <a:t>融资演讲稿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BFC0B64-8F13-426F-B6C5-9C9427AC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 rtlCol="0"/>
          <a:lstStyle/>
          <a:p>
            <a:pPr rtl="0"/>
            <a:r>
              <a:rPr lang="zh-CN" altLang="en-US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BBEAF-B516-45F4-9EF6-A9F651115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/>
              <a:t>在 </a:t>
            </a:r>
            <a:r>
              <a:rPr lang="en-US" altLang="zh-CN"/>
              <a:t>Contoso</a:t>
            </a:r>
            <a:r>
              <a:rPr lang="zh-CN" altLang="en-US"/>
              <a:t>，我们相信拼尽全力。通过使用下一代数据架构，我们帮助组织几乎管理所有敏捷工作流。我们的发展要得益于自身的市场知识和强大的团队作为支撑。正如我们的首席执行官所言：“效率源自于主动改变我们的业务模式。”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zh-CN" altLang="en-US" dirty="0"/>
              <a:t>名字由来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623233"/>
            <a:ext cx="4141326" cy="3123597"/>
          </a:xfrm>
        </p:spPr>
        <p:txBody>
          <a:bodyPr rtlCol="0">
            <a:normAutofit lnSpcReduction="10000"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1912 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年，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Axel </a:t>
            </a: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Thue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首次抽象地描述了表示一组字符串的 </a:t>
            </a: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trie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的想法。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1959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年，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René de la </a:t>
            </a: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Briandais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首次在计算机环境中描述了尝试。</a:t>
            </a:r>
          </a:p>
          <a:p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1960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年，爱德华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·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弗雷德金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(Edward Fredkin)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独立地描述了这个想法，他创造了“</a:t>
            </a: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trie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”一词，取</a:t>
            </a:r>
            <a:r>
              <a:rPr lang="zh-CN" altLang="en-US" sz="1600" b="1" dirty="0">
                <a:solidFill>
                  <a:srgbClr val="202122"/>
                </a:solidFill>
                <a:latin typeface="Arial" panose="020B0604020202020204" pitchFamily="34" charset="0"/>
              </a:rPr>
              <a:t>检索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900" b="1" i="1" dirty="0">
                <a:solidFill>
                  <a:srgbClr val="202122"/>
                </a:solidFill>
                <a:latin typeface="Arial" panose="020B0604020202020204" pitchFamily="34" charset="0"/>
              </a:rPr>
              <a:t>re</a:t>
            </a:r>
            <a:r>
              <a:rPr lang="en-US" altLang="zh-CN" sz="1900" b="1" i="1" dirty="0">
                <a:solidFill>
                  <a:srgbClr val="C00000"/>
                </a:solidFill>
                <a:latin typeface="Arial" panose="020B0604020202020204" pitchFamily="34" charset="0"/>
              </a:rPr>
              <a:t>trie</a:t>
            </a:r>
            <a:r>
              <a:rPr lang="en-US" altLang="zh-CN" sz="1900" b="1" i="1" dirty="0">
                <a:solidFill>
                  <a:srgbClr val="202122"/>
                </a:solidFill>
                <a:latin typeface="Arial" panose="020B0604020202020204" pitchFamily="34" charset="0"/>
              </a:rPr>
              <a:t>val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的中间音节，将其发音为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/ˈtriː/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（作为“树”）。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然而，其他作者将其发音为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/ˈ</a:t>
            </a:r>
            <a:r>
              <a:rPr lang="en-US" altLang="zh-CN" dirty="0" err="1">
                <a:solidFill>
                  <a:srgbClr val="202122"/>
                </a:solidFill>
                <a:latin typeface="Arial" panose="020B0604020202020204" pitchFamily="34" charset="0"/>
              </a:rPr>
              <a:t>traɪ</a:t>
            </a:r>
            <a:r>
              <a:rPr lang="en-US" altLang="zh-CN" dirty="0">
                <a:solidFill>
                  <a:srgbClr val="202122"/>
                </a:solidFill>
                <a:latin typeface="Arial" panose="020B0604020202020204" pitchFamily="34" charset="0"/>
              </a:rPr>
              <a:t>/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（作为“尝试”），试图在口头上将其与“树”区分开来。</a:t>
            </a:r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 rtlCol="0"/>
          <a:lstStyle/>
          <a:p>
            <a:pPr rtl="0"/>
            <a:r>
              <a:rPr lang="zh-cn"/>
              <a:t>谢谢！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/>
          <a:p>
            <a:pPr rtl="0"/>
            <a:r>
              <a:rPr lang="zh-cn"/>
              <a:t>Mirjam Nilsson</a:t>
            </a:r>
          </a:p>
          <a:p>
            <a:pPr rtl="0"/>
            <a:r>
              <a:rPr lang="zh-cn"/>
              <a:t>206-555-0146</a:t>
            </a:r>
          </a:p>
          <a:p>
            <a:pPr rtl="0"/>
            <a:r>
              <a:rPr lang="zh-cn"/>
              <a:t>mirjam@contoso.com</a:t>
            </a:r>
          </a:p>
          <a:p>
            <a:pPr rtl="0"/>
            <a:r>
              <a:rPr lang="zh-cn"/>
              <a:t>www.contoso.com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DA7980-C870-4C9A-84FA-4120D8AF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/>
          <a:p>
            <a:pPr rtl="0"/>
            <a:r>
              <a:rPr lang="zh-cn"/>
              <a:t>20XX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FADE42-1A3F-40C8-A071-E57644F3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/>
          <a:p>
            <a:pPr rtl="0"/>
            <a:r>
              <a:rPr lang="zh-cn"/>
              <a:t>融资演讲稿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smtClean="0"/>
              <a:pPr rtl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7F6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9842" y="214896"/>
            <a:ext cx="4179570" cy="1715531"/>
          </a:xfrm>
        </p:spPr>
        <p:txBody>
          <a:bodyPr rtlCol="0"/>
          <a:lstStyle/>
          <a:p>
            <a:pPr rtl="0"/>
            <a:r>
              <a:rPr lang="zh-CN" altLang="en-US" dirty="0"/>
              <a:t>概述</a:t>
            </a:r>
          </a:p>
        </p:txBody>
      </p:sp>
      <p:pic>
        <p:nvPicPr>
          <p:cNvPr id="1026" name="Picture 2" descr="对尝试的描述。单个空圆圈表示根节点，指向三个子节点。每个孩子的箭头都用不同的字母标记。子节点本身具有类似的箭头和子节点集，这些节点对应于带有蓝色整数值的完整单词。">
            <a:extLst>
              <a:ext uri="{FF2B5EF4-FFF2-40B4-BE49-F238E27FC236}">
                <a16:creationId xmlns:a16="http://schemas.microsoft.com/office/drawing/2014/main" id="{24DF4508-DFD5-0794-8EE0-31C402C42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051" y="1905000"/>
            <a:ext cx="36576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BFC57F-47AC-A19F-F190-591FA63838ED}"/>
              </a:ext>
            </a:extLst>
          </p:cNvPr>
          <p:cNvSpPr txBox="1"/>
          <p:nvPr/>
        </p:nvSpPr>
        <p:spPr>
          <a:xfrm>
            <a:off x="5767754" y="5498123"/>
            <a:ext cx="621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trie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for keys "A", "to", "tea", "ted", "ten", "</a:t>
            </a:r>
            <a:r>
              <a:rPr lang="en-US" altLang="zh-CN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</a:t>
            </a:r>
            <a: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", "in", and "inn".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CDE7039-E452-4B1A-625B-A7A2BAB55EB5}"/>
              </a:ext>
            </a:extLst>
          </p:cNvPr>
          <p:cNvSpPr txBox="1"/>
          <p:nvPr/>
        </p:nvSpPr>
        <p:spPr>
          <a:xfrm>
            <a:off x="1019909" y="1609117"/>
            <a:ext cx="4747845" cy="5031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trie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，又称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前缀树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或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字典树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。</a:t>
            </a:r>
            <a:endParaRPr lang="en-US" altLang="zh-CN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是一种有序树，用于保存</a:t>
            </a:r>
            <a:r>
              <a:rPr lang="zh-CN" altLang="en-US" b="1" dirty="0">
                <a:solidFill>
                  <a:srgbClr val="C00000"/>
                </a:solidFill>
                <a:latin typeface="Arial" panose="020B0604020202020204" pitchFamily="34" charset="0"/>
              </a:rPr>
              <a:t>关联数组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，其中的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键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通常是</a:t>
            </a:r>
            <a:r>
              <a:rPr lang="zh-CN" altLang="en-US" b="1" dirty="0">
                <a:latin typeface="Arial" panose="020B0604020202020204" pitchFamily="34" charset="0"/>
              </a:rPr>
              <a:t>字符串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，</a:t>
            </a:r>
            <a:r>
              <a:rPr lang="zh-CN" altLang="en-US" b="1" dirty="0">
                <a:solidFill>
                  <a:srgbClr val="202122"/>
                </a:solidFill>
                <a:latin typeface="Arial" panose="020B0604020202020204" pitchFamily="34" charset="0"/>
              </a:rPr>
              <a:t>值</a:t>
            </a:r>
            <a:r>
              <a:rPr lang="zh-CN" altLang="en-US" dirty="0">
                <a:solidFill>
                  <a:srgbClr val="202122"/>
                </a:solidFill>
                <a:latin typeface="Arial" panose="020B0604020202020204" pitchFamily="34" charset="0"/>
              </a:rPr>
              <a:t>是字符串对应的值。</a:t>
            </a:r>
            <a:endParaRPr lang="en-US" altLang="zh-CN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effectLst/>
                <a:latin typeface="Arial" panose="020B0604020202020204" pitchFamily="34" charset="0"/>
              </a:rPr>
              <a:t>与</a:t>
            </a:r>
            <a:r>
              <a:rPr lang="zh-CN" altLang="en-US" b="1" dirty="0">
                <a:latin typeface="Arial" panose="020B0604020202020204" pitchFamily="34" charset="0"/>
              </a:rPr>
              <a:t>二叉查找树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不同，键不是直接保存在节点中，而是由节点在</a:t>
            </a:r>
            <a:r>
              <a:rPr lang="zh-CN" altLang="en-US" b="1" i="0" dirty="0">
                <a:effectLst/>
                <a:latin typeface="Arial" panose="020B0604020202020204" pitchFamily="34" charset="0"/>
              </a:rPr>
              <a:t>树中的位置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决定。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effectLst/>
                <a:latin typeface="Arial" panose="020B0604020202020204" pitchFamily="34" charset="0"/>
              </a:rPr>
              <a:t>一个节点的所有子孙都有相同的</a:t>
            </a:r>
            <a:r>
              <a:rPr lang="zh-CN" altLang="en-US" dirty="0">
                <a:latin typeface="Arial" panose="020B0604020202020204" pitchFamily="34" charset="0"/>
              </a:rPr>
              <a:t>前缀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，也就是这个节点对应的字符串，而根节点对应</a:t>
            </a:r>
            <a:r>
              <a:rPr lang="zh-CN" altLang="en-US" dirty="0">
                <a:latin typeface="Arial" panose="020B0604020202020204" pitchFamily="34" charset="0"/>
              </a:rPr>
              <a:t>空字符串</a:t>
            </a:r>
            <a:r>
              <a:rPr lang="zh-CN" altLang="en-US" b="0" i="0" dirty="0">
                <a:effectLst/>
                <a:latin typeface="Arial" panose="020B0604020202020204" pitchFamily="34" charset="0"/>
              </a:rPr>
              <a:t>。</a:t>
            </a:r>
            <a:endParaRPr lang="en-US" altLang="zh-CN" b="0" i="0" dirty="0">
              <a:effectLst/>
              <a:latin typeface="Arial" panose="020B060402020202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一般情况下，不是所有的节点都有对应的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值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，只有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叶子节点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和</a:t>
            </a:r>
            <a:r>
              <a:rPr lang="zh-CN" alt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部分内部节点</a:t>
            </a:r>
            <a:r>
              <a:rPr lang="zh-CN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所对应的键才有相关的值。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7EF68E38-2C39-06AD-8D7F-0233D635480F}"/>
              </a:ext>
            </a:extLst>
          </p:cNvPr>
          <p:cNvSpPr txBox="1"/>
          <p:nvPr/>
        </p:nvSpPr>
        <p:spPr>
          <a:xfrm>
            <a:off x="2858947" y="11690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09DEF3B-E9D8-4A7E-41C2-B0F2CE961DDE}"/>
                  </a:ext>
                </a:extLst>
              </p:cNvPr>
              <p:cNvSpPr txBox="1"/>
              <p:nvPr/>
            </p:nvSpPr>
            <p:spPr>
              <a:xfrm>
                <a:off x="2592729" y="1811766"/>
                <a:ext cx="8565266" cy="4154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zh-CN" altLang="en-US" dirty="0"/>
                  <a:t>对于一个</a:t>
                </a:r>
                <a:r>
                  <a:rPr lang="en-US" altLang="zh-CN" dirty="0" err="1"/>
                  <a:t>Trie</a:t>
                </a:r>
                <a:r>
                  <a:rPr lang="zh-CN" altLang="en-US" dirty="0"/>
                  <a:t>树：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每个节点对应一个值，对于一个值，我们看作为一种状态。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对于树上的每一个节点，将对应的</a:t>
                </a:r>
                <a:r>
                  <a:rPr lang="zh-CN" altLang="en-US" b="1" dirty="0"/>
                  <a:t>键值</a:t>
                </a:r>
                <a:r>
                  <a:rPr lang="zh-CN" altLang="en-US" dirty="0"/>
                  <a:t>全体可以看作一个</a:t>
                </a:r>
                <a:r>
                  <a:rPr lang="zh-CN" altLang="en-US" b="1" dirty="0"/>
                  <a:t>状态集合</a:t>
                </a:r>
                <a:r>
                  <a:rPr lang="zh-CN" altLang="en-US" dirty="0"/>
                  <a:t>，设为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𝐐</m:t>
                    </m:r>
                  </m:oMath>
                </a14:m>
                <a:endParaRPr lang="en-US" altLang="zh-CN" b="1" dirty="0"/>
              </a:p>
              <a:p>
                <a:endParaRPr lang="en-US" altLang="zh-CN" i="1" dirty="0"/>
              </a:p>
              <a:p>
                <a:r>
                  <a:rPr lang="zh-CN" altLang="en-US" dirty="0"/>
                  <a:t>对于</a:t>
                </a:r>
                <a:r>
                  <a:rPr lang="en-US" altLang="zh-CN" dirty="0"/>
                  <a:t>Tire</a:t>
                </a:r>
                <a:r>
                  <a:rPr lang="zh-CN" altLang="en-US" dirty="0"/>
                  <a:t>树可处理到的输入字符，每一个字符称为</a:t>
                </a:r>
                <a:r>
                  <a:rPr lang="zh-CN" altLang="en-US" b="1" dirty="0"/>
                  <a:t>符号</a:t>
                </a:r>
                <a:r>
                  <a:rPr lang="zh-CN" altLang="en-US" dirty="0"/>
                  <a:t>，其全体称为</a:t>
                </a:r>
                <a:r>
                  <a:rPr lang="zh-CN" altLang="en-US" b="1" dirty="0"/>
                  <a:t>字母表</a:t>
                </a:r>
                <a:r>
                  <a:rPr lang="zh-CN" altLang="en-US" dirty="0"/>
                  <a:t>，设为</a:t>
                </a:r>
                <a14:m>
                  <m:oMath xmlns:m="http://schemas.openxmlformats.org/officeDocument/2006/math">
                    <m:r>
                      <a:rPr lang="el-GR" altLang="zh-CN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endParaRPr lang="en-US" altLang="zh-CN" i="1" dirty="0"/>
              </a:p>
              <a:p>
                <a:r>
                  <a:rPr lang="zh-CN" altLang="en-US" dirty="0"/>
                  <a:t>考虑父节点到子节点的转移，读入符号进行转移，设这种</a:t>
                </a:r>
                <a:r>
                  <a:rPr lang="zh-CN" altLang="en-US" b="1" dirty="0"/>
                  <a:t>转移的函数</a:t>
                </a:r>
                <a:r>
                  <a:rPr lang="zh-CN" altLang="en-US" dirty="0"/>
                  <a:t>为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𝛅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𝚺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US" altLang="zh-CN" b="1" dirty="0"/>
              </a:p>
              <a:p>
                <a:endParaRPr lang="en-US" altLang="zh-CN" dirty="0"/>
              </a:p>
              <a:p>
                <a:r>
                  <a:rPr lang="en-US" altLang="zh-CN" dirty="0" err="1"/>
                  <a:t>Trie</a:t>
                </a:r>
                <a:r>
                  <a:rPr lang="zh-CN" altLang="en-US" dirty="0"/>
                  <a:t>树最初处于未处理状态，也就是根节点所对应的状态，称作初始状态，记作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读完一个输入，</a:t>
                </a:r>
                <a:r>
                  <a:rPr lang="en-US" altLang="zh-CN" dirty="0" err="1"/>
                  <a:t>Trie</a:t>
                </a:r>
                <a:r>
                  <a:rPr lang="zh-CN" altLang="en-US" dirty="0"/>
                  <a:t>所停留位置所对应的状态就是</a:t>
                </a:r>
                <a:r>
                  <a:rPr lang="zh-CN" altLang="en-US" b="1" dirty="0"/>
                  <a:t>终止状态，</a:t>
                </a:r>
                <a:r>
                  <a:rPr lang="zh-CN" altLang="en-US" dirty="0"/>
                  <a:t>终止状态同样对应于一个集合，记作集合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b="1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209DEF3B-E9D8-4A7E-41C2-B0F2CE961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729" y="1811766"/>
                <a:ext cx="8565266" cy="4154984"/>
              </a:xfrm>
              <a:prstGeom prst="rect">
                <a:avLst/>
              </a:prstGeom>
              <a:blipFill>
                <a:blip r:embed="rId3"/>
                <a:stretch>
                  <a:fillRect l="-1637" t="-2346" r="-4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标题 1">
            <a:extLst>
              <a:ext uri="{FF2B5EF4-FFF2-40B4-BE49-F238E27FC236}">
                <a16:creationId xmlns:a16="http://schemas.microsoft.com/office/drawing/2014/main" id="{E0EC0787-4698-0D53-9366-545A256C1403}"/>
              </a:ext>
            </a:extLst>
          </p:cNvPr>
          <p:cNvSpPr txBox="1">
            <a:spLocks/>
          </p:cNvSpPr>
          <p:nvPr/>
        </p:nvSpPr>
        <p:spPr>
          <a:xfrm>
            <a:off x="2340850" y="-361822"/>
            <a:ext cx="4179570" cy="17155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r>
              <a:rPr lang="zh-CN" altLang="en-US" sz="2800" dirty="0"/>
              <a:t>形式化说明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框 28">
            <a:extLst>
              <a:ext uri="{FF2B5EF4-FFF2-40B4-BE49-F238E27FC236}">
                <a16:creationId xmlns:a16="http://schemas.microsoft.com/office/drawing/2014/main" id="{9162A2E0-263F-0D3B-CC41-E5879BDE646A}"/>
              </a:ext>
            </a:extLst>
          </p:cNvPr>
          <p:cNvSpPr txBox="1"/>
          <p:nvPr/>
        </p:nvSpPr>
        <p:spPr>
          <a:xfrm>
            <a:off x="2754775" y="1018572"/>
            <a:ext cx="263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我们将</a:t>
            </a:r>
            <a:r>
              <a:rPr lang="en-US" altLang="zh-CN" dirty="0"/>
              <a:t>Tire</a:t>
            </a:r>
            <a:r>
              <a:rPr lang="zh-CN" altLang="en-US" dirty="0"/>
              <a:t>树视作五元组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zh-CN" altLang="en-US" dirty="0"/>
              <a:t>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/>
              <a:t>市面价值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zh-CN" altLang="en-US"/>
              <a:t>客户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zh-CN" altLang="en-US"/>
              <a:t>财务信息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zh-CN" altLang="en-US"/>
              <a:t>成本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zh-CN" altLang="en-US"/>
              <a:t>市场上很少有产品能像我们一样帮助客户</a:t>
            </a:r>
          </a:p>
          <a:p>
            <a:pPr rtl="0"/>
            <a:endParaRPr lang="zh-CN" altLang="en-US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en-US" altLang="zh-CN"/>
              <a:t>66% </a:t>
            </a:r>
            <a:r>
              <a:rPr lang="zh-CN" altLang="en-US"/>
              <a:t>的美国消费者花钱购买只能部分解决问题的多种产品</a:t>
            </a:r>
          </a:p>
          <a:p>
            <a:pPr rtl="0"/>
            <a:endParaRPr lang="zh-CN" altLang="en-US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pPr rtl="0"/>
            <a:r>
              <a:rPr lang="en-US" altLang="zh-CN"/>
              <a:t>2018 </a:t>
            </a:r>
            <a:r>
              <a:rPr lang="zh-CN" altLang="en-US"/>
              <a:t>年在其他产品的 </a:t>
            </a:r>
            <a:r>
              <a:rPr lang="en-US" altLang="zh-CN"/>
              <a:t>480 </a:t>
            </a:r>
            <a:r>
              <a:rPr lang="zh-CN" altLang="en-US"/>
              <a:t>亿美元支出中，千禧一代占到约四分之一</a:t>
            </a:r>
          </a:p>
          <a:p>
            <a:pPr rtl="0"/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zh-CN" altLang="en-US"/>
              <a:t>生产力损失给消费者造成数千美元损失 </a:t>
            </a:r>
          </a:p>
          <a:p>
            <a:pPr rtl="0"/>
            <a:endParaRPr lang="zh-CN" altLang="en-US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7312B71A-5E84-41DE-9754-5F6291F6D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0169" y="1152771"/>
            <a:ext cx="5431971" cy="846301"/>
          </a:xfrm>
        </p:spPr>
        <p:txBody>
          <a:bodyPr rtlCol="0"/>
          <a:lstStyle/>
          <a:p>
            <a:pPr rtl="0"/>
            <a:r>
              <a:rPr lang="zh-CN" altLang="en-US"/>
              <a:t>商业模式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2254" y="246951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altLang="en-US" noProof="1"/>
              <a:t>摘要</a:t>
            </a:r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/>
              <a:t>我们基于对于市场趋势和社交媒体的调研结果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F5C3A7BE-F7FC-4942-A31A-491A8A80610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922254" y="3569311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zh-CN" altLang="en-US" noProof="1"/>
              <a:t>设计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95CCE699-03D1-4642-B46A-B14EF17DA18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/>
              <a:t>我们认为人们需要更多专门为此利基市场打造的产品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BC1DF189-6F2F-4C21-88CC-C82D3D0D147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922254" y="4669107"/>
            <a:ext cx="5433204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zh-CN" altLang="en-US" noProof="1"/>
              <a:t>研究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6E82690-B145-4D4F-B2D1-0B2A8C50FD7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/>
          <a:p>
            <a:pPr rtl="0"/>
            <a:r>
              <a:rPr lang="zh-CN" altLang="en-US" noProof="1"/>
              <a:t>极简设计，易于使用 </a:t>
            </a:r>
          </a:p>
        </p:txBody>
      </p:sp>
      <p:sp>
        <p:nvSpPr>
          <p:cNvPr id="32" name="日期占位符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zh-CN" smtClean="0"/>
              <a:pPr rtl="0"/>
              <a:t>7</a:t>
            </a:fld>
            <a:endParaRPr lang="zh-CN" altLang="en-ZA" dirty="0"/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/>
              <a:t>市场概览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12B089-A8F9-45B1-BE6E-EAC10163F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43104" y="2776936"/>
            <a:ext cx="2882475" cy="823912"/>
          </a:xfrm>
        </p:spPr>
        <p:txBody>
          <a:bodyPr rtlCol="0"/>
          <a:lstStyle/>
          <a:p>
            <a:pPr rtl="0"/>
            <a:r>
              <a:rPr lang="en-US" altLang="zh-CN"/>
              <a:t>¥30 </a:t>
            </a:r>
            <a:r>
              <a:rPr lang="zh-CN" altLang="en-US"/>
              <a:t>亿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B35F89A-6CDF-41F7-BD87-18B45BD73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zh-CN" altLang="en-US" noProof="1"/>
              <a:t>自由创新</a:t>
            </a:r>
            <a:endParaRPr lang="zh-CN" altLang="en-US"/>
          </a:p>
          <a:p>
            <a:pPr rtl="0"/>
            <a:r>
              <a:rPr lang="zh-CN" altLang="en-US" noProof="1"/>
              <a:t>选择性包容性市场</a:t>
            </a:r>
          </a:p>
          <a:p>
            <a:pPr rtl="0"/>
            <a:r>
              <a:rPr lang="zh-CN" altLang="en-US" noProof="1"/>
              <a:t>可服务的可用市场</a:t>
            </a:r>
          </a:p>
          <a:p>
            <a:pPr rtl="0"/>
            <a:endParaRPr lang="zh-CN" altLang="en-ZA" noProof="1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FE22F9B-4BF8-41DC-8F1C-836B546E5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7665" y="2776936"/>
            <a:ext cx="2896671" cy="823912"/>
          </a:xfrm>
        </p:spPr>
        <p:txBody>
          <a:bodyPr rtlCol="0"/>
          <a:lstStyle/>
          <a:p>
            <a:pPr rtl="0"/>
            <a:r>
              <a:rPr lang="en-US" altLang="zh-CN"/>
              <a:t>¥10 </a:t>
            </a:r>
            <a:r>
              <a:rPr lang="zh-CN" altLang="en-US"/>
              <a:t>亿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E1C399-8F48-44F5-9461-3C89866D4C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/>
          <a:lstStyle/>
          <a:p>
            <a:pPr rtl="0"/>
            <a:r>
              <a:rPr lang="zh-CN" altLang="en-US"/>
              <a:t>缔造机遇</a:t>
            </a:r>
          </a:p>
          <a:p>
            <a:pPr rtl="0"/>
            <a:r>
              <a:rPr lang="zh-CN" altLang="en-US"/>
              <a:t>完全包容的市场</a:t>
            </a:r>
          </a:p>
          <a:p>
            <a:pPr rtl="0"/>
            <a:r>
              <a:rPr lang="zh-CN" altLang="en-US"/>
              <a:t>可用市场总量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F515C5D-2CDB-4E66-B2B8-1451BC44247F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066421" y="2776936"/>
            <a:ext cx="2882475" cy="8239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/>
              <a:t>¥20 </a:t>
            </a:r>
            <a:r>
              <a:rPr lang="zh-CN" altLang="en-US"/>
              <a:t>亿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92B9716-8D44-4864-8986-720957B34362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/>
          <a:lstStyle/>
          <a:p>
            <a:pPr rtl="0"/>
            <a:r>
              <a:rPr lang="zh-CN" altLang="en-US" noProof="1"/>
              <a:t>竞争对手少</a:t>
            </a:r>
          </a:p>
          <a:p>
            <a:pPr rtl="0"/>
            <a:r>
              <a:rPr lang="zh-CN" altLang="en-US" noProof="1"/>
              <a:t>精准锁定的目标市场</a:t>
            </a:r>
          </a:p>
          <a:p>
            <a:pPr rtl="0"/>
            <a:r>
              <a:rPr lang="zh-CN" altLang="en-US" noProof="1"/>
              <a:t>可服务的可获取市场</a:t>
            </a:r>
            <a:endParaRPr lang="zh-CN" altLang="en-ZA"/>
          </a:p>
          <a:p>
            <a:pPr rtl="0"/>
            <a:endParaRPr lang="zh-CN" altLang="en-US" dirty="0"/>
          </a:p>
        </p:txBody>
      </p:sp>
      <p:sp>
        <p:nvSpPr>
          <p:cNvPr id="9" name="日期占位符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  <a:endParaRPr lang="en-US" altLang="zh-CN" dirty="0"/>
          </a:p>
        </p:txBody>
      </p:sp>
      <p:sp>
        <p:nvSpPr>
          <p:cNvPr id="10" name="页脚占位符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  <a:endParaRPr lang="zh-CN" altLang="en-US" dirty="0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zh-CN" altLang="en-US"/>
              <a:t>市场比较</a:t>
            </a: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C1455DF-5CEC-44A2-A92D-8E901D15B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3855" y="3064615"/>
            <a:ext cx="1240971" cy="823912"/>
          </a:xfrm>
        </p:spPr>
        <p:txBody>
          <a:bodyPr rtlCol="0"/>
          <a:lstStyle/>
          <a:p>
            <a:pPr rtl="0"/>
            <a:r>
              <a:rPr lang="en-US" altLang="zh-CN"/>
              <a:t>¥3B</a:t>
            </a:r>
            <a:endParaRPr lang="zh-CN" altLang="en-US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7C7E7B18-D05F-4C44-8718-8C671160FC98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475514" y="3064615"/>
            <a:ext cx="1240971" cy="823912"/>
          </a:xfrm>
        </p:spPr>
        <p:txBody>
          <a:bodyPr rtlCol="0"/>
          <a:lstStyle/>
          <a:p>
            <a:pPr rtl="0"/>
            <a:r>
              <a:rPr lang="en-US" altLang="zh-CN"/>
              <a:t>¥2B</a:t>
            </a:r>
            <a:endParaRPr lang="zh-CN" altLang="en-US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4EAD5C6-02F0-4D27-8D85-1BD5EA833D6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887174" y="3064615"/>
            <a:ext cx="1240971" cy="823912"/>
          </a:xfrm>
        </p:spPr>
        <p:txBody>
          <a:bodyPr rtlCol="0"/>
          <a:lstStyle/>
          <a:p>
            <a:pPr rtl="0"/>
            <a:r>
              <a:rPr lang="en-US" altLang="zh-CN"/>
              <a:t>¥1B</a:t>
            </a:r>
            <a:endParaRPr lang="zh-CN" altLang="en-US"/>
          </a:p>
        </p:txBody>
      </p:sp>
      <p:sp>
        <p:nvSpPr>
          <p:cNvPr id="19" name="内容占位符 18">
            <a:extLst>
              <a:ext uri="{FF2B5EF4-FFF2-40B4-BE49-F238E27FC236}">
                <a16:creationId xmlns:a16="http://schemas.microsoft.com/office/drawing/2014/main" id="{791D6145-F7F7-43DE-A16B-BF4F9607D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/>
          <a:lstStyle/>
          <a:p>
            <a:pPr rtl="0"/>
            <a:r>
              <a:rPr lang="zh-CN" altLang="en-US"/>
              <a:t>缔造机遇</a:t>
            </a:r>
          </a:p>
        </p:txBody>
      </p:sp>
      <p:sp>
        <p:nvSpPr>
          <p:cNvPr id="20" name="内容占位符 19">
            <a:extLst>
              <a:ext uri="{FF2B5EF4-FFF2-40B4-BE49-F238E27FC236}">
                <a16:creationId xmlns:a16="http://schemas.microsoft.com/office/drawing/2014/main" id="{BC46925A-8382-42EB-891C-DBB4EAAA3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/>
          <a:lstStyle/>
          <a:p>
            <a:pPr rtl="0"/>
            <a:r>
              <a:rPr lang="zh-CN" altLang="en-US"/>
              <a:t>自由创新</a:t>
            </a:r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318AFADE-B54F-4988-8000-B9336A39533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/>
          <a:lstStyle/>
          <a:p>
            <a:pPr rtl="0"/>
            <a:r>
              <a:rPr lang="zh-CN" altLang="en-US"/>
              <a:t>竞争对手少</a:t>
            </a:r>
          </a:p>
        </p:txBody>
      </p:sp>
      <p:sp>
        <p:nvSpPr>
          <p:cNvPr id="22" name="内容占位符 21">
            <a:extLst>
              <a:ext uri="{FF2B5EF4-FFF2-40B4-BE49-F238E27FC236}">
                <a16:creationId xmlns:a16="http://schemas.microsoft.com/office/drawing/2014/main" id="{F296843C-0ED0-4314-A6F0-DD60C828DDFB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/>
          <a:lstStyle/>
          <a:p>
            <a:pPr rtl="0"/>
            <a:r>
              <a:rPr lang="zh-CN" altLang="en-US"/>
              <a:t>潜在市场</a:t>
            </a:r>
          </a:p>
        </p:txBody>
      </p:sp>
      <p:sp>
        <p:nvSpPr>
          <p:cNvPr id="23" name="内容占位符 22">
            <a:extLst>
              <a:ext uri="{FF2B5EF4-FFF2-40B4-BE49-F238E27FC236}">
                <a16:creationId xmlns:a16="http://schemas.microsoft.com/office/drawing/2014/main" id="{649BF20C-562E-400E-BEA6-1D5F81F2FE4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/>
          <a:lstStyle/>
          <a:p>
            <a:pPr rtl="0"/>
            <a:r>
              <a:rPr lang="zh-CN" altLang="en-US"/>
              <a:t>可服务市场</a:t>
            </a:r>
          </a:p>
        </p:txBody>
      </p:sp>
      <p:sp>
        <p:nvSpPr>
          <p:cNvPr id="24" name="内容占位符 23">
            <a:extLst>
              <a:ext uri="{FF2B5EF4-FFF2-40B4-BE49-F238E27FC236}">
                <a16:creationId xmlns:a16="http://schemas.microsoft.com/office/drawing/2014/main" id="{5AA25980-D334-4FC0-9091-936E53B8D321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/>
          <a:lstStyle/>
          <a:p>
            <a:pPr rtl="0"/>
            <a:r>
              <a:rPr lang="zh-CN" altLang="en-US"/>
              <a:t>可获取的市场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n-US" altLang="zh-CN"/>
              <a:t>20XX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zh-CN" altLang="en-US"/>
              <a:t>融资演讲稿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zh-CN" smtClean="0"/>
              <a:pPr rtl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theme/theme1.xml><?xml version="1.0" encoding="utf-8"?>
<a:theme xmlns:a="http://schemas.openxmlformats.org/drawingml/2006/main" name="单线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0_TF56180624_Win32" id="{9D727254-2BE9-4C85-8515-511A9B42E99C}" vid="{98F67272-6949-4B1C-8084-EC46719CFC44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极简风格轻快销售幻灯片</Template>
  <TotalTime>131</TotalTime>
  <Words>1192</Words>
  <Application>Microsoft Office PowerPoint</Application>
  <PresentationFormat>宽屏</PresentationFormat>
  <Paragraphs>318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Microsoft YaHei UI</vt:lpstr>
      <vt:lpstr>Arial</vt:lpstr>
      <vt:lpstr>Cambria Math</vt:lpstr>
      <vt:lpstr>Tenorite</vt:lpstr>
      <vt:lpstr>单线</vt:lpstr>
      <vt:lpstr>Trie 树</vt:lpstr>
      <vt:lpstr>名字由来 </vt:lpstr>
      <vt:lpstr>概述</vt:lpstr>
      <vt:lpstr>PowerPoint 演示文稿</vt:lpstr>
      <vt:lpstr>PowerPoint 演示文稿</vt:lpstr>
      <vt:lpstr>问题</vt:lpstr>
      <vt:lpstr>商业模式</vt:lpstr>
      <vt:lpstr>市场概览</vt:lpstr>
      <vt:lpstr>市场比较</vt:lpstr>
      <vt:lpstr>我们的竞争对手</vt:lpstr>
      <vt:lpstr>我们的竞争对手  </vt:lpstr>
      <vt:lpstr>增长策略</vt:lpstr>
      <vt:lpstr>增长动力</vt:lpstr>
      <vt:lpstr>两年实施计划</vt:lpstr>
      <vt:lpstr>财务信息</vt:lpstr>
      <vt:lpstr>团队简介</vt:lpstr>
      <vt:lpstr>团队简介  </vt:lpstr>
      <vt:lpstr>融资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Trie 树</dc:title>
  <dc:creator>新宇 王</dc:creator>
  <cp:lastModifiedBy>新宇 王</cp:lastModifiedBy>
  <cp:revision>5</cp:revision>
  <dcterms:created xsi:type="dcterms:W3CDTF">2023-11-09T06:56:10Z</dcterms:created>
  <dcterms:modified xsi:type="dcterms:W3CDTF">2023-11-09T09:07:50Z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