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58" r:id="rId5"/>
    <p:sldId id="261" r:id="rId6"/>
    <p:sldId id="260" r:id="rId7"/>
    <p:sldId id="262" r:id="rId8"/>
    <p:sldId id="263" r:id="rId9"/>
    <p:sldId id="268" r:id="rId10"/>
    <p:sldId id="259" r:id="rId11"/>
    <p:sldId id="264"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82" autoAdjust="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AU"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n-AU"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n-AU"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n-AU"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n-AU"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2E2F32DE-801F-4797-8927-920582C9963B}" type="slidenum">
              <a:rPr lang="en-AU" sz="1400" b="0" strike="noStrike" spc="-1">
                <a:latin typeface="Times New Roman"/>
              </a:rPr>
              <a:t>‹#›</a:t>
            </a:fld>
            <a:endParaRPr lang="en-A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4813" cy="3084513"/>
          </a:xfrm>
          <a:prstGeom prst="rect">
            <a:avLst/>
          </a:prstGeom>
        </p:spPr>
      </p:sp>
      <p:sp>
        <p:nvSpPr>
          <p:cNvPr id="182"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dirty="0">
                <a:latin typeface="Arial"/>
              </a:rPr>
              <a:t>The purpose of this presentation is to not only cover our workflow in the construction of our website but to also reflect upon what we did and to also suggest what we could have done to improve everything.</a:t>
            </a:r>
          </a:p>
        </p:txBody>
      </p:sp>
      <p:sp>
        <p:nvSpPr>
          <p:cNvPr id="18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D83826-BC16-4839-BE48-49085EF8AFD9}" type="slidenum">
              <a:rPr lang="en-AU" sz="1200" b="0" strike="noStrike" spc="-1">
                <a:solidFill>
                  <a:srgbClr val="000000"/>
                </a:solidFill>
                <a:latin typeface="Times New Roman"/>
              </a:rPr>
              <a:t>2</a:t>
            </a:fld>
            <a:endParaRPr lang="en-AU"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4813" cy="3084513"/>
          </a:xfrm>
          <a:prstGeom prst="rect">
            <a:avLst/>
          </a:prstGeom>
        </p:spPr>
      </p:sp>
      <p:sp>
        <p:nvSpPr>
          <p:cNvPr id="185"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Slack and Github integration.</a:t>
            </a:r>
          </a:p>
        </p:txBody>
      </p:sp>
      <p:sp>
        <p:nvSpPr>
          <p:cNvPr id="18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042AB4-B51D-469D-A8E9-716CCA047C7A}" type="slidenum">
              <a:rPr lang="en-AU" sz="1200" b="0" strike="noStrike" spc="-1">
                <a:solidFill>
                  <a:srgbClr val="000000"/>
                </a:solidFill>
                <a:latin typeface="Times New Roman"/>
              </a:rPr>
              <a:t>3</a:t>
            </a:fld>
            <a:endParaRPr lang="en-AU"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4813" cy="3084513"/>
          </a:xfrm>
          <a:prstGeom prst="rect">
            <a:avLst/>
          </a:prstGeom>
        </p:spPr>
      </p:sp>
      <p:sp>
        <p:nvSpPr>
          <p:cNvPr id="188"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18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F0BF229-784D-4487-804B-ADCC0C9BACA9}" type="slidenum">
              <a:rPr lang="en-AU" sz="1200" b="0" strike="noStrike" spc="-1">
                <a:solidFill>
                  <a:srgbClr val="000000"/>
                </a:solidFill>
                <a:latin typeface="Times New Roman"/>
              </a:rPr>
              <a:t>4</a:t>
            </a:fld>
            <a:endParaRPr lang="en-AU"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4813" cy="3084513"/>
          </a:xfrm>
          <a:prstGeom prst="rect">
            <a:avLst/>
          </a:prstGeom>
        </p:spPr>
      </p:sp>
      <p:sp>
        <p:nvSpPr>
          <p:cNvPr id="191"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Trello was a single Kanban project board.</a:t>
            </a:r>
          </a:p>
          <a:p>
            <a:pPr marL="171360" indent="-170280">
              <a:lnSpc>
                <a:spcPct val="100000"/>
              </a:lnSpc>
              <a:buClr>
                <a:srgbClr val="000000"/>
              </a:buClr>
              <a:buFont typeface="Arial"/>
              <a:buChar char="•"/>
            </a:pPr>
            <a:r>
              <a:rPr lang="en-AU" sz="2000" b="0" strike="noStrike" spc="-1">
                <a:latin typeface="Arial"/>
              </a:rPr>
              <a:t>Trello was too distant to our communication and collaboration means.</a:t>
            </a:r>
          </a:p>
        </p:txBody>
      </p:sp>
      <p:sp>
        <p:nvSpPr>
          <p:cNvPr id="19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7AD1BFB-C294-439F-BE3C-97F924EE03FD}" type="slidenum">
              <a:rPr lang="en-AU" sz="1200" b="0" strike="noStrike" spc="-1">
                <a:solidFill>
                  <a:srgbClr val="000000"/>
                </a:solidFill>
                <a:latin typeface="Times New Roman"/>
              </a:rPr>
              <a:t>6</a:t>
            </a:fld>
            <a:endParaRPr lang="en-AU"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5320" cy="3085200"/>
          </a:xfrm>
          <a:prstGeom prst="rect">
            <a:avLst/>
          </a:prstGeom>
        </p:spPr>
      </p:sp>
      <p:sp>
        <p:nvSpPr>
          <p:cNvPr id="194"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Our initial means of exchanging databases.</a:t>
            </a:r>
          </a:p>
          <a:p>
            <a:pPr marL="171360" indent="-170280">
              <a:lnSpc>
                <a:spcPct val="100000"/>
              </a:lnSpc>
              <a:buClr>
                <a:srgbClr val="000000"/>
              </a:buClr>
              <a:buFont typeface="Arial"/>
              <a:buChar char="•"/>
            </a:pPr>
            <a:r>
              <a:rPr lang="en-AU" sz="2000" b="0" strike="noStrike" spc="-1">
                <a:latin typeface="Arial"/>
              </a:rPr>
              <a:t>We needed to manually export and import SQL files using PhpMyAdmin (or MySQL commands).</a:t>
            </a:r>
          </a:p>
          <a:p>
            <a:pPr marL="171360" indent="-170280">
              <a:lnSpc>
                <a:spcPct val="100000"/>
              </a:lnSpc>
              <a:buClr>
                <a:srgbClr val="000000"/>
              </a:buClr>
              <a:buFont typeface="Arial"/>
              <a:buChar char="•"/>
            </a:pPr>
            <a:r>
              <a:rPr lang="en-AU" sz="2000" b="0" strike="noStrike" spc="-1">
                <a:latin typeface="Arial"/>
              </a:rPr>
              <a:t>This method was unsystematic and timely.</a:t>
            </a:r>
          </a:p>
        </p:txBody>
      </p:sp>
      <p:sp>
        <p:nvSpPr>
          <p:cNvPr id="19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18EB9A-F27B-4EF7-A49B-039C3D44BBB1}" type="slidenum">
              <a:rPr lang="en-AU" sz="1200" b="0" strike="noStrike" spc="-1">
                <a:solidFill>
                  <a:srgbClr val="000000"/>
                </a:solidFill>
                <a:latin typeface="Times New Roman"/>
              </a:rPr>
              <a:t>10</a:t>
            </a:fld>
            <a:endParaRPr lang="en-AU"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5320" cy="3085200"/>
          </a:xfrm>
          <a:prstGeom prst="rect">
            <a:avLst/>
          </a:prstGeom>
        </p:spPr>
      </p:sp>
      <p:sp>
        <p:nvSpPr>
          <p:cNvPr id="197"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We instead used a PHP utility that handles database importation or exportion.</a:t>
            </a:r>
          </a:p>
        </p:txBody>
      </p:sp>
      <p:sp>
        <p:nvSpPr>
          <p:cNvPr id="19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D7E55C-F6D2-4A55-8125-29BB42BF3169}" type="slidenum">
              <a:rPr lang="en-AU" sz="1200" b="0" strike="noStrike" spc="-1">
                <a:solidFill>
                  <a:srgbClr val="000000"/>
                </a:solidFill>
                <a:latin typeface="Times New Roman"/>
              </a:rPr>
              <a:t>11</a:t>
            </a:fld>
            <a:endParaRPr lang="en-AU"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5320" cy="3085200"/>
          </a:xfrm>
          <a:prstGeom prst="rect">
            <a:avLst/>
          </a:prstGeom>
        </p:spPr>
      </p:sp>
      <p:sp>
        <p:nvSpPr>
          <p:cNvPr id="200"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20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9C8F126-2B0C-4AC5-B5D0-DD626872AA7E}" type="slidenum">
              <a:rPr lang="en-AU" sz="1200" b="0" strike="noStrike" spc="-1">
                <a:solidFill>
                  <a:srgbClr val="000000"/>
                </a:solidFill>
                <a:latin typeface="Times New Roman"/>
              </a:rPr>
              <a:t>12</a:t>
            </a:fld>
            <a:endParaRPr lang="en-AU"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AU"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1800" b="0" strike="noStrike" spc="-1">
                <a:latin typeface="Arial"/>
              </a:rPr>
              <a:t>Second Outline Level</a:t>
            </a:r>
          </a:p>
          <a:p>
            <a:pPr marL="1296000" lvl="2" indent="-288000">
              <a:spcBef>
                <a:spcPts val="850"/>
              </a:spcBef>
              <a:buClr>
                <a:srgbClr val="000000"/>
              </a:buClr>
              <a:buSzPct val="45000"/>
              <a:buFont typeface="Wingdings" charset="2"/>
              <a:buChar char=""/>
            </a:pPr>
            <a:r>
              <a:rPr lang="en-AU" sz="1800" b="0" strike="noStrike" spc="-1">
                <a:latin typeface="Arial"/>
              </a:rPr>
              <a:t>Third Outline Level</a:t>
            </a:r>
          </a:p>
          <a:p>
            <a:pPr marL="1728000" lvl="3" indent="-216000">
              <a:spcBef>
                <a:spcPts val="567"/>
              </a:spcBef>
              <a:buClr>
                <a:srgbClr val="000000"/>
              </a:buClr>
              <a:buSzPct val="75000"/>
              <a:buFont typeface="Symbol" charset="2"/>
              <a:buChar char=""/>
            </a:pPr>
            <a:r>
              <a:rPr lang="en-AU" sz="1800" b="0" strike="noStrike" spc="-1">
                <a:latin typeface="Arial"/>
              </a:rPr>
              <a:t>Fourth Outline Level</a:t>
            </a:r>
          </a:p>
          <a:p>
            <a:pPr marL="2160000" lvl="4" indent="-216000">
              <a:spcBef>
                <a:spcPts val="283"/>
              </a:spcBef>
              <a:buClr>
                <a:srgbClr val="000000"/>
              </a:buClr>
              <a:buSzPct val="45000"/>
              <a:buFont typeface="Wingdings" charset="2"/>
              <a:buChar char=""/>
            </a:pPr>
            <a:r>
              <a:rPr lang="en-AU" sz="1800" b="0" strike="noStrike" spc="-1">
                <a:latin typeface="Arial"/>
              </a:rPr>
              <a:t>Fifth Outline Level</a:t>
            </a:r>
          </a:p>
          <a:p>
            <a:pPr marL="2592000" lvl="5" indent="-216000">
              <a:spcBef>
                <a:spcPts val="283"/>
              </a:spcBef>
              <a:buClr>
                <a:srgbClr val="000000"/>
              </a:buClr>
              <a:buSzPct val="45000"/>
              <a:buFont typeface="Wingdings" charset="2"/>
              <a:buChar char=""/>
            </a:pPr>
            <a:r>
              <a:rPr lang="en-AU" sz="1800" b="0" strike="noStrike" spc="-1">
                <a:latin typeface="Arial"/>
              </a:rPr>
              <a:t>Sixth Outline Level</a:t>
            </a:r>
          </a:p>
          <a:p>
            <a:pPr marL="3024000" lvl="6" indent="-216000">
              <a:spcBef>
                <a:spcPts val="283"/>
              </a:spcBef>
              <a:buClr>
                <a:srgbClr val="000000"/>
              </a:buClr>
              <a:buSzPct val="45000"/>
              <a:buFont typeface="Wingdings" charset="2"/>
              <a:buChar char=""/>
            </a:pPr>
            <a:r>
              <a:rPr lang="en-AU"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2800" b="0" strike="noStrike" spc="-1">
                <a:latin typeface="Arial"/>
              </a:rPr>
              <a:t>Second Outline Level</a:t>
            </a:r>
          </a:p>
          <a:p>
            <a:pPr marL="1296000" lvl="2" indent="-288000">
              <a:spcBef>
                <a:spcPts val="850"/>
              </a:spcBef>
              <a:buClr>
                <a:srgbClr val="000000"/>
              </a:buClr>
              <a:buSzPct val="45000"/>
              <a:buFont typeface="Wingdings" charset="2"/>
              <a:buChar char=""/>
            </a:pPr>
            <a:r>
              <a:rPr lang="en-AU" sz="2400" b="0" strike="noStrike" spc="-1">
                <a:latin typeface="Arial"/>
              </a:rPr>
              <a:t>Third Outline Level</a:t>
            </a:r>
          </a:p>
          <a:p>
            <a:pPr marL="1728000" lvl="3" indent="-216000">
              <a:spcBef>
                <a:spcPts val="567"/>
              </a:spcBef>
              <a:buClr>
                <a:srgbClr val="000000"/>
              </a:buClr>
              <a:buSzPct val="75000"/>
              <a:buFont typeface="Symbol" charset="2"/>
              <a:buChar char=""/>
            </a:pPr>
            <a:r>
              <a:rPr lang="en-AU" sz="2000" b="0" strike="noStrike" spc="-1">
                <a:latin typeface="Arial"/>
              </a:rPr>
              <a:t>Fourth Outline Level</a:t>
            </a:r>
          </a:p>
          <a:p>
            <a:pPr marL="2160000" lvl="4" indent="-216000">
              <a:spcBef>
                <a:spcPts val="283"/>
              </a:spcBef>
              <a:buClr>
                <a:srgbClr val="000000"/>
              </a:buClr>
              <a:buSzPct val="45000"/>
              <a:buFont typeface="Wingdings" charset="2"/>
              <a:buChar char=""/>
            </a:pPr>
            <a:r>
              <a:rPr lang="en-AU" sz="2000" b="0" strike="noStrike" spc="-1">
                <a:latin typeface="Arial"/>
              </a:rPr>
              <a:t>Fifth Outline Level</a:t>
            </a:r>
          </a:p>
          <a:p>
            <a:pPr marL="2592000" lvl="5" indent="-216000">
              <a:spcBef>
                <a:spcPts val="283"/>
              </a:spcBef>
              <a:buClr>
                <a:srgbClr val="000000"/>
              </a:buClr>
              <a:buSzPct val="45000"/>
              <a:buFont typeface="Wingdings" charset="2"/>
              <a:buChar char=""/>
            </a:pPr>
            <a:r>
              <a:rPr lang="en-AU" sz="2000" b="0" strike="noStrike" spc="-1">
                <a:latin typeface="Arial"/>
              </a:rPr>
              <a:t>Sixth Outline Level</a:t>
            </a:r>
          </a:p>
          <a:p>
            <a:pPr marL="3024000" lvl="6" indent="-216000">
              <a:spcBef>
                <a:spcPts val="283"/>
              </a:spcBef>
              <a:buClr>
                <a:srgbClr val="000000"/>
              </a:buClr>
              <a:buSzPct val="45000"/>
              <a:buFont typeface="Wingdings" charset="2"/>
              <a:buChar char=""/>
            </a:pPr>
            <a:r>
              <a:rPr lang="en-AU"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484200" y="470880"/>
            <a:ext cx="4379760" cy="589104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862920" y="1011960"/>
            <a:ext cx="3414960" cy="479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AU" sz="4400" b="1" strike="noStrike" spc="-1">
                <a:solidFill>
                  <a:srgbClr val="FFFFFF"/>
                </a:solidFill>
                <a:latin typeface="Calibri Light"/>
                <a:ea typeface="DejaVu Sans"/>
              </a:rPr>
              <a:t>Team 10</a:t>
            </a:r>
            <a:endParaRPr lang="en-AU" sz="4400" b="0" strike="noStrike" spc="-1">
              <a:latin typeface="Arial"/>
            </a:endParaRPr>
          </a:p>
        </p:txBody>
      </p:sp>
      <p:grpSp>
        <p:nvGrpSpPr>
          <p:cNvPr id="84" name="Group 3"/>
          <p:cNvGrpSpPr/>
          <p:nvPr/>
        </p:nvGrpSpPr>
        <p:grpSpPr>
          <a:xfrm>
            <a:off x="5194440" y="522000"/>
            <a:ext cx="6512400" cy="5782680"/>
            <a:chOff x="5194440" y="522000"/>
            <a:chExt cx="6512400" cy="5782680"/>
          </a:xfrm>
        </p:grpSpPr>
        <p:sp>
          <p:nvSpPr>
            <p:cNvPr id="85" name="CustomShape 4"/>
            <p:cNvSpPr/>
            <p:nvPr/>
          </p:nvSpPr>
          <p:spPr>
            <a:xfrm>
              <a:off x="5194440" y="522000"/>
              <a:ext cx="6512400" cy="105444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Matthew Livingston</a:t>
              </a:r>
              <a:endParaRPr lang="en-AU" sz="4400" b="0" strike="noStrike" spc="-1">
                <a:latin typeface="Arial"/>
              </a:endParaRPr>
            </a:p>
          </p:txBody>
        </p:sp>
        <p:sp>
          <p:nvSpPr>
            <p:cNvPr id="86" name="CustomShape 5"/>
            <p:cNvSpPr/>
            <p:nvPr/>
          </p:nvSpPr>
          <p:spPr>
            <a:xfrm>
              <a:off x="5194440" y="1703880"/>
              <a:ext cx="6512400" cy="1054440"/>
            </a:xfrm>
            <a:prstGeom prst="roundRect">
              <a:avLst>
                <a:gd name="adj" fmla="val 16667"/>
              </a:avLst>
            </a:prstGeom>
            <a:solidFill>
              <a:schemeClr val="accent2">
                <a:hueOff val="-363841"/>
                <a:satOff val="-20982"/>
                <a:lumOff val="215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Ady (Ye Thiha Aung)</a:t>
              </a:r>
              <a:endParaRPr lang="en-AU" sz="4400" b="0" strike="noStrike" spc="-1">
                <a:latin typeface="Arial"/>
              </a:endParaRPr>
            </a:p>
          </p:txBody>
        </p:sp>
        <p:sp>
          <p:nvSpPr>
            <p:cNvPr id="87" name="CustomShape 6"/>
            <p:cNvSpPr/>
            <p:nvPr/>
          </p:nvSpPr>
          <p:spPr>
            <a:xfrm>
              <a:off x="5194440" y="2886120"/>
              <a:ext cx="6512400" cy="1054440"/>
            </a:xfrm>
            <a:prstGeom prst="roundRect">
              <a:avLst>
                <a:gd name="adj" fmla="val 16667"/>
              </a:avLst>
            </a:prstGeom>
            <a:solidFill>
              <a:schemeClr val="accent2">
                <a:hueOff val="-727682"/>
                <a:satOff val="-41964"/>
                <a:lumOff val="4314"/>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Yvan Burrie</a:t>
              </a:r>
              <a:endParaRPr lang="en-AU" sz="4400" b="0" strike="noStrike" spc="-1">
                <a:latin typeface="Arial"/>
              </a:endParaRPr>
            </a:p>
          </p:txBody>
        </p:sp>
        <p:sp>
          <p:nvSpPr>
            <p:cNvPr id="88" name="CustomShape 7"/>
            <p:cNvSpPr/>
            <p:nvPr/>
          </p:nvSpPr>
          <p:spPr>
            <a:xfrm>
              <a:off x="5194440" y="4068000"/>
              <a:ext cx="6512400" cy="1054440"/>
            </a:xfrm>
            <a:prstGeom prst="roundRect">
              <a:avLst>
                <a:gd name="adj" fmla="val 16667"/>
              </a:avLst>
            </a:prstGeom>
            <a:solidFill>
              <a:schemeClr val="accent2">
                <a:hueOff val="-1091522"/>
                <a:satOff val="-62946"/>
                <a:lumOff val="647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Anthony Vincin</a:t>
              </a:r>
              <a:endParaRPr lang="en-AU" sz="4400" b="0" strike="noStrike" spc="-1">
                <a:latin typeface="Arial"/>
              </a:endParaRPr>
            </a:p>
          </p:txBody>
        </p:sp>
        <p:sp>
          <p:nvSpPr>
            <p:cNvPr id="89" name="CustomShape 8"/>
            <p:cNvSpPr/>
            <p:nvPr/>
          </p:nvSpPr>
          <p:spPr>
            <a:xfrm>
              <a:off x="5194440" y="5250240"/>
              <a:ext cx="6512400" cy="1054440"/>
            </a:xfrm>
            <a:prstGeom prst="roundRect">
              <a:avLst>
                <a:gd name="adj" fmla="val 16667"/>
              </a:avLst>
            </a:prstGeom>
            <a:solidFill>
              <a:schemeClr val="accent2">
                <a:hueOff val="-1455363"/>
                <a:satOff val="-83928"/>
                <a:lumOff val="862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Stephen Ohl</a:t>
              </a:r>
              <a:endParaRPr lang="en-AU" sz="4400" b="0" strike="noStrike" spc="-1">
                <a:latin typeface="Arial"/>
              </a:endParaRPr>
            </a:p>
          </p:txBody>
        </p:sp>
      </p:grpSp>
      <p:grpSp>
        <p:nvGrpSpPr>
          <p:cNvPr id="9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3"/>
          <p:cNvPicPr/>
          <p:nvPr/>
        </p:nvPicPr>
        <p:blipFill>
          <a:blip r:embed="rId3"/>
          <a:stretch/>
        </p:blipFill>
        <p:spPr>
          <a:xfrm>
            <a:off x="1622880" y="5211720"/>
            <a:ext cx="1312200" cy="762480"/>
          </a:xfrm>
          <a:prstGeom prst="rect">
            <a:avLst/>
          </a:prstGeom>
          <a:ln>
            <a:noFill/>
          </a:ln>
        </p:spPr>
      </p:pic>
      <p:sp>
        <p:nvSpPr>
          <p:cNvPr id="151"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(old method)</a:t>
            </a:r>
            <a:endParaRPr lang="en-AU" sz="2400" b="0" strike="noStrike" spc="-1">
              <a:latin typeface="Arial"/>
            </a:endParaRPr>
          </a:p>
        </p:txBody>
      </p:sp>
      <p:pic>
        <p:nvPicPr>
          <p:cNvPr id="152" name="Picture 26"/>
          <p:cNvPicPr/>
          <p:nvPr/>
        </p:nvPicPr>
        <p:blipFill>
          <a:blip r:embed="rId4"/>
          <a:stretch/>
        </p:blipFill>
        <p:spPr>
          <a:xfrm>
            <a:off x="1551600" y="4165200"/>
            <a:ext cx="1461600" cy="825480"/>
          </a:xfrm>
          <a:prstGeom prst="rect">
            <a:avLst/>
          </a:prstGeom>
          <a:ln>
            <a:noFill/>
          </a:ln>
        </p:spPr>
      </p:pic>
      <p:sp>
        <p:nvSpPr>
          <p:cNvPr id="153" name="CustomShape 2"/>
          <p:cNvSpPr/>
          <p:nvPr/>
        </p:nvSpPr>
        <p:spPr>
          <a:xfrm>
            <a:off x="1015560" y="386784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54" name="Line 3"/>
          <p:cNvSpPr/>
          <p:nvPr/>
        </p:nvSpPr>
        <p:spPr>
          <a:xfrm>
            <a:off x="1041840" y="5102280"/>
            <a:ext cx="2468880" cy="360"/>
          </a:xfrm>
          <a:prstGeom prst="line">
            <a:avLst/>
          </a:prstGeom>
          <a:ln w="9360" cap="rnd">
            <a:solidFill>
              <a:schemeClr val="dk1"/>
            </a:solidFill>
            <a:custDash>
              <a:ds d="800000" sp="600000"/>
            </a:custDash>
            <a:round/>
          </a:ln>
        </p:spPr>
        <p:style>
          <a:lnRef idx="0">
            <a:scrgbClr r="0" g="0" b="0"/>
          </a:lnRef>
          <a:fillRef idx="0">
            <a:scrgbClr r="0" g="0" b="0"/>
          </a:fillRef>
          <a:effectRef idx="0">
            <a:scrgbClr r="0" g="0" b="0"/>
          </a:effectRef>
          <a:fontRef idx="minor"/>
        </p:style>
      </p:sp>
      <p:sp>
        <p:nvSpPr>
          <p:cNvPr id="155" name="CustomShape 4"/>
          <p:cNvSpPr/>
          <p:nvPr/>
        </p:nvSpPr>
        <p:spPr>
          <a:xfrm>
            <a:off x="72000" y="353124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(1)</a:t>
            </a:r>
            <a:endParaRPr lang="en-AU" sz="1800" b="0" strike="noStrike" spc="-1">
              <a:latin typeface="Arial"/>
            </a:endParaRPr>
          </a:p>
        </p:txBody>
      </p:sp>
      <p:pic>
        <p:nvPicPr>
          <p:cNvPr id="156" name="Picture 59"/>
          <p:cNvPicPr/>
          <p:nvPr/>
        </p:nvPicPr>
        <p:blipFill>
          <a:blip r:embed="rId5"/>
          <a:stretch/>
        </p:blipFill>
        <p:spPr>
          <a:xfrm>
            <a:off x="260280" y="4462200"/>
            <a:ext cx="1111320" cy="1279080"/>
          </a:xfrm>
          <a:prstGeom prst="rect">
            <a:avLst/>
          </a:prstGeom>
          <a:ln>
            <a:noFill/>
          </a:ln>
        </p:spPr>
      </p:pic>
      <p:pic>
        <p:nvPicPr>
          <p:cNvPr id="157" name="Picture 61"/>
          <p:cNvPicPr/>
          <p:nvPr/>
        </p:nvPicPr>
        <p:blipFill>
          <a:blip r:embed="rId6"/>
          <a:stretch/>
        </p:blipFill>
        <p:spPr>
          <a:xfrm>
            <a:off x="5187240" y="1389960"/>
            <a:ext cx="1436400" cy="1849680"/>
          </a:xfrm>
          <a:prstGeom prst="rect">
            <a:avLst/>
          </a:prstGeom>
          <a:ln>
            <a:noFill/>
          </a:ln>
        </p:spPr>
      </p:pic>
      <p:sp>
        <p:nvSpPr>
          <p:cNvPr id="158" name="CustomShape 5"/>
          <p:cNvSpPr/>
          <p:nvPr/>
        </p:nvSpPr>
        <p:spPr>
          <a:xfrm>
            <a:off x="8114760" y="374400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(2)</a:t>
            </a:r>
            <a:endParaRPr lang="en-AU" sz="1800" b="0" strike="noStrike" spc="-1">
              <a:latin typeface="Arial"/>
            </a:endParaRPr>
          </a:p>
        </p:txBody>
      </p:sp>
      <p:sp>
        <p:nvSpPr>
          <p:cNvPr id="159" name="CustomShape 6"/>
          <p:cNvSpPr/>
          <p:nvPr/>
        </p:nvSpPr>
        <p:spPr>
          <a:xfrm>
            <a:off x="9248760" y="398232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60" name="Picture 66"/>
          <p:cNvPicPr/>
          <p:nvPr/>
        </p:nvPicPr>
        <p:blipFill>
          <a:blip r:embed="rId5"/>
          <a:stretch/>
        </p:blipFill>
        <p:spPr>
          <a:xfrm>
            <a:off x="8526960" y="4582800"/>
            <a:ext cx="1111320" cy="1279080"/>
          </a:xfrm>
          <a:prstGeom prst="rect">
            <a:avLst/>
          </a:prstGeom>
          <a:ln>
            <a:noFill/>
          </a:ln>
        </p:spPr>
      </p:pic>
      <p:sp>
        <p:nvSpPr>
          <p:cNvPr id="161" name="CustomShape 7"/>
          <p:cNvSpPr/>
          <p:nvPr/>
        </p:nvSpPr>
        <p:spPr>
          <a:xfrm>
            <a:off x="5259240" y="1967040"/>
            <a:ext cx="12481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SQL</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Dump</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File</a:t>
            </a:r>
            <a:endParaRPr lang="en-AU" sz="1800" b="0" strike="noStrike" spc="-1">
              <a:latin typeface="Arial"/>
            </a:endParaRPr>
          </a:p>
        </p:txBody>
      </p:sp>
      <p:sp>
        <p:nvSpPr>
          <p:cNvPr id="162" name="Line 8"/>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3" name="Line 9"/>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4" name="CustomShape 10"/>
          <p:cNvSpPr/>
          <p:nvPr/>
        </p:nvSpPr>
        <p:spPr>
          <a:xfrm>
            <a:off x="4320000" y="4869720"/>
            <a:ext cx="3311640" cy="67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latin typeface="Arial"/>
              </a:rPr>
              <a:t>(Database imports &amp; exports may go in either direction)</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(new strategy)</a:t>
            </a:r>
            <a:endParaRPr lang="en-AU" sz="2400" b="0" strike="noStrike" spc="-1">
              <a:latin typeface="Arial"/>
            </a:endParaRPr>
          </a:p>
        </p:txBody>
      </p:sp>
      <p:pic>
        <p:nvPicPr>
          <p:cNvPr id="166" name="Picture 5"/>
          <p:cNvPicPr/>
          <p:nvPr/>
        </p:nvPicPr>
        <p:blipFill>
          <a:blip r:embed="rId3"/>
          <a:stretch/>
        </p:blipFill>
        <p:spPr>
          <a:xfrm>
            <a:off x="4807440" y="1830240"/>
            <a:ext cx="2576520" cy="3196080"/>
          </a:xfrm>
          <a:prstGeom prst="rect">
            <a:avLst/>
          </a:prstGeom>
          <a:ln>
            <a:noFill/>
          </a:ln>
        </p:spPr>
      </p:pic>
      <p:pic>
        <p:nvPicPr>
          <p:cNvPr id="167" name="Picture 6"/>
          <p:cNvPicPr/>
          <p:nvPr/>
        </p:nvPicPr>
        <p:blipFill>
          <a:blip r:embed="rId4"/>
          <a:stretch/>
        </p:blipFill>
        <p:spPr>
          <a:xfrm>
            <a:off x="685800" y="560160"/>
            <a:ext cx="1269360" cy="1269360"/>
          </a:xfrm>
          <a:prstGeom prst="rect">
            <a:avLst/>
          </a:prstGeom>
          <a:ln>
            <a:noFill/>
          </a:ln>
        </p:spPr>
      </p:pic>
      <p:pic>
        <p:nvPicPr>
          <p:cNvPr id="168" name="Picture 2"/>
          <p:cNvPicPr/>
          <p:nvPr/>
        </p:nvPicPr>
        <p:blipFill>
          <a:blip r:embed="rId5"/>
          <a:stretch/>
        </p:blipFill>
        <p:spPr>
          <a:xfrm>
            <a:off x="1320840" y="265644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(after-thoughts)</a:t>
            </a:r>
            <a:endParaRPr lang="en-AU" sz="2400" b="0" strike="noStrike" spc="-1">
              <a:latin typeface="Arial"/>
            </a:endParaRPr>
          </a:p>
        </p:txBody>
      </p:sp>
      <p:sp>
        <p:nvSpPr>
          <p:cNvPr id="170" name="CustomShape 2"/>
          <p:cNvSpPr/>
          <p:nvPr/>
        </p:nvSpPr>
        <p:spPr>
          <a:xfrm>
            <a:off x="1695600" y="1499040"/>
            <a:ext cx="8800200" cy="91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Problem?</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SQL dump file is a </a:t>
            </a:r>
            <a:r>
              <a:rPr lang="en-AU" sz="1800" b="0" u="sng" strike="noStrike" spc="-1">
                <a:solidFill>
                  <a:srgbClr val="000000"/>
                </a:solidFill>
                <a:uFillTx/>
                <a:latin typeface="Calibri"/>
                <a:ea typeface="DejaVu Sans"/>
              </a:rPr>
              <a:t>monolithic</a:t>
            </a:r>
            <a:r>
              <a:rPr lang="en-AU" sz="1800" b="0" strike="noStrike" spc="-1">
                <a:solidFill>
                  <a:srgbClr val="000000"/>
                </a:solidFill>
                <a:latin typeface="Calibri"/>
                <a:ea typeface="DejaVu Sans"/>
              </a:rPr>
              <a:t> approach that can disrupt </a:t>
            </a:r>
            <a:r>
              <a:rPr lang="en-AU" sz="1800" b="0" u="sng" strike="noStrike" spc="-1">
                <a:solidFill>
                  <a:srgbClr val="000000"/>
                </a:solidFill>
                <a:uFillTx/>
                <a:latin typeface="Calibri"/>
                <a:ea typeface="DejaVu Sans"/>
              </a:rPr>
              <a:t>data integrity</a:t>
            </a:r>
            <a:r>
              <a:rPr lang="en-AU" sz="1800" b="0" strike="noStrike" spc="-1">
                <a:solidFill>
                  <a:srgbClr val="000000"/>
                </a:solidFill>
                <a:latin typeface="Calibri"/>
                <a:ea typeface="DejaVu Sans"/>
              </a:rPr>
              <a:t> since .</a:t>
            </a:r>
            <a:endParaRPr lang="en-AU" sz="1800" b="0" strike="noStrike" spc="-1">
              <a:latin typeface="Arial"/>
            </a:endParaRPr>
          </a:p>
        </p:txBody>
      </p:sp>
      <p:sp>
        <p:nvSpPr>
          <p:cNvPr id="171" name="CustomShape 3"/>
          <p:cNvSpPr/>
          <p:nvPr/>
        </p:nvSpPr>
        <p:spPr>
          <a:xfrm>
            <a:off x="1453680" y="5641920"/>
            <a:ext cx="92833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Solution?</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Use </a:t>
            </a:r>
            <a:r>
              <a:rPr lang="en-AU" sz="1800" b="0" u="sng" strike="noStrike" spc="-1">
                <a:solidFill>
                  <a:srgbClr val="000000"/>
                </a:solidFill>
                <a:uFillTx/>
                <a:latin typeface="Calibri"/>
                <a:ea typeface="DejaVu Sans"/>
              </a:rPr>
              <a:t>rollback</a:t>
            </a:r>
            <a:r>
              <a:rPr lang="en-AU" sz="1800" b="0" strike="noStrike" spc="-1">
                <a:solidFill>
                  <a:srgbClr val="000000"/>
                </a:solidFill>
                <a:latin typeface="Calibri"/>
                <a:ea typeface="DejaVu Sans"/>
              </a:rPr>
              <a:t> approach such as version-controlled queries.</a:t>
            </a:r>
            <a:endParaRPr lang="en-AU" sz="1800" b="0" strike="noStrike" spc="-1">
              <a:latin typeface="Arial"/>
            </a:endParaRPr>
          </a:p>
        </p:txBody>
      </p:sp>
      <p:grpSp>
        <p:nvGrpSpPr>
          <p:cNvPr id="172" name="Group 4"/>
          <p:cNvGrpSpPr/>
          <p:nvPr/>
        </p:nvGrpSpPr>
        <p:grpSpPr>
          <a:xfrm>
            <a:off x="4895280" y="2683800"/>
            <a:ext cx="2400120" cy="2572560"/>
            <a:chOff x="4895280" y="2683800"/>
            <a:chExt cx="2400120" cy="2572560"/>
          </a:xfrm>
        </p:grpSpPr>
        <p:pic>
          <p:nvPicPr>
            <p:cNvPr id="173" name="Picture 9"/>
            <p:cNvPicPr/>
            <p:nvPr/>
          </p:nvPicPr>
          <p:blipFill>
            <a:blip r:embed="rId3"/>
            <a:stretch/>
          </p:blipFill>
          <p:spPr>
            <a:xfrm>
              <a:off x="4895280" y="2683800"/>
              <a:ext cx="767880" cy="883800"/>
            </a:xfrm>
            <a:prstGeom prst="rect">
              <a:avLst/>
            </a:prstGeom>
            <a:ln>
              <a:noFill/>
            </a:ln>
          </p:spPr>
        </p:pic>
        <p:pic>
          <p:nvPicPr>
            <p:cNvPr id="174" name="Picture 6"/>
            <p:cNvPicPr/>
            <p:nvPr/>
          </p:nvPicPr>
          <p:blipFill>
            <a:blip r:embed="rId4"/>
            <a:stretch/>
          </p:blipFill>
          <p:spPr>
            <a:xfrm>
              <a:off x="5188680" y="2876040"/>
              <a:ext cx="1802880" cy="2018520"/>
            </a:xfrm>
            <a:prstGeom prst="rect">
              <a:avLst/>
            </a:prstGeom>
            <a:ln>
              <a:noFill/>
            </a:ln>
          </p:spPr>
        </p:pic>
        <p:pic>
          <p:nvPicPr>
            <p:cNvPr id="175" name="Picture 8"/>
            <p:cNvPicPr/>
            <p:nvPr/>
          </p:nvPicPr>
          <p:blipFill>
            <a:blip r:embed="rId3"/>
            <a:stretch/>
          </p:blipFill>
          <p:spPr>
            <a:xfrm>
              <a:off x="6527520" y="4372560"/>
              <a:ext cx="767880" cy="883800"/>
            </a:xfrm>
            <a:prstGeom prst="rect">
              <a:avLst/>
            </a:prstGeom>
            <a:ln>
              <a:noFill/>
            </a:ln>
          </p:spPr>
        </p:pic>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dirty="0">
                <a:solidFill>
                  <a:srgbClr val="000000"/>
                </a:solidFill>
                <a:latin typeface="Calibri"/>
                <a:ea typeface="DejaVu Sans"/>
              </a:rPr>
              <a:t>Thanks!</a:t>
            </a:r>
            <a:endParaRPr lang="en-AU" sz="3600" b="0" strike="noStrike" spc="-1" dirty="0">
              <a:latin typeface="Arial"/>
            </a:endParaRPr>
          </a:p>
        </p:txBody>
      </p:sp>
      <p:pic>
        <p:nvPicPr>
          <p:cNvPr id="180" name="Picture 4"/>
          <p:cNvPicPr/>
          <p:nvPr/>
        </p:nvPicPr>
        <p:blipFill>
          <a:blip r:embed="rId2"/>
          <a:stretch/>
        </p:blipFill>
        <p:spPr>
          <a:xfrm>
            <a:off x="3587760" y="1044000"/>
            <a:ext cx="5015160" cy="5845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2"/>
          <p:cNvSpPr/>
          <p:nvPr/>
        </p:nvSpPr>
        <p:spPr>
          <a:xfrm>
            <a:off x="2496000" y="1967760"/>
            <a:ext cx="720000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200" b="1" strike="noStrike" spc="-1" dirty="0">
                <a:solidFill>
                  <a:srgbClr val="000000"/>
                </a:solidFill>
                <a:latin typeface="Calibri"/>
                <a:ea typeface="DejaVu Sans"/>
              </a:rPr>
              <a:t>Let us cover our workflow.</a:t>
            </a:r>
            <a:endParaRPr lang="en-AU" sz="3200" b="0" strike="noStrike" spc="-1" dirty="0">
              <a:latin typeface="Arial"/>
            </a:endParaRPr>
          </a:p>
          <a:p>
            <a:pPr algn="ctr">
              <a:lnSpc>
                <a:spcPct val="100000"/>
              </a:lnSpc>
            </a:pPr>
            <a:endParaRPr lang="en-AU" sz="3200" b="0" strike="noStrike" spc="-1" dirty="0">
              <a:latin typeface="Arial"/>
            </a:endParaRPr>
          </a:p>
          <a:p>
            <a:pPr algn="ctr">
              <a:lnSpc>
                <a:spcPct val="100000"/>
              </a:lnSpc>
            </a:pPr>
            <a:r>
              <a:rPr lang="en-AU" sz="3200" b="1" strike="noStrike" spc="-1" dirty="0">
                <a:solidFill>
                  <a:srgbClr val="000000"/>
                </a:solidFill>
                <a:latin typeface="Calibri"/>
                <a:ea typeface="DejaVu Sans"/>
              </a:rPr>
              <a:t>Let us reflect on what we did.</a:t>
            </a:r>
            <a:endParaRPr lang="en-AU" sz="3200" b="0" strike="noStrike" spc="-1" dirty="0">
              <a:latin typeface="Arial"/>
            </a:endParaRPr>
          </a:p>
          <a:p>
            <a:pPr algn="ctr">
              <a:lnSpc>
                <a:spcPct val="100000"/>
              </a:lnSpc>
            </a:pPr>
            <a:endParaRPr lang="en-AU" sz="3200" b="0" strike="noStrike" spc="-1" dirty="0">
              <a:latin typeface="Arial"/>
            </a:endParaRPr>
          </a:p>
          <a:p>
            <a:pPr algn="ctr">
              <a:lnSpc>
                <a:spcPct val="100000"/>
              </a:lnSpc>
            </a:pPr>
            <a:r>
              <a:rPr lang="en-AU" sz="3200" b="1" strike="noStrike" spc="-1" dirty="0">
                <a:solidFill>
                  <a:srgbClr val="000000"/>
                </a:solidFill>
                <a:latin typeface="Calibri"/>
                <a:ea typeface="DejaVu Sans"/>
              </a:rPr>
              <a:t>Let us suggest any improvements.</a:t>
            </a:r>
            <a:endParaRPr lang="en-AU"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Communication</a:t>
            </a:r>
            <a:endParaRPr lang="en-AU" sz="3600" b="0" strike="noStrike" spc="-1">
              <a:latin typeface="Arial"/>
            </a:endParaRPr>
          </a:p>
        </p:txBody>
      </p:sp>
      <p:pic>
        <p:nvPicPr>
          <p:cNvPr id="94" name="Picture 8"/>
          <p:cNvPicPr/>
          <p:nvPr/>
        </p:nvPicPr>
        <p:blipFill>
          <a:blip r:embed="rId3"/>
          <a:stretch/>
        </p:blipFill>
        <p:spPr>
          <a:xfrm>
            <a:off x="748440" y="1131840"/>
            <a:ext cx="3024360" cy="30243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5" name="Picture 9"/>
          <p:cNvPicPr/>
          <p:nvPr/>
        </p:nvPicPr>
        <p:blipFill>
          <a:blip r:embed="rId4"/>
          <a:stretch/>
        </p:blipFill>
        <p:spPr>
          <a:xfrm>
            <a:off x="8195040" y="1916280"/>
            <a:ext cx="3314880" cy="28245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6" name="CustomShape 2"/>
          <p:cNvSpPr/>
          <p:nvPr/>
        </p:nvSpPr>
        <p:spPr>
          <a:xfrm>
            <a:off x="902880" y="446760"/>
            <a:ext cx="2234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Slack</a:t>
            </a:r>
            <a:endParaRPr lang="en-AU" sz="1800" b="0" strike="noStrike" spc="-1">
              <a:latin typeface="Arial"/>
            </a:endParaRPr>
          </a:p>
        </p:txBody>
      </p:sp>
      <p:sp>
        <p:nvSpPr>
          <p:cNvPr id="97" name="CustomShape 3"/>
          <p:cNvSpPr/>
          <p:nvPr/>
        </p:nvSpPr>
        <p:spPr>
          <a:xfrm>
            <a:off x="7978421" y="1187840"/>
            <a:ext cx="3748118"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dirty="0">
                <a:solidFill>
                  <a:srgbClr val="000000"/>
                </a:solidFill>
                <a:latin typeface="Calibri"/>
                <a:ea typeface="DejaVu Sans"/>
              </a:rPr>
              <a:t>Slack + </a:t>
            </a:r>
            <a:r>
              <a:rPr lang="en-AU" sz="1800" b="1" strike="noStrike" spc="-1" dirty="0" err="1">
                <a:solidFill>
                  <a:srgbClr val="000000"/>
                </a:solidFill>
                <a:latin typeface="Calibri"/>
                <a:ea typeface="DejaVu Sans"/>
              </a:rPr>
              <a:t>Github</a:t>
            </a:r>
            <a:r>
              <a:rPr lang="en-AU" sz="1800" b="1" strike="noStrike" spc="-1" dirty="0">
                <a:solidFill>
                  <a:srgbClr val="000000"/>
                </a:solidFill>
                <a:latin typeface="Calibri"/>
                <a:ea typeface="DejaVu Sans"/>
              </a:rPr>
              <a:t> Integration</a:t>
            </a:r>
            <a:endParaRPr lang="en-AU" sz="1800" b="0" strike="noStrike" spc="-1" dirty="0">
              <a:latin typeface="Arial"/>
            </a:endParaRPr>
          </a:p>
        </p:txBody>
      </p:sp>
      <p:pic>
        <p:nvPicPr>
          <p:cNvPr id="98" name="Picture 6"/>
          <p:cNvPicPr/>
          <p:nvPr/>
        </p:nvPicPr>
        <p:blipFill>
          <a:blip r:embed="rId5"/>
          <a:stretch/>
        </p:blipFill>
        <p:spPr>
          <a:xfrm>
            <a:off x="1941840" y="2156040"/>
            <a:ext cx="2493360" cy="4249440"/>
          </a:xfrm>
          <a:prstGeom prst="rect">
            <a:avLst/>
          </a:prstGeom>
          <a:ln w="76320">
            <a:solidFill>
              <a:srgbClr val="EAEAEA"/>
            </a:solidFill>
            <a:miter/>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9" name="CustomShape 4"/>
          <p:cNvSpPr/>
          <p:nvPr/>
        </p:nvSpPr>
        <p:spPr>
          <a:xfrm rot="10800000">
            <a:off x="16957080" y="7646760"/>
            <a:ext cx="4196880" cy="1564560"/>
          </a:xfrm>
          <a:prstGeom prst="curvedConnector3">
            <a:avLst>
              <a:gd name="adj1" fmla="val 47477"/>
            </a:avLst>
          </a:prstGeom>
          <a:noFill/>
          <a:ln w="7632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01" name="CustomShape 6"/>
          <p:cNvSpPr/>
          <p:nvPr/>
        </p:nvSpPr>
        <p:spPr>
          <a:xfrm>
            <a:off x="7893000" y="6041520"/>
            <a:ext cx="15278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AU" sz="1800" b="1" strike="noStrike" spc="-1">
                <a:solidFill>
                  <a:srgbClr val="000000"/>
                </a:solidFill>
                <a:latin typeface="Calibri"/>
                <a:ea typeface="DejaVu Sans"/>
              </a:rPr>
              <a:t>Meetings</a:t>
            </a:r>
            <a:endParaRPr lang="en-AU" sz="1800" b="0" strike="noStrike" spc="-1">
              <a:latin typeface="Arial"/>
            </a:endParaRPr>
          </a:p>
        </p:txBody>
      </p:sp>
      <p:pic>
        <p:nvPicPr>
          <p:cNvPr id="102" name="Picture 2"/>
          <p:cNvPicPr/>
          <p:nvPr/>
        </p:nvPicPr>
        <p:blipFill>
          <a:blip r:embed="rId6"/>
          <a:stretch/>
        </p:blipFill>
        <p:spPr>
          <a:xfrm>
            <a:off x="9561600" y="5588280"/>
            <a:ext cx="1527840" cy="1099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Technologies &amp; Services</a:t>
            </a:r>
            <a:endParaRPr lang="en-AU" sz="3600" b="0" strike="noStrike" spc="-1">
              <a:latin typeface="Arial"/>
            </a:endParaRPr>
          </a:p>
        </p:txBody>
      </p:sp>
      <p:pic>
        <p:nvPicPr>
          <p:cNvPr id="113" name="Picture 2"/>
          <p:cNvPicPr/>
          <p:nvPr/>
        </p:nvPicPr>
        <p:blipFill>
          <a:blip r:embed="rId3"/>
          <a:stretch/>
        </p:blipFill>
        <p:spPr>
          <a:xfrm>
            <a:off x="1330920" y="1287000"/>
            <a:ext cx="2142000" cy="2142000"/>
          </a:xfrm>
          <a:prstGeom prst="rect">
            <a:avLst/>
          </a:prstGeom>
          <a:ln>
            <a:noFill/>
          </a:ln>
        </p:spPr>
      </p:pic>
      <p:pic>
        <p:nvPicPr>
          <p:cNvPr id="114" name="Picture 6"/>
          <p:cNvPicPr/>
          <p:nvPr/>
        </p:nvPicPr>
        <p:blipFill>
          <a:blip r:embed="rId4"/>
          <a:stretch/>
        </p:blipFill>
        <p:spPr>
          <a:xfrm>
            <a:off x="5024520" y="1530360"/>
            <a:ext cx="2142000" cy="2132640"/>
          </a:xfrm>
          <a:prstGeom prst="rect">
            <a:avLst/>
          </a:prstGeom>
          <a:ln>
            <a:noFill/>
          </a:ln>
        </p:spPr>
      </p:pic>
      <p:pic>
        <p:nvPicPr>
          <p:cNvPr id="115" name="Picture 8"/>
          <p:cNvPicPr/>
          <p:nvPr/>
        </p:nvPicPr>
        <p:blipFill>
          <a:blip r:embed="rId5"/>
          <a:stretch/>
        </p:blipFill>
        <p:spPr>
          <a:xfrm>
            <a:off x="5227200" y="2681280"/>
            <a:ext cx="3341520" cy="1722960"/>
          </a:xfrm>
          <a:prstGeom prst="rect">
            <a:avLst/>
          </a:prstGeom>
          <a:ln>
            <a:noFill/>
          </a:ln>
        </p:spPr>
      </p:pic>
      <p:pic>
        <p:nvPicPr>
          <p:cNvPr id="116" name="Picture 10"/>
          <p:cNvPicPr/>
          <p:nvPr/>
        </p:nvPicPr>
        <p:blipFill>
          <a:blip r:embed="rId6"/>
          <a:stretch/>
        </p:blipFill>
        <p:spPr>
          <a:xfrm>
            <a:off x="9207360" y="1383840"/>
            <a:ext cx="2231280" cy="2231280"/>
          </a:xfrm>
          <a:prstGeom prst="rect">
            <a:avLst/>
          </a:prstGeom>
          <a:ln>
            <a:noFill/>
          </a:ln>
        </p:spPr>
      </p:pic>
      <p:pic>
        <p:nvPicPr>
          <p:cNvPr id="117" name="Picture 12"/>
          <p:cNvPicPr/>
          <p:nvPr/>
        </p:nvPicPr>
        <p:blipFill>
          <a:blip r:embed="rId7"/>
          <a:stretch/>
        </p:blipFill>
        <p:spPr>
          <a:xfrm>
            <a:off x="595440" y="3809520"/>
            <a:ext cx="2877480" cy="2877480"/>
          </a:xfrm>
          <a:prstGeom prst="rect">
            <a:avLst/>
          </a:prstGeom>
          <a:ln>
            <a:noFill/>
          </a:ln>
        </p:spPr>
      </p:pic>
      <p:pic>
        <p:nvPicPr>
          <p:cNvPr id="118" name="Picture 14"/>
          <p:cNvPicPr/>
          <p:nvPr/>
        </p:nvPicPr>
        <p:blipFill>
          <a:blip r:embed="rId8"/>
          <a:stretch/>
        </p:blipFill>
        <p:spPr>
          <a:xfrm>
            <a:off x="4276800" y="4457520"/>
            <a:ext cx="2142000" cy="2142000"/>
          </a:xfrm>
          <a:prstGeom prst="rect">
            <a:avLst/>
          </a:prstGeom>
          <a:ln>
            <a:noFill/>
          </a:ln>
        </p:spPr>
      </p:pic>
      <p:pic>
        <p:nvPicPr>
          <p:cNvPr id="119" name="Picture 18"/>
          <p:cNvPicPr/>
          <p:nvPr/>
        </p:nvPicPr>
        <p:blipFill>
          <a:blip r:embed="rId9"/>
          <a:stretch/>
        </p:blipFill>
        <p:spPr>
          <a:xfrm>
            <a:off x="9132480" y="419076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6" name="Picture 5"/>
          <p:cNvPicPr/>
          <p:nvPr/>
        </p:nvPicPr>
        <p:blipFill>
          <a:blip r:embed="rId2"/>
          <a:stretch/>
        </p:blipFill>
        <p:spPr>
          <a:xfrm>
            <a:off x="1742040" y="1513800"/>
            <a:ext cx="8903520" cy="5067360"/>
          </a:xfrm>
          <a:prstGeom prst="rect">
            <a:avLst/>
          </a:prstGeom>
          <a:ln>
            <a:noFill/>
          </a:ln>
        </p:spPr>
      </p:pic>
      <p:pic>
        <p:nvPicPr>
          <p:cNvPr id="107" name="Picture 7"/>
          <p:cNvPicPr/>
          <p:nvPr/>
        </p:nvPicPr>
        <p:blipFill>
          <a:blip r:embed="rId3"/>
          <a:stretch/>
        </p:blipFill>
        <p:spPr>
          <a:xfrm>
            <a:off x="5102280" y="1541880"/>
            <a:ext cx="1662840" cy="672120"/>
          </a:xfrm>
          <a:prstGeom prst="rect">
            <a:avLst/>
          </a:prstGeom>
          <a:ln>
            <a:noFill/>
          </a:ln>
        </p:spPr>
      </p:pic>
      <p:pic>
        <p:nvPicPr>
          <p:cNvPr id="108" name="Picture 8"/>
          <p:cNvPicPr/>
          <p:nvPr/>
        </p:nvPicPr>
        <p:blipFill>
          <a:blip r:embed="rId4"/>
          <a:stretch/>
        </p:blipFill>
        <p:spPr>
          <a:xfrm>
            <a:off x="4963680" y="3645000"/>
            <a:ext cx="1967760" cy="710280"/>
          </a:xfrm>
          <a:prstGeom prst="rect">
            <a:avLst/>
          </a:prstGeom>
          <a:ln>
            <a:noFill/>
          </a:ln>
        </p:spPr>
      </p:pic>
      <p:sp>
        <p:nvSpPr>
          <p:cNvPr id="109" name="CustomShape 1"/>
          <p:cNvSpPr/>
          <p:nvPr/>
        </p:nvSpPr>
        <p:spPr>
          <a:xfrm>
            <a:off x="4821480" y="144072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a:off x="4892760" y="358236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1" name="CustomShape 3"/>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Repo Folder Layout</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mph" fill="hold" nodeType="clickEffect">
                                  <p:stCondLst>
                                    <p:cond delay="0"/>
                                  </p:stCondLst>
                                  <p:childTnLst>
                                    <p:set>
                                      <p:cBhvr>
                                        <p:cTn id="6" dur="indefinite"/>
                                        <p:tgtEl>
                                          <p:spTgt spid="106"/>
                                        </p:tgtEl>
                                        <p:attrNameLst>
                                          <p:attrName>style.opacity</p:attrName>
                                        </p:attrNameLst>
                                      </p:cBhvr>
                                    </p:set>
                                    <p:animEffect transition="in" filter="dissolve">
                                      <p:cBhvr additive="repl">
                                        <p:cTn id="7" dur="indefinite"/>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Project Management</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(old method)</a:t>
            </a:r>
            <a:endParaRPr lang="en-AU" sz="2400" b="0" strike="noStrike" spc="-1">
              <a:latin typeface="Arial"/>
            </a:endParaRPr>
          </a:p>
        </p:txBody>
      </p:sp>
      <p:pic>
        <p:nvPicPr>
          <p:cNvPr id="121" name="Picture 4"/>
          <p:cNvPicPr/>
          <p:nvPr/>
        </p:nvPicPr>
        <p:blipFill>
          <a:blip r:embed="rId3"/>
          <a:stretch/>
        </p:blipFill>
        <p:spPr>
          <a:xfrm>
            <a:off x="7411224" y="4855581"/>
            <a:ext cx="1493736" cy="508392"/>
          </a:xfrm>
          <a:prstGeom prst="rect">
            <a:avLst/>
          </a:prstGeom>
          <a:ln>
            <a:noFill/>
          </a:ln>
        </p:spPr>
      </p:pic>
      <p:pic>
        <p:nvPicPr>
          <p:cNvPr id="122" name="Picture 5"/>
          <p:cNvPicPr/>
          <p:nvPr/>
        </p:nvPicPr>
        <p:blipFill>
          <a:blip r:embed="rId4"/>
          <a:stretch/>
        </p:blipFill>
        <p:spPr>
          <a:xfrm>
            <a:off x="7411224" y="5546346"/>
            <a:ext cx="1493736" cy="832853"/>
          </a:xfrm>
          <a:prstGeom prst="rect">
            <a:avLst/>
          </a:prstGeom>
          <a:ln>
            <a:noFill/>
          </a:ln>
        </p:spPr>
      </p:pic>
      <p:sp>
        <p:nvSpPr>
          <p:cNvPr id="123" name="CustomShape 2"/>
          <p:cNvSpPr/>
          <p:nvPr/>
        </p:nvSpPr>
        <p:spPr>
          <a:xfrm>
            <a:off x="6569281" y="4428086"/>
            <a:ext cx="3177622" cy="2491440"/>
          </a:xfrm>
          <a:prstGeom prst="mathMultiply">
            <a:avLst>
              <a:gd name="adj1" fmla="val 23520"/>
            </a:avLst>
          </a:prstGeom>
          <a:gradFill rotWithShape="0">
            <a:gsLst>
              <a:gs pos="0">
                <a:srgbClr val="970000"/>
              </a:gs>
              <a:gs pos="50000">
                <a:srgbClr val="D60000"/>
              </a:gs>
              <a:gs pos="100000">
                <a:srgbClr val="FF0000"/>
              </a:gs>
            </a:gsLst>
            <a:lin ang="0"/>
          </a:gra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2304000" y="72000"/>
            <a:ext cx="7535880" cy="104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AU" sz="3600" b="1" strike="noStrike" spc="-1">
                <a:solidFill>
                  <a:srgbClr val="000000"/>
                </a:solidFill>
                <a:latin typeface="Calibri"/>
                <a:ea typeface="DejaVu Sans"/>
              </a:rPr>
              <a:t>Github Project Management</a:t>
            </a:r>
            <a:endParaRPr lang="en-AU" sz="3600" b="0" strike="noStrike" spc="-1">
              <a:latin typeface="Arial"/>
            </a:endParaRPr>
          </a:p>
        </p:txBody>
      </p:sp>
      <p:sp>
        <p:nvSpPr>
          <p:cNvPr id="125" name="Line 2"/>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6" name="Line 3"/>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7" name="Line 4"/>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8" name="Line 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9" name="CustomShape 6"/>
          <p:cNvSpPr/>
          <p:nvPr/>
        </p:nvSpPr>
        <p:spPr>
          <a:xfrm>
            <a:off x="1939320" y="3168000"/>
            <a:ext cx="1012320" cy="3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Labels</a:t>
            </a:r>
            <a:endParaRPr lang="en-AU" sz="1800" b="0" strike="noStrike" spc="-1">
              <a:latin typeface="Arial"/>
            </a:endParaRPr>
          </a:p>
        </p:txBody>
      </p:sp>
      <p:pic>
        <p:nvPicPr>
          <p:cNvPr id="130" name="Picture 82"/>
          <p:cNvPicPr/>
          <p:nvPr/>
        </p:nvPicPr>
        <p:blipFill>
          <a:blip r:embed="rId2"/>
          <a:stretch/>
        </p:blipFill>
        <p:spPr>
          <a:xfrm>
            <a:off x="412200" y="3689640"/>
            <a:ext cx="955440" cy="250200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31" name="CustomShape 7"/>
          <p:cNvSpPr/>
          <p:nvPr/>
        </p:nvSpPr>
        <p:spPr>
          <a:xfrm>
            <a:off x="144000" y="3171960"/>
            <a:ext cx="14788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Assignees</a:t>
            </a:r>
            <a:endParaRPr lang="en-AU" sz="1800" b="0" strike="noStrike" spc="-1">
              <a:latin typeface="Arial"/>
            </a:endParaRPr>
          </a:p>
        </p:txBody>
      </p:sp>
      <p:pic>
        <p:nvPicPr>
          <p:cNvPr id="132" name="Picture 21"/>
          <p:cNvPicPr/>
          <p:nvPr/>
        </p:nvPicPr>
        <p:blipFill>
          <a:blip r:embed="rId3"/>
          <a:stretch/>
        </p:blipFill>
        <p:spPr>
          <a:xfrm>
            <a:off x="294840" y="1420560"/>
            <a:ext cx="3274200" cy="137016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3" name="Picture 11"/>
          <p:cNvPicPr/>
          <p:nvPr/>
        </p:nvPicPr>
        <p:blipFill>
          <a:blip r:embed="rId4"/>
          <a:stretch/>
        </p:blipFill>
        <p:spPr>
          <a:xfrm>
            <a:off x="4889160" y="1571400"/>
            <a:ext cx="3174480" cy="195624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34" name="CustomShape 8"/>
          <p:cNvSpPr/>
          <p:nvPr/>
        </p:nvSpPr>
        <p:spPr>
          <a:xfrm>
            <a:off x="6048000" y="1008000"/>
            <a:ext cx="9910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Issues</a:t>
            </a:r>
            <a:endParaRPr lang="en-AU" sz="1800" b="0" strike="noStrike" spc="-1">
              <a:latin typeface="Arial"/>
            </a:endParaRPr>
          </a:p>
        </p:txBody>
      </p:sp>
      <p:sp>
        <p:nvSpPr>
          <p:cNvPr id="135" name="Line 9"/>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36" name="CustomShape 10"/>
          <p:cNvSpPr/>
          <p:nvPr/>
        </p:nvSpPr>
        <p:spPr>
          <a:xfrm>
            <a:off x="9792000" y="1402560"/>
            <a:ext cx="123192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Projects</a:t>
            </a:r>
            <a:endParaRPr lang="en-AU" sz="1800" b="0" strike="noStrike" spc="-1">
              <a:latin typeface="Arial"/>
            </a:endParaRPr>
          </a:p>
        </p:txBody>
      </p:sp>
      <p:sp>
        <p:nvSpPr>
          <p:cNvPr id="137" name="CustomShape 11"/>
          <p:cNvSpPr/>
          <p:nvPr/>
        </p:nvSpPr>
        <p:spPr>
          <a:xfrm>
            <a:off x="1045440" y="847080"/>
            <a:ext cx="157500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Milestones</a:t>
            </a:r>
            <a:endParaRPr lang="en-AU" sz="1800" b="0" strike="noStrike" spc="-1">
              <a:latin typeface="Arial"/>
            </a:endParaRPr>
          </a:p>
        </p:txBody>
      </p:sp>
      <p:pic>
        <p:nvPicPr>
          <p:cNvPr id="138" name="Picture 10"/>
          <p:cNvPicPr/>
          <p:nvPr/>
        </p:nvPicPr>
        <p:blipFill>
          <a:blip r:embed="rId5"/>
          <a:stretch/>
        </p:blipFill>
        <p:spPr>
          <a:xfrm>
            <a:off x="8720280" y="1830600"/>
            <a:ext cx="3289680" cy="1439640"/>
          </a:xfrm>
          <a:prstGeom prst="rect">
            <a:avLst/>
          </a:prstGeom>
          <a:ln w="101520">
            <a:solidFill>
              <a:srgbClr val="FDFDFD"/>
            </a:solidFill>
            <a:miter/>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39" name="Line 12"/>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0" name="Picture 30"/>
          <p:cNvPicPr/>
          <p:nvPr/>
        </p:nvPicPr>
        <p:blipFill>
          <a:blip r:embed="rId6"/>
          <a:stretch/>
        </p:blipFill>
        <p:spPr>
          <a:xfrm>
            <a:off x="5112000" y="4133520"/>
            <a:ext cx="4679640" cy="2274120"/>
          </a:xfrm>
          <a:prstGeom prst="rect">
            <a:avLst/>
          </a:prstGeom>
          <a:ln w="101520">
            <a:solidFill>
              <a:srgbClr val="FDFDFD"/>
            </a:solidFill>
            <a:miter/>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41" name="Line 13"/>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42" name="CustomShape 14"/>
          <p:cNvSpPr/>
          <p:nvPr/>
        </p:nvSpPr>
        <p:spPr>
          <a:xfrm>
            <a:off x="6185880" y="3773520"/>
            <a:ext cx="223776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Kanban + Cards</a:t>
            </a:r>
            <a:endParaRPr lang="en-AU" sz="1800" b="0" strike="noStrike" spc="-1">
              <a:latin typeface="Arial"/>
            </a:endParaRPr>
          </a:p>
        </p:txBody>
      </p:sp>
      <p:sp>
        <p:nvSpPr>
          <p:cNvPr id="143" name="Line 1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4" name="Picture 53"/>
          <p:cNvPicPr/>
          <p:nvPr/>
        </p:nvPicPr>
        <p:blipFill>
          <a:blip r:embed="rId7"/>
          <a:stretch/>
        </p:blipFill>
        <p:spPr>
          <a:xfrm>
            <a:off x="2088000" y="3657960"/>
            <a:ext cx="791640" cy="258228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145" name="Line 16"/>
          <p:cNvCxnSpPr/>
          <p:nvPr/>
        </p:nvCxnSpPr>
        <p:spPr>
          <a:xfrm>
            <a:off x="0" y="0"/>
            <a:ext cx="360" cy="360"/>
          </a:xfrm>
          <a:prstGeom prst="line">
            <a:avLst/>
          </a:prstGeom>
          <a:ln w="36000">
            <a:solidFill>
              <a:srgbClr val="3465A4"/>
            </a:solidFill>
            <a:round/>
          </a:ln>
        </p:spPr>
      </p:cxnSp>
      <p:cxnSp>
        <p:nvCxnSpPr>
          <p:cNvPr id="146" name="Line 17"/>
          <p:cNvCxnSpPr/>
          <p:nvPr/>
        </p:nvCxnSpPr>
        <p:spPr>
          <a:xfrm>
            <a:off x="0" y="0"/>
            <a:ext cx="360" cy="360"/>
          </a:xfrm>
          <a:prstGeom prst="line">
            <a:avLst/>
          </a:prstGeom>
          <a:ln w="36000">
            <a:solidFill>
              <a:srgbClr val="3465A4"/>
            </a:solidFill>
            <a:round/>
          </a:ln>
        </p:spPr>
      </p:cxnSp>
      <p:cxnSp>
        <p:nvCxnSpPr>
          <p:cNvPr id="147" name="Line 18"/>
          <p:cNvCxnSpPr/>
          <p:nvPr/>
        </p:nvCxnSpPr>
        <p:spPr>
          <a:xfrm>
            <a:off x="0" y="0"/>
            <a:ext cx="360" cy="360"/>
          </a:xfrm>
          <a:prstGeom prst="line">
            <a:avLst/>
          </a:prstGeom>
          <a:ln w="36000">
            <a:solidFill>
              <a:srgbClr val="3465A4"/>
            </a:solidFill>
            <a:round/>
            <a:tailEnd type="triangle" w="med" len="med"/>
          </a:ln>
        </p:spPr>
      </p:cxnSp>
      <p:cxnSp>
        <p:nvCxnSpPr>
          <p:cNvPr id="148" name="Line 19"/>
          <p:cNvCxnSpPr/>
          <p:nvPr/>
        </p:nvCxnSpPr>
        <p:spPr>
          <a:xfrm>
            <a:off x="0" y="0"/>
            <a:ext cx="360" cy="360"/>
          </a:xfrm>
          <a:prstGeom prst="line">
            <a:avLst/>
          </a:prstGeom>
          <a:ln w="36000">
            <a:solidFill>
              <a:srgbClr val="3465A4"/>
            </a:solidFill>
            <a:round/>
            <a:tailEnd type="triangle" w="med" len="med"/>
          </a:ln>
        </p:spPr>
      </p:cxnSp>
      <p:cxnSp>
        <p:nvCxnSpPr>
          <p:cNvPr id="149" name="Line 20"/>
          <p:cNvCxnSpPr/>
          <p:nvPr/>
        </p:nvCxnSpPr>
        <p:spPr>
          <a:xfrm>
            <a:off x="0" y="0"/>
            <a:ext cx="360" cy="360"/>
          </a:xfrm>
          <a:prstGeom prst="line">
            <a:avLst/>
          </a:prstGeom>
          <a:ln w="36000">
            <a:solidFill>
              <a:srgbClr val="3465A4"/>
            </a:solidFill>
            <a:round/>
            <a:tailEnd type="triangle" w="med" len="med"/>
          </a:ln>
        </p:spPr>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Security</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3"/>
          <p:cNvPicPr/>
          <p:nvPr/>
        </p:nvPicPr>
        <p:blipFill>
          <a:blip r:embed="rId2"/>
          <a:stretch/>
        </p:blipFill>
        <p:spPr>
          <a:xfrm>
            <a:off x="4258917" y="2016720"/>
            <a:ext cx="3314880" cy="2824560"/>
          </a:xfrm>
          <a:prstGeom prst="rect">
            <a:avLst/>
          </a:prstGeom>
          <a:ln>
            <a:noFill/>
          </a:ln>
        </p:spPr>
      </p:pic>
      <p:sp>
        <p:nvSpPr>
          <p:cNvPr id="104"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AU" sz="3600" b="1" spc="-1" dirty="0">
                <a:solidFill>
                  <a:srgbClr val="000000"/>
                </a:solidFill>
                <a:latin typeface="Calibri"/>
              </a:rPr>
              <a:t>Collaboration &amp; Deployment</a:t>
            </a:r>
            <a:endParaRPr lang="en-AU" sz="3600" spc="-1" dirty="0"/>
          </a:p>
        </p:txBody>
      </p:sp>
      <p:pic>
        <p:nvPicPr>
          <p:cNvPr id="105" name="Picture 9"/>
          <p:cNvPicPr/>
          <p:nvPr/>
        </p:nvPicPr>
        <p:blipFill>
          <a:blip r:embed="rId3"/>
          <a:stretch/>
        </p:blipFill>
        <p:spPr>
          <a:xfrm>
            <a:off x="476566" y="2165760"/>
            <a:ext cx="2276640" cy="2526480"/>
          </a:xfrm>
          <a:prstGeom prst="rect">
            <a:avLst/>
          </a:prstGeom>
          <a:ln>
            <a:noFill/>
          </a:ln>
        </p:spPr>
      </p:pic>
      <p:pic>
        <p:nvPicPr>
          <p:cNvPr id="5" name="Picture 3">
            <a:extLst>
              <a:ext uri="{FF2B5EF4-FFF2-40B4-BE49-F238E27FC236}">
                <a16:creationId xmlns:a16="http://schemas.microsoft.com/office/drawing/2014/main" id="{E080A51C-859B-48AD-AC78-695334F89B70}"/>
              </a:ext>
            </a:extLst>
          </p:cNvPr>
          <p:cNvPicPr/>
          <p:nvPr/>
        </p:nvPicPr>
        <p:blipFill>
          <a:blip r:embed="rId4"/>
          <a:stretch/>
        </p:blipFill>
        <p:spPr>
          <a:xfrm>
            <a:off x="8052768" y="1449000"/>
            <a:ext cx="3954600" cy="3960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TotalTime>
  <Words>250</Words>
  <Application>Microsoft Office PowerPoint</Application>
  <PresentationFormat>Widescreen</PresentationFormat>
  <Paragraphs>60</Paragraphs>
  <Slides>13</Slides>
  <Notes>7</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Yvan Burrie</dc:creator>
  <dc:description/>
  <cp:lastModifiedBy>Yvan Burrie</cp:lastModifiedBy>
  <cp:revision>30</cp:revision>
  <dcterms:created xsi:type="dcterms:W3CDTF">2019-05-21T09:36:16Z</dcterms:created>
  <dcterms:modified xsi:type="dcterms:W3CDTF">2019-05-28T02:12:53Z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