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58" r:id="rId5"/>
    <p:sldId id="261" r:id="rId6"/>
    <p:sldId id="260" r:id="rId7"/>
    <p:sldId id="270" r:id="rId8"/>
    <p:sldId id="263" r:id="rId9"/>
    <p:sldId id="271" r:id="rId10"/>
    <p:sldId id="259" r:id="rId11"/>
    <p:sldId id="264"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0013" autoAdjust="0"/>
  </p:normalViewPr>
  <p:slideViewPr>
    <p:cSldViewPr snapToGrid="0">
      <p:cViewPr varScale="1">
        <p:scale>
          <a:sx n="117" d="100"/>
          <a:sy n="117"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AU"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en-AU"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en-AU" sz="1400" b="0" strike="noStrike" spc="-1">
                <a:latin typeface="Times New Roman"/>
              </a:rPr>
              <a:t> </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en-AU" sz="1400" b="0" strike="noStrike" spc="-1">
                <a:latin typeface="Times New Roman"/>
              </a:rPr>
              <a:t> </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en-AU" sz="1400" b="0" strike="noStrike" spc="-1">
                <a:latin typeface="Times New Roman"/>
              </a:rPr>
              <a:t> </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2E2F32DE-801F-4797-8927-920582C9963B}" type="slidenum">
              <a:rPr lang="en-AU" sz="1400" b="0" strike="noStrike" spc="-1">
                <a:latin typeface="Times New Roman"/>
              </a:rPr>
              <a:t>‹#›</a:t>
            </a:fld>
            <a:endParaRPr lang="en-AU"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685800" y="1143000"/>
            <a:ext cx="5484813" cy="3084513"/>
          </a:xfrm>
          <a:prstGeom prst="rect">
            <a:avLst/>
          </a:prstGeom>
        </p:spPr>
      </p:sp>
      <p:sp>
        <p:nvSpPr>
          <p:cNvPr id="182"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dirty="0">
                <a:latin typeface="Arial"/>
              </a:rPr>
              <a:t>The purpose of this presentation is to not only cover our workflow in the construction of our website but to also reflect upon what we did and to also suggest what we could have done to improve everything.</a:t>
            </a:r>
          </a:p>
        </p:txBody>
      </p:sp>
      <p:sp>
        <p:nvSpPr>
          <p:cNvPr id="18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D83826-BC16-4839-BE48-49085EF8AFD9}" type="slidenum">
              <a:rPr lang="en-AU" sz="1200" b="0" strike="noStrike" spc="-1">
                <a:solidFill>
                  <a:srgbClr val="000000"/>
                </a:solidFill>
                <a:latin typeface="Times New Roman"/>
              </a:rPr>
              <a:t>2</a:t>
            </a:fld>
            <a:endParaRPr lang="en-AU"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685800" y="1143000"/>
            <a:ext cx="5484813" cy="3084513"/>
          </a:xfrm>
          <a:prstGeom prst="rect">
            <a:avLst/>
          </a:prstGeom>
        </p:spPr>
      </p:sp>
      <p:sp>
        <p:nvSpPr>
          <p:cNvPr id="185"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Slack and Github integration.</a:t>
            </a:r>
          </a:p>
        </p:txBody>
      </p:sp>
      <p:sp>
        <p:nvSpPr>
          <p:cNvPr id="18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2042AB4-B51D-469D-A8E9-716CCA047C7A}" type="slidenum">
              <a:rPr lang="en-AU" sz="1200" b="0" strike="noStrike" spc="-1">
                <a:solidFill>
                  <a:srgbClr val="000000"/>
                </a:solidFill>
                <a:latin typeface="Times New Roman"/>
              </a:rPr>
              <a:t>3</a:t>
            </a:fld>
            <a:endParaRPr lang="en-AU"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685800" y="1143000"/>
            <a:ext cx="5484813" cy="3084513"/>
          </a:xfrm>
          <a:prstGeom prst="rect">
            <a:avLst/>
          </a:prstGeom>
        </p:spPr>
      </p:sp>
      <p:sp>
        <p:nvSpPr>
          <p:cNvPr id="188" name="PlaceHolder 2"/>
          <p:cNvSpPr>
            <a:spLocks noGrp="1"/>
          </p:cNvSpPr>
          <p:nvPr>
            <p:ph type="body"/>
          </p:nvPr>
        </p:nvSpPr>
        <p:spPr>
          <a:xfrm>
            <a:off x="685800" y="4400640"/>
            <a:ext cx="5485320" cy="3599280"/>
          </a:xfrm>
          <a:prstGeom prst="rect">
            <a:avLst/>
          </a:prstGeom>
        </p:spPr>
        <p:txBody>
          <a:bodyPr lIns="0" tIns="0" rIns="0" bIns="0"/>
          <a:lstStyle/>
          <a:p>
            <a:endParaRPr lang="en-AU" sz="2000" b="0" strike="noStrike" spc="-1">
              <a:latin typeface="Arial"/>
            </a:endParaRPr>
          </a:p>
        </p:txBody>
      </p:sp>
      <p:sp>
        <p:nvSpPr>
          <p:cNvPr id="18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F0BF229-784D-4487-804B-ADCC0C9BACA9}" type="slidenum">
              <a:rPr lang="en-AU" sz="1200" b="0" strike="noStrike" spc="-1">
                <a:solidFill>
                  <a:srgbClr val="000000"/>
                </a:solidFill>
                <a:latin typeface="Times New Roman"/>
              </a:rPr>
              <a:t>4</a:t>
            </a:fld>
            <a:endParaRPr lang="en-AU"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685800" y="1143000"/>
            <a:ext cx="5484813" cy="3084513"/>
          </a:xfrm>
          <a:prstGeom prst="rect">
            <a:avLst/>
          </a:prstGeom>
        </p:spPr>
      </p:sp>
      <p:sp>
        <p:nvSpPr>
          <p:cNvPr id="191"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dirty="0">
                <a:latin typeface="Arial"/>
              </a:rPr>
              <a:t>VPS instead of a limited hosting provider</a:t>
            </a:r>
          </a:p>
          <a:p>
            <a:pPr marL="171360" indent="-170280">
              <a:lnSpc>
                <a:spcPct val="100000"/>
              </a:lnSpc>
              <a:buClr>
                <a:srgbClr val="000000"/>
              </a:buClr>
              <a:buFont typeface="Arial"/>
              <a:buChar char="•"/>
            </a:pPr>
            <a:r>
              <a:rPr lang="en-AU" sz="2000" b="0" strike="noStrike" spc="-1" dirty="0">
                <a:latin typeface="Arial"/>
              </a:rPr>
              <a:t>Inexpensive DNS used for convenience</a:t>
            </a:r>
          </a:p>
          <a:p>
            <a:pPr marL="171360" indent="-170280">
              <a:lnSpc>
                <a:spcPct val="100000"/>
              </a:lnSpc>
              <a:buClr>
                <a:srgbClr val="000000"/>
              </a:buClr>
              <a:buFont typeface="Arial"/>
              <a:buChar char="•"/>
            </a:pPr>
            <a:endParaRPr lang="en-AU" sz="2000" b="0" strike="noStrike" spc="-1" dirty="0">
              <a:latin typeface="Arial"/>
            </a:endParaRPr>
          </a:p>
        </p:txBody>
      </p:sp>
      <p:sp>
        <p:nvSpPr>
          <p:cNvPr id="19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7AD1BFB-C294-439F-BE3C-97F924EE03FD}" type="slidenum">
              <a:rPr lang="en-AU" sz="1200" b="0" strike="noStrike" spc="-1">
                <a:solidFill>
                  <a:srgbClr val="000000"/>
                </a:solidFill>
                <a:latin typeface="Times New Roman"/>
              </a:rPr>
              <a:t>6</a:t>
            </a:fld>
            <a:endParaRPr lang="en-AU" sz="1200" b="0" strike="noStrike" spc="-1">
              <a:latin typeface="Arial"/>
            </a:endParaRPr>
          </a:p>
        </p:txBody>
      </p:sp>
    </p:spTree>
    <p:extLst>
      <p:ext uri="{BB962C8B-B14F-4D97-AF65-F5344CB8AC3E}">
        <p14:creationId xmlns:p14="http://schemas.microsoft.com/office/powerpoint/2010/main" val="921273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685800" y="1143000"/>
            <a:ext cx="5485320" cy="3085200"/>
          </a:xfrm>
          <a:prstGeom prst="rect">
            <a:avLst/>
          </a:prstGeom>
        </p:spPr>
      </p:sp>
      <p:sp>
        <p:nvSpPr>
          <p:cNvPr id="194"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Our initial means of exchanging databases.</a:t>
            </a:r>
          </a:p>
          <a:p>
            <a:pPr marL="171360" indent="-170280">
              <a:lnSpc>
                <a:spcPct val="100000"/>
              </a:lnSpc>
              <a:buClr>
                <a:srgbClr val="000000"/>
              </a:buClr>
              <a:buFont typeface="Arial"/>
              <a:buChar char="•"/>
            </a:pPr>
            <a:r>
              <a:rPr lang="en-AU" sz="2000" b="0" strike="noStrike" spc="-1">
                <a:latin typeface="Arial"/>
              </a:rPr>
              <a:t>We needed to manually export and import SQL files using PhpMyAdmin (or MySQL commands).</a:t>
            </a:r>
          </a:p>
          <a:p>
            <a:pPr marL="171360" indent="-170280">
              <a:lnSpc>
                <a:spcPct val="100000"/>
              </a:lnSpc>
              <a:buClr>
                <a:srgbClr val="000000"/>
              </a:buClr>
              <a:buFont typeface="Arial"/>
              <a:buChar char="•"/>
            </a:pPr>
            <a:r>
              <a:rPr lang="en-AU" sz="2000" b="0" strike="noStrike" spc="-1">
                <a:latin typeface="Arial"/>
              </a:rPr>
              <a:t>This method was unsystematic and timely.</a:t>
            </a:r>
          </a:p>
        </p:txBody>
      </p:sp>
      <p:sp>
        <p:nvSpPr>
          <p:cNvPr id="19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C18EB9A-F27B-4EF7-A49B-039C3D44BBB1}" type="slidenum">
              <a:rPr lang="en-AU" sz="1200" b="0" strike="noStrike" spc="-1">
                <a:solidFill>
                  <a:srgbClr val="000000"/>
                </a:solidFill>
                <a:latin typeface="Times New Roman"/>
              </a:rPr>
              <a:t>10</a:t>
            </a:fld>
            <a:endParaRPr lang="en-AU"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5320" cy="3085200"/>
          </a:xfrm>
          <a:prstGeom prst="rect">
            <a:avLst/>
          </a:prstGeom>
        </p:spPr>
      </p:sp>
      <p:sp>
        <p:nvSpPr>
          <p:cNvPr id="197" name="PlaceHolder 2"/>
          <p:cNvSpPr>
            <a:spLocks noGrp="1"/>
          </p:cNvSpPr>
          <p:nvPr>
            <p:ph type="body"/>
          </p:nvPr>
        </p:nvSpPr>
        <p:spPr>
          <a:xfrm>
            <a:off x="685800" y="4400640"/>
            <a:ext cx="5485320" cy="3599280"/>
          </a:xfrm>
          <a:prstGeom prst="rect">
            <a:avLst/>
          </a:prstGeom>
        </p:spPr>
        <p:txBody>
          <a:bodyPr lIns="0" tIns="0" rIns="0" bIns="0"/>
          <a:lstStyle/>
          <a:p>
            <a:pPr marL="171360" indent="-170280">
              <a:lnSpc>
                <a:spcPct val="100000"/>
              </a:lnSpc>
              <a:buClr>
                <a:srgbClr val="000000"/>
              </a:buClr>
              <a:buFont typeface="Arial"/>
              <a:buChar char="•"/>
            </a:pPr>
            <a:r>
              <a:rPr lang="en-AU" sz="2000" b="0" strike="noStrike" spc="-1">
                <a:latin typeface="Arial"/>
              </a:rPr>
              <a:t>We instead used a PHP utility that handles database importation or exportion.</a:t>
            </a:r>
          </a:p>
        </p:txBody>
      </p:sp>
      <p:sp>
        <p:nvSpPr>
          <p:cNvPr id="19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D7E55C-F6D2-4A55-8125-29BB42BF3169}" type="slidenum">
              <a:rPr lang="en-AU" sz="1200" b="0" strike="noStrike" spc="-1">
                <a:solidFill>
                  <a:srgbClr val="000000"/>
                </a:solidFill>
                <a:latin typeface="Times New Roman"/>
              </a:rPr>
              <a:t>11</a:t>
            </a:fld>
            <a:endParaRPr lang="en-AU"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5320" cy="3085200"/>
          </a:xfrm>
          <a:prstGeom prst="rect">
            <a:avLst/>
          </a:prstGeom>
        </p:spPr>
      </p:sp>
      <p:sp>
        <p:nvSpPr>
          <p:cNvPr id="200" name="PlaceHolder 2"/>
          <p:cNvSpPr>
            <a:spLocks noGrp="1"/>
          </p:cNvSpPr>
          <p:nvPr>
            <p:ph type="body"/>
          </p:nvPr>
        </p:nvSpPr>
        <p:spPr>
          <a:xfrm>
            <a:off x="685800" y="4400640"/>
            <a:ext cx="5485320" cy="3599280"/>
          </a:xfrm>
          <a:prstGeom prst="rect">
            <a:avLst/>
          </a:prstGeom>
        </p:spPr>
        <p:txBody>
          <a:bodyPr lIns="0" tIns="0" rIns="0" bIns="0"/>
          <a:lstStyle/>
          <a:p>
            <a:endParaRPr lang="en-AU" sz="2000" b="0" strike="noStrike" spc="-1">
              <a:latin typeface="Arial"/>
            </a:endParaRPr>
          </a:p>
        </p:txBody>
      </p:sp>
      <p:sp>
        <p:nvSpPr>
          <p:cNvPr id="20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9C8F126-2B0C-4AC5-B5D0-DD626872AA7E}" type="slidenum">
              <a:rPr lang="en-AU" sz="1200" b="0" strike="noStrike" spc="-1">
                <a:solidFill>
                  <a:srgbClr val="000000"/>
                </a:solidFill>
                <a:latin typeface="Times New Roman"/>
              </a:rPr>
              <a:t>12</a:t>
            </a:fld>
            <a:endParaRPr lang="en-AU"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AU"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AU" sz="1800" b="0" strike="noStrike" spc="-1">
                <a:latin typeface="Arial"/>
              </a:rPr>
              <a:t>Second Outline Level</a:t>
            </a:r>
          </a:p>
          <a:p>
            <a:pPr marL="1296000" lvl="2" indent="-288000">
              <a:spcBef>
                <a:spcPts val="850"/>
              </a:spcBef>
              <a:buClr>
                <a:srgbClr val="000000"/>
              </a:buClr>
              <a:buSzPct val="45000"/>
              <a:buFont typeface="Wingdings" charset="2"/>
              <a:buChar char=""/>
            </a:pPr>
            <a:r>
              <a:rPr lang="en-AU" sz="1800" b="0" strike="noStrike" spc="-1">
                <a:latin typeface="Arial"/>
              </a:rPr>
              <a:t>Third Outline Level</a:t>
            </a:r>
          </a:p>
          <a:p>
            <a:pPr marL="1728000" lvl="3" indent="-216000">
              <a:spcBef>
                <a:spcPts val="567"/>
              </a:spcBef>
              <a:buClr>
                <a:srgbClr val="000000"/>
              </a:buClr>
              <a:buSzPct val="75000"/>
              <a:buFont typeface="Symbol" charset="2"/>
              <a:buChar char=""/>
            </a:pPr>
            <a:r>
              <a:rPr lang="en-AU" sz="1800" b="0" strike="noStrike" spc="-1">
                <a:latin typeface="Arial"/>
              </a:rPr>
              <a:t>Fourth Outline Level</a:t>
            </a:r>
          </a:p>
          <a:p>
            <a:pPr marL="2160000" lvl="4" indent="-216000">
              <a:spcBef>
                <a:spcPts val="283"/>
              </a:spcBef>
              <a:buClr>
                <a:srgbClr val="000000"/>
              </a:buClr>
              <a:buSzPct val="45000"/>
              <a:buFont typeface="Wingdings" charset="2"/>
              <a:buChar char=""/>
            </a:pPr>
            <a:r>
              <a:rPr lang="en-AU" sz="1800" b="0" strike="noStrike" spc="-1">
                <a:latin typeface="Arial"/>
              </a:rPr>
              <a:t>Fifth Outline Level</a:t>
            </a:r>
          </a:p>
          <a:p>
            <a:pPr marL="2592000" lvl="5" indent="-216000">
              <a:spcBef>
                <a:spcPts val="283"/>
              </a:spcBef>
              <a:buClr>
                <a:srgbClr val="000000"/>
              </a:buClr>
              <a:buSzPct val="45000"/>
              <a:buFont typeface="Wingdings" charset="2"/>
              <a:buChar char=""/>
            </a:pPr>
            <a:r>
              <a:rPr lang="en-AU" sz="1800" b="0" strike="noStrike" spc="-1">
                <a:latin typeface="Arial"/>
              </a:rPr>
              <a:t>Sixth Outline Level</a:t>
            </a:r>
          </a:p>
          <a:p>
            <a:pPr marL="3024000" lvl="6" indent="-216000">
              <a:spcBef>
                <a:spcPts val="283"/>
              </a:spcBef>
              <a:buClr>
                <a:srgbClr val="000000"/>
              </a:buClr>
              <a:buSzPct val="45000"/>
              <a:buFont typeface="Wingdings" charset="2"/>
              <a:buChar char=""/>
            </a:pPr>
            <a:r>
              <a:rPr lang="en-AU"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AU"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AU"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AU" sz="2800" b="0" strike="noStrike" spc="-1">
                <a:latin typeface="Arial"/>
              </a:rPr>
              <a:t>Second Outline Level</a:t>
            </a:r>
          </a:p>
          <a:p>
            <a:pPr marL="1296000" lvl="2" indent="-288000">
              <a:spcBef>
                <a:spcPts val="850"/>
              </a:spcBef>
              <a:buClr>
                <a:srgbClr val="000000"/>
              </a:buClr>
              <a:buSzPct val="45000"/>
              <a:buFont typeface="Wingdings" charset="2"/>
              <a:buChar char=""/>
            </a:pPr>
            <a:r>
              <a:rPr lang="en-AU" sz="2400" b="0" strike="noStrike" spc="-1">
                <a:latin typeface="Arial"/>
              </a:rPr>
              <a:t>Third Outline Level</a:t>
            </a:r>
          </a:p>
          <a:p>
            <a:pPr marL="1728000" lvl="3" indent="-216000">
              <a:spcBef>
                <a:spcPts val="567"/>
              </a:spcBef>
              <a:buClr>
                <a:srgbClr val="000000"/>
              </a:buClr>
              <a:buSzPct val="75000"/>
              <a:buFont typeface="Symbol" charset="2"/>
              <a:buChar char=""/>
            </a:pPr>
            <a:r>
              <a:rPr lang="en-AU" sz="2000" b="0" strike="noStrike" spc="-1">
                <a:latin typeface="Arial"/>
              </a:rPr>
              <a:t>Fourth Outline Level</a:t>
            </a:r>
          </a:p>
          <a:p>
            <a:pPr marL="2160000" lvl="4" indent="-216000">
              <a:spcBef>
                <a:spcPts val="283"/>
              </a:spcBef>
              <a:buClr>
                <a:srgbClr val="000000"/>
              </a:buClr>
              <a:buSzPct val="45000"/>
              <a:buFont typeface="Wingdings" charset="2"/>
              <a:buChar char=""/>
            </a:pPr>
            <a:r>
              <a:rPr lang="en-AU" sz="2000" b="0" strike="noStrike" spc="-1">
                <a:latin typeface="Arial"/>
              </a:rPr>
              <a:t>Fifth Outline Level</a:t>
            </a:r>
          </a:p>
          <a:p>
            <a:pPr marL="2592000" lvl="5" indent="-216000">
              <a:spcBef>
                <a:spcPts val="283"/>
              </a:spcBef>
              <a:buClr>
                <a:srgbClr val="000000"/>
              </a:buClr>
              <a:buSzPct val="45000"/>
              <a:buFont typeface="Wingdings" charset="2"/>
              <a:buChar char=""/>
            </a:pPr>
            <a:r>
              <a:rPr lang="en-AU" sz="2000" b="0" strike="noStrike" spc="-1">
                <a:latin typeface="Arial"/>
              </a:rPr>
              <a:t>Sixth Outline Level</a:t>
            </a:r>
          </a:p>
          <a:p>
            <a:pPr marL="3024000" lvl="6" indent="-216000">
              <a:spcBef>
                <a:spcPts val="283"/>
              </a:spcBef>
              <a:buClr>
                <a:srgbClr val="000000"/>
              </a:buClr>
              <a:buSzPct val="45000"/>
              <a:buFont typeface="Wingdings" charset="2"/>
              <a:buChar char=""/>
            </a:pPr>
            <a:r>
              <a:rPr lang="en-AU"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484200" y="470880"/>
            <a:ext cx="4379760" cy="589104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862920" y="1011960"/>
            <a:ext cx="3414960" cy="479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AU" sz="4400" b="1" strike="noStrike" spc="-1">
                <a:solidFill>
                  <a:srgbClr val="FFFFFF"/>
                </a:solidFill>
                <a:latin typeface="Calibri Light"/>
                <a:ea typeface="DejaVu Sans"/>
              </a:rPr>
              <a:t>Team 10</a:t>
            </a:r>
            <a:endParaRPr lang="en-AU" sz="4400" b="0" strike="noStrike" spc="-1">
              <a:latin typeface="Arial"/>
            </a:endParaRPr>
          </a:p>
        </p:txBody>
      </p:sp>
      <p:grpSp>
        <p:nvGrpSpPr>
          <p:cNvPr id="84" name="Group 3"/>
          <p:cNvGrpSpPr/>
          <p:nvPr/>
        </p:nvGrpSpPr>
        <p:grpSpPr>
          <a:xfrm>
            <a:off x="5194440" y="522000"/>
            <a:ext cx="6512400" cy="5782680"/>
            <a:chOff x="5194440" y="522000"/>
            <a:chExt cx="6512400" cy="5782680"/>
          </a:xfrm>
        </p:grpSpPr>
        <p:sp>
          <p:nvSpPr>
            <p:cNvPr id="85" name="CustomShape 4"/>
            <p:cNvSpPr/>
            <p:nvPr/>
          </p:nvSpPr>
          <p:spPr>
            <a:xfrm>
              <a:off x="5194440" y="522000"/>
              <a:ext cx="6512400" cy="105444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Matthew Livingston</a:t>
              </a:r>
              <a:endParaRPr lang="en-AU" sz="4400" b="0" strike="noStrike" spc="-1">
                <a:latin typeface="Arial"/>
              </a:endParaRPr>
            </a:p>
          </p:txBody>
        </p:sp>
        <p:sp>
          <p:nvSpPr>
            <p:cNvPr id="86" name="CustomShape 5"/>
            <p:cNvSpPr/>
            <p:nvPr/>
          </p:nvSpPr>
          <p:spPr>
            <a:xfrm>
              <a:off x="5194440" y="1703880"/>
              <a:ext cx="6512400" cy="1054440"/>
            </a:xfrm>
            <a:prstGeom prst="roundRect">
              <a:avLst>
                <a:gd name="adj" fmla="val 16667"/>
              </a:avLst>
            </a:prstGeom>
            <a:solidFill>
              <a:schemeClr val="accent2">
                <a:hueOff val="-363841"/>
                <a:satOff val="-20982"/>
                <a:lumOff val="215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Ady (Ye Thiha Aung)</a:t>
              </a:r>
              <a:endParaRPr lang="en-AU" sz="4400" b="0" strike="noStrike" spc="-1">
                <a:latin typeface="Arial"/>
              </a:endParaRPr>
            </a:p>
          </p:txBody>
        </p:sp>
        <p:sp>
          <p:nvSpPr>
            <p:cNvPr id="87" name="CustomShape 6"/>
            <p:cNvSpPr/>
            <p:nvPr/>
          </p:nvSpPr>
          <p:spPr>
            <a:xfrm>
              <a:off x="5194440" y="2886120"/>
              <a:ext cx="6512400" cy="1054440"/>
            </a:xfrm>
            <a:prstGeom prst="roundRect">
              <a:avLst>
                <a:gd name="adj" fmla="val 16667"/>
              </a:avLst>
            </a:prstGeom>
            <a:solidFill>
              <a:schemeClr val="accent2">
                <a:hueOff val="-727682"/>
                <a:satOff val="-41964"/>
                <a:lumOff val="4314"/>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Yvan Burrie</a:t>
              </a:r>
              <a:endParaRPr lang="en-AU" sz="4400" b="0" strike="noStrike" spc="-1">
                <a:latin typeface="Arial"/>
              </a:endParaRPr>
            </a:p>
          </p:txBody>
        </p:sp>
        <p:sp>
          <p:nvSpPr>
            <p:cNvPr id="88" name="CustomShape 7"/>
            <p:cNvSpPr/>
            <p:nvPr/>
          </p:nvSpPr>
          <p:spPr>
            <a:xfrm>
              <a:off x="5194440" y="4068000"/>
              <a:ext cx="6512400" cy="1054440"/>
            </a:xfrm>
            <a:prstGeom prst="roundRect">
              <a:avLst>
                <a:gd name="adj" fmla="val 16667"/>
              </a:avLst>
            </a:prstGeom>
            <a:solidFill>
              <a:schemeClr val="accent2">
                <a:hueOff val="-1091522"/>
                <a:satOff val="-62946"/>
                <a:lumOff val="647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Anthony Vincin</a:t>
              </a:r>
              <a:endParaRPr lang="en-AU" sz="4400" b="0" strike="noStrike" spc="-1">
                <a:latin typeface="Arial"/>
              </a:endParaRPr>
            </a:p>
          </p:txBody>
        </p:sp>
        <p:sp>
          <p:nvSpPr>
            <p:cNvPr id="89" name="CustomShape 8"/>
            <p:cNvSpPr/>
            <p:nvPr/>
          </p:nvSpPr>
          <p:spPr>
            <a:xfrm>
              <a:off x="5194440" y="5250240"/>
              <a:ext cx="6512400" cy="1054440"/>
            </a:xfrm>
            <a:prstGeom prst="roundRect">
              <a:avLst>
                <a:gd name="adj" fmla="val 16667"/>
              </a:avLst>
            </a:prstGeom>
            <a:solidFill>
              <a:schemeClr val="accent2">
                <a:hueOff val="-1455363"/>
                <a:satOff val="-83928"/>
                <a:lumOff val="862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219240" tIns="219240" rIns="167760" bIns="219240" anchor="ctr"/>
            <a:lstStyle/>
            <a:p>
              <a:pPr>
                <a:lnSpc>
                  <a:spcPct val="90000"/>
                </a:lnSpc>
                <a:spcAft>
                  <a:spcPts val="1539"/>
                </a:spcAft>
              </a:pPr>
              <a:r>
                <a:rPr lang="en-AU" sz="4400" b="0" strike="noStrike" spc="-1">
                  <a:solidFill>
                    <a:srgbClr val="FFFFFF"/>
                  </a:solidFill>
                  <a:latin typeface="Calibri"/>
                  <a:ea typeface="DejaVu Sans"/>
                </a:rPr>
                <a:t>Stephen Ohl</a:t>
              </a:r>
              <a:endParaRPr lang="en-AU" sz="4400" b="0" strike="noStrike" spc="-1">
                <a:latin typeface="Arial"/>
              </a:endParaRPr>
            </a:p>
          </p:txBody>
        </p:sp>
      </p:grpSp>
      <p:grpSp>
        <p:nvGrpSpPr>
          <p:cNvPr id="9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3"/>
          <p:cNvPicPr/>
          <p:nvPr/>
        </p:nvPicPr>
        <p:blipFill>
          <a:blip r:embed="rId3"/>
          <a:stretch/>
        </p:blipFill>
        <p:spPr>
          <a:xfrm>
            <a:off x="1622880" y="5211720"/>
            <a:ext cx="1312200" cy="762480"/>
          </a:xfrm>
          <a:prstGeom prst="rect">
            <a:avLst/>
          </a:prstGeom>
          <a:ln>
            <a:noFill/>
          </a:ln>
        </p:spPr>
      </p:pic>
      <p:sp>
        <p:nvSpPr>
          <p:cNvPr id="151"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(old method)</a:t>
            </a:r>
            <a:endParaRPr lang="en-AU" sz="2400" b="0" strike="noStrike" spc="-1">
              <a:latin typeface="Arial"/>
            </a:endParaRPr>
          </a:p>
        </p:txBody>
      </p:sp>
      <p:pic>
        <p:nvPicPr>
          <p:cNvPr id="152" name="Picture 26"/>
          <p:cNvPicPr/>
          <p:nvPr/>
        </p:nvPicPr>
        <p:blipFill>
          <a:blip r:embed="rId4"/>
          <a:stretch/>
        </p:blipFill>
        <p:spPr>
          <a:xfrm>
            <a:off x="1551600" y="4165200"/>
            <a:ext cx="1461600" cy="825480"/>
          </a:xfrm>
          <a:prstGeom prst="rect">
            <a:avLst/>
          </a:prstGeom>
          <a:ln>
            <a:noFill/>
          </a:ln>
        </p:spPr>
      </p:pic>
      <p:sp>
        <p:nvSpPr>
          <p:cNvPr id="153" name="CustomShape 2"/>
          <p:cNvSpPr/>
          <p:nvPr/>
        </p:nvSpPr>
        <p:spPr>
          <a:xfrm>
            <a:off x="1015560" y="3867840"/>
            <a:ext cx="2467800" cy="2467800"/>
          </a:xfrm>
          <a:prstGeom prst="ellipse">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sp>
      <p:sp>
        <p:nvSpPr>
          <p:cNvPr id="154" name="Line 3"/>
          <p:cNvSpPr/>
          <p:nvPr/>
        </p:nvSpPr>
        <p:spPr>
          <a:xfrm>
            <a:off x="1041840" y="5102280"/>
            <a:ext cx="2468880" cy="360"/>
          </a:xfrm>
          <a:prstGeom prst="line">
            <a:avLst/>
          </a:prstGeom>
          <a:ln w="9360" cap="rnd">
            <a:solidFill>
              <a:schemeClr val="dk1"/>
            </a:solidFill>
            <a:custDash>
              <a:ds d="800000" sp="600000"/>
            </a:custDash>
            <a:round/>
          </a:ln>
        </p:spPr>
        <p:style>
          <a:lnRef idx="0">
            <a:scrgbClr r="0" g="0" b="0"/>
          </a:lnRef>
          <a:fillRef idx="0">
            <a:scrgbClr r="0" g="0" b="0"/>
          </a:fillRef>
          <a:effectRef idx="0">
            <a:scrgbClr r="0" g="0" b="0"/>
          </a:effectRef>
          <a:fontRef idx="minor"/>
        </p:style>
      </p:sp>
      <p:sp>
        <p:nvSpPr>
          <p:cNvPr id="155" name="CustomShape 4"/>
          <p:cNvSpPr/>
          <p:nvPr/>
        </p:nvSpPr>
        <p:spPr>
          <a:xfrm>
            <a:off x="72000" y="3531240"/>
            <a:ext cx="1797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latin typeface="Calibri"/>
                <a:ea typeface="DejaVu Sans"/>
              </a:rPr>
              <a:t>Interface (1)</a:t>
            </a:r>
            <a:endParaRPr lang="en-AU" sz="1800" b="0" strike="noStrike" spc="-1">
              <a:latin typeface="Arial"/>
            </a:endParaRPr>
          </a:p>
        </p:txBody>
      </p:sp>
      <p:pic>
        <p:nvPicPr>
          <p:cNvPr id="156" name="Picture 59"/>
          <p:cNvPicPr/>
          <p:nvPr/>
        </p:nvPicPr>
        <p:blipFill>
          <a:blip r:embed="rId5"/>
          <a:stretch/>
        </p:blipFill>
        <p:spPr>
          <a:xfrm>
            <a:off x="260280" y="4462200"/>
            <a:ext cx="1111320" cy="1279080"/>
          </a:xfrm>
          <a:prstGeom prst="rect">
            <a:avLst/>
          </a:prstGeom>
          <a:ln>
            <a:noFill/>
          </a:ln>
        </p:spPr>
      </p:pic>
      <p:pic>
        <p:nvPicPr>
          <p:cNvPr id="157" name="Picture 61"/>
          <p:cNvPicPr/>
          <p:nvPr/>
        </p:nvPicPr>
        <p:blipFill>
          <a:blip r:embed="rId6"/>
          <a:stretch/>
        </p:blipFill>
        <p:spPr>
          <a:xfrm>
            <a:off x="5187240" y="1389960"/>
            <a:ext cx="1436400" cy="1849680"/>
          </a:xfrm>
          <a:prstGeom prst="rect">
            <a:avLst/>
          </a:prstGeom>
          <a:ln>
            <a:noFill/>
          </a:ln>
        </p:spPr>
      </p:pic>
      <p:sp>
        <p:nvSpPr>
          <p:cNvPr id="158" name="CustomShape 5"/>
          <p:cNvSpPr/>
          <p:nvPr/>
        </p:nvSpPr>
        <p:spPr>
          <a:xfrm>
            <a:off x="8114760" y="3744000"/>
            <a:ext cx="1797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1800" b="1" strike="noStrike" spc="-1">
                <a:solidFill>
                  <a:srgbClr val="000000"/>
                </a:solidFill>
                <a:latin typeface="Calibri"/>
                <a:ea typeface="DejaVu Sans"/>
              </a:rPr>
              <a:t>Interface (2)</a:t>
            </a:r>
            <a:endParaRPr lang="en-AU" sz="1800" b="0" strike="noStrike" spc="-1">
              <a:latin typeface="Arial"/>
            </a:endParaRPr>
          </a:p>
        </p:txBody>
      </p:sp>
      <p:sp>
        <p:nvSpPr>
          <p:cNvPr id="159" name="CustomShape 6"/>
          <p:cNvSpPr/>
          <p:nvPr/>
        </p:nvSpPr>
        <p:spPr>
          <a:xfrm>
            <a:off x="9248760" y="3982320"/>
            <a:ext cx="2467800" cy="2467800"/>
          </a:xfrm>
          <a:prstGeom prst="ellipse">
            <a:avLst/>
          </a:prstGeom>
          <a:noFill/>
          <a:ln w="57240">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60" name="Picture 66"/>
          <p:cNvPicPr/>
          <p:nvPr/>
        </p:nvPicPr>
        <p:blipFill>
          <a:blip r:embed="rId5"/>
          <a:stretch/>
        </p:blipFill>
        <p:spPr>
          <a:xfrm>
            <a:off x="8526960" y="4582800"/>
            <a:ext cx="1111320" cy="1279080"/>
          </a:xfrm>
          <a:prstGeom prst="rect">
            <a:avLst/>
          </a:prstGeom>
          <a:ln>
            <a:noFill/>
          </a:ln>
        </p:spPr>
      </p:pic>
      <p:sp>
        <p:nvSpPr>
          <p:cNvPr id="161" name="CustomShape 7"/>
          <p:cNvSpPr/>
          <p:nvPr/>
        </p:nvSpPr>
        <p:spPr>
          <a:xfrm>
            <a:off x="5259240" y="1967040"/>
            <a:ext cx="12481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SQL</a:t>
            </a: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Dump</a:t>
            </a:r>
            <a:endParaRPr lang="en-AU" sz="1800" b="0" strike="noStrike" spc="-1">
              <a:latin typeface="Arial"/>
            </a:endParaRPr>
          </a:p>
          <a:p>
            <a:pPr algn="ctr">
              <a:lnSpc>
                <a:spcPct val="100000"/>
              </a:lnSpc>
            </a:pPr>
            <a:r>
              <a:rPr lang="en-AU" sz="1800" b="1" strike="noStrike" spc="-1">
                <a:solidFill>
                  <a:srgbClr val="000000"/>
                </a:solidFill>
                <a:latin typeface="Calibri"/>
                <a:ea typeface="DejaVu Sans"/>
              </a:rPr>
              <a:t>File</a:t>
            </a:r>
            <a:endParaRPr lang="en-AU" sz="1800" b="0" strike="noStrike" spc="-1">
              <a:latin typeface="Arial"/>
            </a:endParaRPr>
          </a:p>
        </p:txBody>
      </p:sp>
      <p:sp>
        <p:nvSpPr>
          <p:cNvPr id="162" name="Line 8"/>
          <p:cNvSpPr/>
          <p:nvPr/>
        </p:nvSpPr>
        <p:spPr>
          <a:xfrm>
            <a:off x="0" y="0"/>
            <a:ext cx="360" cy="360"/>
          </a:xfrm>
          <a:prstGeom prst="line">
            <a:avLst/>
          </a:prstGeom>
          <a:ln w="360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63" name="Line 9"/>
          <p:cNvSpPr/>
          <p:nvPr/>
        </p:nvSpPr>
        <p:spPr>
          <a:xfrm>
            <a:off x="0" y="0"/>
            <a:ext cx="360" cy="360"/>
          </a:xfrm>
          <a:prstGeom prst="line">
            <a:avLst/>
          </a:prstGeom>
          <a:ln w="360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164" name="CustomShape 10"/>
          <p:cNvSpPr/>
          <p:nvPr/>
        </p:nvSpPr>
        <p:spPr>
          <a:xfrm>
            <a:off x="4320000" y="4869720"/>
            <a:ext cx="3311640" cy="67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latin typeface="Arial"/>
              </a:rPr>
              <a:t>(Database imports &amp; exports may go in either direction)</a:t>
            </a:r>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(new strategy)</a:t>
            </a:r>
            <a:endParaRPr lang="en-AU" sz="2400" b="0" strike="noStrike" spc="-1">
              <a:latin typeface="Arial"/>
            </a:endParaRPr>
          </a:p>
        </p:txBody>
      </p:sp>
      <p:pic>
        <p:nvPicPr>
          <p:cNvPr id="166" name="Picture 5"/>
          <p:cNvPicPr/>
          <p:nvPr/>
        </p:nvPicPr>
        <p:blipFill>
          <a:blip r:embed="rId3"/>
          <a:stretch/>
        </p:blipFill>
        <p:spPr>
          <a:xfrm>
            <a:off x="4807440" y="1830240"/>
            <a:ext cx="2576520" cy="3196080"/>
          </a:xfrm>
          <a:prstGeom prst="rect">
            <a:avLst/>
          </a:prstGeom>
          <a:ln>
            <a:noFill/>
          </a:ln>
        </p:spPr>
      </p:pic>
      <p:pic>
        <p:nvPicPr>
          <p:cNvPr id="167" name="Picture 6"/>
          <p:cNvPicPr/>
          <p:nvPr/>
        </p:nvPicPr>
        <p:blipFill>
          <a:blip r:embed="rId4"/>
          <a:stretch/>
        </p:blipFill>
        <p:spPr>
          <a:xfrm>
            <a:off x="685800" y="560160"/>
            <a:ext cx="1269360" cy="1269360"/>
          </a:xfrm>
          <a:prstGeom prst="rect">
            <a:avLst/>
          </a:prstGeom>
          <a:ln>
            <a:noFill/>
          </a:ln>
        </p:spPr>
      </p:pic>
      <p:pic>
        <p:nvPicPr>
          <p:cNvPr id="168" name="Picture 2"/>
          <p:cNvPicPr/>
          <p:nvPr/>
        </p:nvPicPr>
        <p:blipFill>
          <a:blip r:embed="rId5"/>
          <a:stretch/>
        </p:blipFill>
        <p:spPr>
          <a:xfrm>
            <a:off x="1320840" y="2656440"/>
            <a:ext cx="2437200" cy="243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Database Migration</a:t>
            </a:r>
            <a:endParaRPr lang="en-AU" sz="3600" b="0" strike="noStrike" spc="-1">
              <a:latin typeface="Arial"/>
            </a:endParaRPr>
          </a:p>
          <a:p>
            <a:pPr algn="ctr">
              <a:lnSpc>
                <a:spcPct val="100000"/>
              </a:lnSpc>
            </a:pPr>
            <a:r>
              <a:rPr lang="en-AU" sz="2400" b="1" strike="noStrike" spc="-1">
                <a:solidFill>
                  <a:srgbClr val="000000"/>
                </a:solidFill>
                <a:latin typeface="Calibri"/>
                <a:ea typeface="DejaVu Sans"/>
              </a:rPr>
              <a:t>(after-thoughts)</a:t>
            </a:r>
            <a:endParaRPr lang="en-AU" sz="2400" b="0" strike="noStrike" spc="-1">
              <a:latin typeface="Arial"/>
            </a:endParaRPr>
          </a:p>
        </p:txBody>
      </p:sp>
      <p:sp>
        <p:nvSpPr>
          <p:cNvPr id="170" name="CustomShape 2"/>
          <p:cNvSpPr/>
          <p:nvPr/>
        </p:nvSpPr>
        <p:spPr>
          <a:xfrm>
            <a:off x="1695600" y="1499040"/>
            <a:ext cx="8800200" cy="91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Problem?</a:t>
            </a:r>
            <a:endParaRPr lang="en-AU" sz="1800" b="0" strike="noStrike" spc="-1">
              <a:latin typeface="Arial"/>
            </a:endParaRPr>
          </a:p>
          <a:p>
            <a:pPr algn="ctr">
              <a:lnSpc>
                <a:spcPct val="100000"/>
              </a:lnSpc>
            </a:pPr>
            <a:r>
              <a:rPr lang="en-AU" sz="1800" b="0" strike="noStrike" spc="-1">
                <a:solidFill>
                  <a:srgbClr val="000000"/>
                </a:solidFill>
                <a:latin typeface="Calibri"/>
                <a:ea typeface="DejaVu Sans"/>
              </a:rPr>
              <a:t>SQL dump file is a </a:t>
            </a:r>
            <a:r>
              <a:rPr lang="en-AU" sz="1800" b="0" u="sng" strike="noStrike" spc="-1">
                <a:solidFill>
                  <a:srgbClr val="000000"/>
                </a:solidFill>
                <a:uFillTx/>
                <a:latin typeface="Calibri"/>
                <a:ea typeface="DejaVu Sans"/>
              </a:rPr>
              <a:t>monolithic</a:t>
            </a:r>
            <a:r>
              <a:rPr lang="en-AU" sz="1800" b="0" strike="noStrike" spc="-1">
                <a:solidFill>
                  <a:srgbClr val="000000"/>
                </a:solidFill>
                <a:latin typeface="Calibri"/>
                <a:ea typeface="DejaVu Sans"/>
              </a:rPr>
              <a:t> approach that can disrupt </a:t>
            </a:r>
            <a:r>
              <a:rPr lang="en-AU" sz="1800" b="0" u="sng" strike="noStrike" spc="-1">
                <a:solidFill>
                  <a:srgbClr val="000000"/>
                </a:solidFill>
                <a:uFillTx/>
                <a:latin typeface="Calibri"/>
                <a:ea typeface="DejaVu Sans"/>
              </a:rPr>
              <a:t>data integrity</a:t>
            </a:r>
            <a:r>
              <a:rPr lang="en-AU" sz="1800" b="0" strike="noStrike" spc="-1">
                <a:solidFill>
                  <a:srgbClr val="000000"/>
                </a:solidFill>
                <a:latin typeface="Calibri"/>
                <a:ea typeface="DejaVu Sans"/>
              </a:rPr>
              <a:t> since .</a:t>
            </a:r>
            <a:endParaRPr lang="en-AU" sz="1800" b="0" strike="noStrike" spc="-1">
              <a:latin typeface="Arial"/>
            </a:endParaRPr>
          </a:p>
        </p:txBody>
      </p:sp>
      <p:sp>
        <p:nvSpPr>
          <p:cNvPr id="171" name="CustomShape 3"/>
          <p:cNvSpPr/>
          <p:nvPr/>
        </p:nvSpPr>
        <p:spPr>
          <a:xfrm>
            <a:off x="1453680" y="5641920"/>
            <a:ext cx="92833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Solution?</a:t>
            </a:r>
            <a:endParaRPr lang="en-AU" sz="1800" b="0" strike="noStrike" spc="-1">
              <a:latin typeface="Arial"/>
            </a:endParaRPr>
          </a:p>
          <a:p>
            <a:pPr algn="ctr">
              <a:lnSpc>
                <a:spcPct val="100000"/>
              </a:lnSpc>
            </a:pPr>
            <a:r>
              <a:rPr lang="en-AU" sz="1800" b="0" strike="noStrike" spc="-1">
                <a:solidFill>
                  <a:srgbClr val="000000"/>
                </a:solidFill>
                <a:latin typeface="Calibri"/>
                <a:ea typeface="DejaVu Sans"/>
              </a:rPr>
              <a:t>Use </a:t>
            </a:r>
            <a:r>
              <a:rPr lang="en-AU" sz="1800" b="0" u="sng" strike="noStrike" spc="-1">
                <a:solidFill>
                  <a:srgbClr val="000000"/>
                </a:solidFill>
                <a:uFillTx/>
                <a:latin typeface="Calibri"/>
                <a:ea typeface="DejaVu Sans"/>
              </a:rPr>
              <a:t>rollback</a:t>
            </a:r>
            <a:r>
              <a:rPr lang="en-AU" sz="1800" b="0" strike="noStrike" spc="-1">
                <a:solidFill>
                  <a:srgbClr val="000000"/>
                </a:solidFill>
                <a:latin typeface="Calibri"/>
                <a:ea typeface="DejaVu Sans"/>
              </a:rPr>
              <a:t> approach such as version-controlled queries.</a:t>
            </a:r>
            <a:endParaRPr lang="en-AU" sz="1800" b="0" strike="noStrike" spc="-1">
              <a:latin typeface="Arial"/>
            </a:endParaRPr>
          </a:p>
        </p:txBody>
      </p:sp>
      <p:grpSp>
        <p:nvGrpSpPr>
          <p:cNvPr id="172" name="Group 4"/>
          <p:cNvGrpSpPr/>
          <p:nvPr/>
        </p:nvGrpSpPr>
        <p:grpSpPr>
          <a:xfrm>
            <a:off x="4895280" y="2683800"/>
            <a:ext cx="2400120" cy="2572560"/>
            <a:chOff x="4895280" y="2683800"/>
            <a:chExt cx="2400120" cy="2572560"/>
          </a:xfrm>
        </p:grpSpPr>
        <p:pic>
          <p:nvPicPr>
            <p:cNvPr id="173" name="Picture 9"/>
            <p:cNvPicPr/>
            <p:nvPr/>
          </p:nvPicPr>
          <p:blipFill>
            <a:blip r:embed="rId3"/>
            <a:stretch/>
          </p:blipFill>
          <p:spPr>
            <a:xfrm>
              <a:off x="4895280" y="2683800"/>
              <a:ext cx="767880" cy="883800"/>
            </a:xfrm>
            <a:prstGeom prst="rect">
              <a:avLst/>
            </a:prstGeom>
            <a:ln>
              <a:noFill/>
            </a:ln>
          </p:spPr>
        </p:pic>
        <p:pic>
          <p:nvPicPr>
            <p:cNvPr id="174" name="Picture 6"/>
            <p:cNvPicPr/>
            <p:nvPr/>
          </p:nvPicPr>
          <p:blipFill>
            <a:blip r:embed="rId4"/>
            <a:stretch/>
          </p:blipFill>
          <p:spPr>
            <a:xfrm>
              <a:off x="5188680" y="2876040"/>
              <a:ext cx="1802880" cy="2018520"/>
            </a:xfrm>
            <a:prstGeom prst="rect">
              <a:avLst/>
            </a:prstGeom>
            <a:ln>
              <a:noFill/>
            </a:ln>
          </p:spPr>
        </p:pic>
        <p:pic>
          <p:nvPicPr>
            <p:cNvPr id="175" name="Picture 8"/>
            <p:cNvPicPr/>
            <p:nvPr/>
          </p:nvPicPr>
          <p:blipFill>
            <a:blip r:embed="rId3"/>
            <a:stretch/>
          </p:blipFill>
          <p:spPr>
            <a:xfrm>
              <a:off x="6527520" y="4372560"/>
              <a:ext cx="767880" cy="883800"/>
            </a:xfrm>
            <a:prstGeom prst="rect">
              <a:avLst/>
            </a:prstGeom>
            <a:ln>
              <a:noFill/>
            </a:ln>
          </p:spPr>
        </p:pic>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dirty="0">
                <a:solidFill>
                  <a:srgbClr val="000000"/>
                </a:solidFill>
                <a:latin typeface="Calibri"/>
                <a:ea typeface="DejaVu Sans"/>
              </a:rPr>
              <a:t>Thanks!</a:t>
            </a:r>
            <a:endParaRPr lang="en-AU" sz="3600" b="0" strike="noStrike" spc="-1" dirty="0">
              <a:latin typeface="Arial"/>
            </a:endParaRPr>
          </a:p>
        </p:txBody>
      </p:sp>
      <p:pic>
        <p:nvPicPr>
          <p:cNvPr id="180" name="Picture 4"/>
          <p:cNvPicPr/>
          <p:nvPr/>
        </p:nvPicPr>
        <p:blipFill>
          <a:blip r:embed="rId2"/>
          <a:stretch/>
        </p:blipFill>
        <p:spPr>
          <a:xfrm>
            <a:off x="3587760" y="1044000"/>
            <a:ext cx="5015160" cy="5845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2"/>
          <p:cNvSpPr/>
          <p:nvPr/>
        </p:nvSpPr>
        <p:spPr>
          <a:xfrm>
            <a:off x="2496000" y="1967760"/>
            <a:ext cx="720000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dirty="0">
                <a:solidFill>
                  <a:srgbClr val="000000"/>
                </a:solidFill>
                <a:latin typeface="Calibri"/>
                <a:ea typeface="DejaVu Sans"/>
              </a:rPr>
              <a:t>Let us cover our workflow.</a:t>
            </a:r>
            <a:endParaRPr lang="en-AU" sz="3600" b="0" strike="noStrike" spc="-1" dirty="0">
              <a:latin typeface="Arial"/>
            </a:endParaRPr>
          </a:p>
          <a:p>
            <a:pPr algn="ctr">
              <a:lnSpc>
                <a:spcPct val="100000"/>
              </a:lnSpc>
            </a:pPr>
            <a:endParaRPr lang="en-AU" sz="3600" b="0" strike="noStrike" spc="-1" dirty="0">
              <a:latin typeface="Arial"/>
            </a:endParaRPr>
          </a:p>
          <a:p>
            <a:pPr algn="ctr">
              <a:lnSpc>
                <a:spcPct val="100000"/>
              </a:lnSpc>
            </a:pPr>
            <a:r>
              <a:rPr lang="en-AU" sz="3600" b="1" strike="noStrike" spc="-1" dirty="0">
                <a:solidFill>
                  <a:srgbClr val="000000"/>
                </a:solidFill>
                <a:latin typeface="Calibri"/>
                <a:ea typeface="DejaVu Sans"/>
              </a:rPr>
              <a:t>Let us reflect on what we did.</a:t>
            </a:r>
            <a:endParaRPr lang="en-AU" sz="3600" b="0" strike="noStrike" spc="-1" dirty="0">
              <a:latin typeface="Arial"/>
            </a:endParaRPr>
          </a:p>
          <a:p>
            <a:pPr algn="ctr">
              <a:lnSpc>
                <a:spcPct val="100000"/>
              </a:lnSpc>
            </a:pPr>
            <a:endParaRPr lang="en-AU" sz="3600" b="0" strike="noStrike" spc="-1" dirty="0">
              <a:latin typeface="Arial"/>
            </a:endParaRPr>
          </a:p>
          <a:p>
            <a:pPr algn="ctr">
              <a:lnSpc>
                <a:spcPct val="100000"/>
              </a:lnSpc>
            </a:pPr>
            <a:r>
              <a:rPr lang="en-AU" sz="3600" b="1" strike="noStrike" spc="-1" dirty="0">
                <a:solidFill>
                  <a:srgbClr val="000000"/>
                </a:solidFill>
                <a:latin typeface="Calibri"/>
                <a:ea typeface="DejaVu Sans"/>
              </a:rPr>
              <a:t>Let us suggest any improvements.</a:t>
            </a:r>
            <a:endParaRPr lang="en-AU" sz="3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Communication</a:t>
            </a:r>
            <a:endParaRPr lang="en-AU" sz="3600" b="0" strike="noStrike" spc="-1">
              <a:latin typeface="Arial"/>
            </a:endParaRPr>
          </a:p>
        </p:txBody>
      </p:sp>
      <p:pic>
        <p:nvPicPr>
          <p:cNvPr id="94" name="Picture 8"/>
          <p:cNvPicPr/>
          <p:nvPr/>
        </p:nvPicPr>
        <p:blipFill>
          <a:blip r:embed="rId3"/>
          <a:stretch/>
        </p:blipFill>
        <p:spPr>
          <a:xfrm>
            <a:off x="748440" y="1131840"/>
            <a:ext cx="3024360" cy="3024360"/>
          </a:xfrm>
          <a:prstGeom prst="rect">
            <a:avLst/>
          </a:prstGeom>
          <a:ln w="88920">
            <a:solidFill>
              <a:srgbClr val="FFFFFF"/>
            </a:solidFill>
            <a:miter/>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5" name="Picture 9"/>
          <p:cNvPicPr/>
          <p:nvPr/>
        </p:nvPicPr>
        <p:blipFill>
          <a:blip r:embed="rId4"/>
          <a:stretch/>
        </p:blipFill>
        <p:spPr>
          <a:xfrm>
            <a:off x="8195040" y="1916280"/>
            <a:ext cx="3314880" cy="2824560"/>
          </a:xfrm>
          <a:prstGeom prst="rect">
            <a:avLst/>
          </a:prstGeom>
          <a:ln w="88920">
            <a:solidFill>
              <a:srgbClr val="FFFFFF"/>
            </a:solidFill>
            <a:miter/>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6" name="CustomShape 2"/>
          <p:cNvSpPr/>
          <p:nvPr/>
        </p:nvSpPr>
        <p:spPr>
          <a:xfrm>
            <a:off x="902880" y="446760"/>
            <a:ext cx="22341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a:solidFill>
                  <a:srgbClr val="000000"/>
                </a:solidFill>
                <a:latin typeface="Calibri"/>
                <a:ea typeface="DejaVu Sans"/>
              </a:rPr>
              <a:t>Slack</a:t>
            </a:r>
            <a:endParaRPr lang="en-AU" sz="1800" b="0" strike="noStrike" spc="-1">
              <a:latin typeface="Arial"/>
            </a:endParaRPr>
          </a:p>
        </p:txBody>
      </p:sp>
      <p:sp>
        <p:nvSpPr>
          <p:cNvPr id="97" name="CustomShape 3"/>
          <p:cNvSpPr/>
          <p:nvPr/>
        </p:nvSpPr>
        <p:spPr>
          <a:xfrm>
            <a:off x="7978421" y="1187840"/>
            <a:ext cx="3748118"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800" b="1" strike="noStrike" spc="-1" dirty="0">
                <a:solidFill>
                  <a:srgbClr val="000000"/>
                </a:solidFill>
                <a:latin typeface="Calibri"/>
                <a:ea typeface="DejaVu Sans"/>
              </a:rPr>
              <a:t>Slack + </a:t>
            </a:r>
            <a:r>
              <a:rPr lang="en-AU" sz="1800" b="1" strike="noStrike" spc="-1" dirty="0" err="1">
                <a:solidFill>
                  <a:srgbClr val="000000"/>
                </a:solidFill>
                <a:latin typeface="Calibri"/>
                <a:ea typeface="DejaVu Sans"/>
              </a:rPr>
              <a:t>Github</a:t>
            </a:r>
            <a:r>
              <a:rPr lang="en-AU" sz="1800" b="1" strike="noStrike" spc="-1" dirty="0">
                <a:solidFill>
                  <a:srgbClr val="000000"/>
                </a:solidFill>
                <a:latin typeface="Calibri"/>
                <a:ea typeface="DejaVu Sans"/>
              </a:rPr>
              <a:t> Integration</a:t>
            </a:r>
            <a:endParaRPr lang="en-AU" sz="1800" b="0" strike="noStrike" spc="-1" dirty="0">
              <a:latin typeface="Arial"/>
            </a:endParaRPr>
          </a:p>
        </p:txBody>
      </p:sp>
      <p:pic>
        <p:nvPicPr>
          <p:cNvPr id="98" name="Picture 6"/>
          <p:cNvPicPr/>
          <p:nvPr/>
        </p:nvPicPr>
        <p:blipFill>
          <a:blip r:embed="rId5"/>
          <a:stretch/>
        </p:blipFill>
        <p:spPr>
          <a:xfrm>
            <a:off x="1941840" y="2156040"/>
            <a:ext cx="2493360" cy="4249440"/>
          </a:xfrm>
          <a:prstGeom prst="rect">
            <a:avLst/>
          </a:prstGeom>
          <a:ln w="76320">
            <a:solidFill>
              <a:srgbClr val="EAEAEA"/>
            </a:solidFill>
            <a:miter/>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9" name="CustomShape 4"/>
          <p:cNvSpPr/>
          <p:nvPr/>
        </p:nvSpPr>
        <p:spPr>
          <a:xfrm rot="10800000">
            <a:off x="16957080" y="7646760"/>
            <a:ext cx="4196880" cy="1564560"/>
          </a:xfrm>
          <a:prstGeom prst="curvedConnector3">
            <a:avLst>
              <a:gd name="adj1" fmla="val 47477"/>
            </a:avLst>
          </a:prstGeom>
          <a:noFill/>
          <a:ln w="7632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01" name="CustomShape 6"/>
          <p:cNvSpPr/>
          <p:nvPr/>
        </p:nvSpPr>
        <p:spPr>
          <a:xfrm>
            <a:off x="7893000" y="6041520"/>
            <a:ext cx="15278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AU" sz="1800" b="1" strike="noStrike" spc="-1">
                <a:solidFill>
                  <a:srgbClr val="000000"/>
                </a:solidFill>
                <a:latin typeface="Calibri"/>
                <a:ea typeface="DejaVu Sans"/>
              </a:rPr>
              <a:t>Meetings</a:t>
            </a:r>
            <a:endParaRPr lang="en-AU" sz="1800" b="0" strike="noStrike" spc="-1">
              <a:latin typeface="Arial"/>
            </a:endParaRPr>
          </a:p>
        </p:txBody>
      </p:sp>
      <p:pic>
        <p:nvPicPr>
          <p:cNvPr id="102" name="Picture 2"/>
          <p:cNvPicPr/>
          <p:nvPr/>
        </p:nvPicPr>
        <p:blipFill>
          <a:blip r:embed="rId6"/>
          <a:stretch/>
        </p:blipFill>
        <p:spPr>
          <a:xfrm>
            <a:off x="9561600" y="5588280"/>
            <a:ext cx="1527840" cy="1099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Technologies &amp; Services</a:t>
            </a:r>
            <a:endParaRPr lang="en-AU" sz="3600" b="0" strike="noStrike" spc="-1">
              <a:latin typeface="Arial"/>
            </a:endParaRPr>
          </a:p>
        </p:txBody>
      </p:sp>
      <p:pic>
        <p:nvPicPr>
          <p:cNvPr id="113" name="Picture 2"/>
          <p:cNvPicPr/>
          <p:nvPr/>
        </p:nvPicPr>
        <p:blipFill>
          <a:blip r:embed="rId3"/>
          <a:stretch/>
        </p:blipFill>
        <p:spPr>
          <a:xfrm>
            <a:off x="1330920" y="1287000"/>
            <a:ext cx="2142000" cy="2142000"/>
          </a:xfrm>
          <a:prstGeom prst="rect">
            <a:avLst/>
          </a:prstGeom>
          <a:ln>
            <a:noFill/>
          </a:ln>
        </p:spPr>
      </p:pic>
      <p:pic>
        <p:nvPicPr>
          <p:cNvPr id="114" name="Picture 6"/>
          <p:cNvPicPr/>
          <p:nvPr/>
        </p:nvPicPr>
        <p:blipFill>
          <a:blip r:embed="rId4"/>
          <a:stretch/>
        </p:blipFill>
        <p:spPr>
          <a:xfrm>
            <a:off x="5024520" y="1530360"/>
            <a:ext cx="2142000" cy="2132640"/>
          </a:xfrm>
          <a:prstGeom prst="rect">
            <a:avLst/>
          </a:prstGeom>
          <a:ln>
            <a:noFill/>
          </a:ln>
        </p:spPr>
      </p:pic>
      <p:pic>
        <p:nvPicPr>
          <p:cNvPr id="115" name="Picture 8"/>
          <p:cNvPicPr/>
          <p:nvPr/>
        </p:nvPicPr>
        <p:blipFill>
          <a:blip r:embed="rId5"/>
          <a:stretch/>
        </p:blipFill>
        <p:spPr>
          <a:xfrm>
            <a:off x="5227200" y="2681280"/>
            <a:ext cx="3341520" cy="1722960"/>
          </a:xfrm>
          <a:prstGeom prst="rect">
            <a:avLst/>
          </a:prstGeom>
          <a:ln>
            <a:noFill/>
          </a:ln>
        </p:spPr>
      </p:pic>
      <p:pic>
        <p:nvPicPr>
          <p:cNvPr id="116" name="Picture 10"/>
          <p:cNvPicPr/>
          <p:nvPr/>
        </p:nvPicPr>
        <p:blipFill>
          <a:blip r:embed="rId6"/>
          <a:stretch/>
        </p:blipFill>
        <p:spPr>
          <a:xfrm>
            <a:off x="9207360" y="1383840"/>
            <a:ext cx="2231280" cy="2231280"/>
          </a:xfrm>
          <a:prstGeom prst="rect">
            <a:avLst/>
          </a:prstGeom>
          <a:ln>
            <a:noFill/>
          </a:ln>
        </p:spPr>
      </p:pic>
      <p:pic>
        <p:nvPicPr>
          <p:cNvPr id="117" name="Picture 12"/>
          <p:cNvPicPr/>
          <p:nvPr/>
        </p:nvPicPr>
        <p:blipFill>
          <a:blip r:embed="rId7"/>
          <a:stretch/>
        </p:blipFill>
        <p:spPr>
          <a:xfrm>
            <a:off x="595440" y="3809520"/>
            <a:ext cx="2877480" cy="2877480"/>
          </a:xfrm>
          <a:prstGeom prst="rect">
            <a:avLst/>
          </a:prstGeom>
          <a:ln>
            <a:noFill/>
          </a:ln>
        </p:spPr>
      </p:pic>
      <p:pic>
        <p:nvPicPr>
          <p:cNvPr id="118" name="Picture 14"/>
          <p:cNvPicPr/>
          <p:nvPr/>
        </p:nvPicPr>
        <p:blipFill>
          <a:blip r:embed="rId8"/>
          <a:stretch/>
        </p:blipFill>
        <p:spPr>
          <a:xfrm>
            <a:off x="4276800" y="4457520"/>
            <a:ext cx="2142000" cy="2142000"/>
          </a:xfrm>
          <a:prstGeom prst="rect">
            <a:avLst/>
          </a:prstGeom>
          <a:ln>
            <a:noFill/>
          </a:ln>
        </p:spPr>
      </p:pic>
      <p:pic>
        <p:nvPicPr>
          <p:cNvPr id="119" name="Picture 18"/>
          <p:cNvPicPr/>
          <p:nvPr/>
        </p:nvPicPr>
        <p:blipFill>
          <a:blip r:embed="rId9"/>
          <a:stretch/>
        </p:blipFill>
        <p:spPr>
          <a:xfrm>
            <a:off x="9132480" y="4190760"/>
            <a:ext cx="2437200" cy="243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6" name="Picture 5"/>
          <p:cNvPicPr/>
          <p:nvPr/>
        </p:nvPicPr>
        <p:blipFill>
          <a:blip r:embed="rId2"/>
          <a:stretch/>
        </p:blipFill>
        <p:spPr>
          <a:xfrm>
            <a:off x="1742040" y="1513800"/>
            <a:ext cx="8903520" cy="5067360"/>
          </a:xfrm>
          <a:prstGeom prst="rect">
            <a:avLst/>
          </a:prstGeom>
          <a:ln>
            <a:noFill/>
          </a:ln>
        </p:spPr>
      </p:pic>
      <p:pic>
        <p:nvPicPr>
          <p:cNvPr id="107" name="Picture 7"/>
          <p:cNvPicPr/>
          <p:nvPr/>
        </p:nvPicPr>
        <p:blipFill>
          <a:blip r:embed="rId3"/>
          <a:stretch/>
        </p:blipFill>
        <p:spPr>
          <a:xfrm>
            <a:off x="5102280" y="1541880"/>
            <a:ext cx="1662840" cy="672120"/>
          </a:xfrm>
          <a:prstGeom prst="rect">
            <a:avLst/>
          </a:prstGeom>
          <a:ln>
            <a:noFill/>
          </a:ln>
        </p:spPr>
      </p:pic>
      <p:pic>
        <p:nvPicPr>
          <p:cNvPr id="108" name="Picture 8"/>
          <p:cNvPicPr/>
          <p:nvPr/>
        </p:nvPicPr>
        <p:blipFill>
          <a:blip r:embed="rId4"/>
          <a:stretch/>
        </p:blipFill>
        <p:spPr>
          <a:xfrm>
            <a:off x="4963680" y="3645000"/>
            <a:ext cx="1967760" cy="710280"/>
          </a:xfrm>
          <a:prstGeom prst="rect">
            <a:avLst/>
          </a:prstGeom>
          <a:ln>
            <a:noFill/>
          </a:ln>
        </p:spPr>
      </p:pic>
      <p:sp>
        <p:nvSpPr>
          <p:cNvPr id="109" name="CustomShape 1"/>
          <p:cNvSpPr/>
          <p:nvPr/>
        </p:nvSpPr>
        <p:spPr>
          <a:xfrm>
            <a:off x="4821480" y="1440720"/>
            <a:ext cx="2110320" cy="814680"/>
          </a:xfrm>
          <a:prstGeom prst="ellipse">
            <a:avLst/>
          </a:prstGeom>
          <a:noFill/>
          <a:ln w="381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10" name="CustomShape 2"/>
          <p:cNvSpPr/>
          <p:nvPr/>
        </p:nvSpPr>
        <p:spPr>
          <a:xfrm>
            <a:off x="4892760" y="3582360"/>
            <a:ext cx="2110320" cy="814680"/>
          </a:xfrm>
          <a:prstGeom prst="ellipse">
            <a:avLst/>
          </a:prstGeom>
          <a:noFill/>
          <a:ln w="381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11" name="CustomShape 3"/>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3600" b="1" strike="noStrike" spc="-1">
                <a:solidFill>
                  <a:srgbClr val="000000"/>
                </a:solidFill>
                <a:latin typeface="Calibri"/>
                <a:ea typeface="DejaVu Sans"/>
              </a:rPr>
              <a:t>Repo Folder Layout</a:t>
            </a:r>
            <a:endParaRPr lang="en-AU" sz="3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mph" fill="hold" nodeType="clickEffect">
                                  <p:stCondLst>
                                    <p:cond delay="0"/>
                                  </p:stCondLst>
                                  <p:childTnLst>
                                    <p:set>
                                      <p:cBhvr>
                                        <p:cTn id="6" dur="indefinite"/>
                                        <p:tgtEl>
                                          <p:spTgt spid="106"/>
                                        </p:tgtEl>
                                        <p:attrNameLst>
                                          <p:attrName>style.opacity</p:attrName>
                                        </p:attrNameLst>
                                      </p:cBhvr>
                                    </p:set>
                                    <p:animEffect transition="in" filter="dissolve">
                                      <p:cBhvr additive="repl">
                                        <p:cTn id="7" dur="indefinite"/>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0" y="169920"/>
            <a:ext cx="1219104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4800" b="0" strike="noStrike" spc="-1" dirty="0">
                <a:latin typeface="Arial"/>
              </a:rPr>
              <a:t>Project Infrastructure</a:t>
            </a:r>
          </a:p>
        </p:txBody>
      </p:sp>
      <p:pic>
        <p:nvPicPr>
          <p:cNvPr id="4" name="Picture 3">
            <a:extLst>
              <a:ext uri="{FF2B5EF4-FFF2-40B4-BE49-F238E27FC236}">
                <a16:creationId xmlns:a16="http://schemas.microsoft.com/office/drawing/2014/main" id="{8BAFE132-EAF8-C04F-9BC8-D2F7CC6409E2}"/>
              </a:ext>
            </a:extLst>
          </p:cNvPr>
          <p:cNvPicPr>
            <a:picLocks noChangeAspect="1"/>
          </p:cNvPicPr>
          <p:nvPr/>
        </p:nvPicPr>
        <p:blipFill>
          <a:blip r:embed="rId3"/>
          <a:stretch>
            <a:fillRect/>
          </a:stretch>
        </p:blipFill>
        <p:spPr>
          <a:xfrm>
            <a:off x="8665525" y="1390986"/>
            <a:ext cx="3810000" cy="1485900"/>
          </a:xfrm>
          <a:prstGeom prst="rect">
            <a:avLst/>
          </a:prstGeom>
        </p:spPr>
      </p:pic>
      <p:sp>
        <p:nvSpPr>
          <p:cNvPr id="5" name="TextBox 4">
            <a:extLst>
              <a:ext uri="{FF2B5EF4-FFF2-40B4-BE49-F238E27FC236}">
                <a16:creationId xmlns:a16="http://schemas.microsoft.com/office/drawing/2014/main" id="{3F99D122-6E91-D648-80CE-E6636F2A914D}"/>
              </a:ext>
            </a:extLst>
          </p:cNvPr>
          <p:cNvSpPr txBox="1"/>
          <p:nvPr/>
        </p:nvSpPr>
        <p:spPr>
          <a:xfrm>
            <a:off x="7075055" y="3481840"/>
            <a:ext cx="4442691" cy="1569660"/>
          </a:xfrm>
          <a:prstGeom prst="rect">
            <a:avLst/>
          </a:prstGeom>
          <a:noFill/>
        </p:spPr>
        <p:txBody>
          <a:bodyPr wrap="square" rtlCol="0">
            <a:spAutoFit/>
          </a:bodyPr>
          <a:lstStyle/>
          <a:p>
            <a:r>
              <a:rPr lang="en-US" sz="2400" dirty="0"/>
              <a:t>We rented a low spec’d VPS</a:t>
            </a:r>
          </a:p>
          <a:p>
            <a:endParaRPr lang="en-US" dirty="0"/>
          </a:p>
          <a:p>
            <a:r>
              <a:rPr lang="en-US" dirty="0"/>
              <a:t> - Dedicated IP address</a:t>
            </a:r>
          </a:p>
          <a:p>
            <a:r>
              <a:rPr lang="en-US" dirty="0"/>
              <a:t> - Full root access – can run any service required</a:t>
            </a:r>
          </a:p>
        </p:txBody>
      </p:sp>
      <p:sp>
        <p:nvSpPr>
          <p:cNvPr id="6" name="TextBox 5">
            <a:extLst>
              <a:ext uri="{FF2B5EF4-FFF2-40B4-BE49-F238E27FC236}">
                <a16:creationId xmlns:a16="http://schemas.microsoft.com/office/drawing/2014/main" id="{C3CC43ED-0FB2-FE4E-9A5B-25EA7E1597B3}"/>
              </a:ext>
            </a:extLst>
          </p:cNvPr>
          <p:cNvSpPr txBox="1"/>
          <p:nvPr/>
        </p:nvSpPr>
        <p:spPr>
          <a:xfrm>
            <a:off x="1136072" y="3481840"/>
            <a:ext cx="3408219" cy="1631216"/>
          </a:xfrm>
          <a:prstGeom prst="rect">
            <a:avLst/>
          </a:prstGeom>
          <a:noFill/>
        </p:spPr>
        <p:txBody>
          <a:bodyPr wrap="square" rtlCol="0">
            <a:spAutoFit/>
          </a:bodyPr>
          <a:lstStyle/>
          <a:p>
            <a:r>
              <a:rPr lang="en-US" sz="3200" dirty="0" err="1"/>
              <a:t>NotDotCom.Fun</a:t>
            </a:r>
            <a:endParaRPr lang="en-US" sz="3200" dirty="0"/>
          </a:p>
          <a:p>
            <a:r>
              <a:rPr lang="en-US" sz="3200" dirty="0"/>
              <a:t> </a:t>
            </a:r>
          </a:p>
          <a:p>
            <a:r>
              <a:rPr lang="en-US" dirty="0"/>
              <a:t>- Inexpensive DNS </a:t>
            </a:r>
          </a:p>
          <a:p>
            <a:r>
              <a:rPr lang="en-US" dirty="0"/>
              <a:t>- Easy to Remember</a:t>
            </a:r>
          </a:p>
        </p:txBody>
      </p:sp>
      <p:sp>
        <p:nvSpPr>
          <p:cNvPr id="8" name="TextBox 7">
            <a:extLst>
              <a:ext uri="{FF2B5EF4-FFF2-40B4-BE49-F238E27FC236}">
                <a16:creationId xmlns:a16="http://schemas.microsoft.com/office/drawing/2014/main" id="{11FD5BAA-30E6-0340-B951-A1238C90A784}"/>
              </a:ext>
            </a:extLst>
          </p:cNvPr>
          <p:cNvSpPr txBox="1"/>
          <p:nvPr/>
        </p:nvSpPr>
        <p:spPr>
          <a:xfrm>
            <a:off x="822036" y="2045889"/>
            <a:ext cx="4544291" cy="830997"/>
          </a:xfrm>
          <a:prstGeom prst="rect">
            <a:avLst/>
          </a:prstGeom>
          <a:noFill/>
        </p:spPr>
        <p:txBody>
          <a:bodyPr wrap="square" rtlCol="0">
            <a:spAutoFit/>
          </a:bodyPr>
          <a:lstStyle/>
          <a:p>
            <a:r>
              <a:rPr lang="en-US" sz="4800" dirty="0"/>
              <a:t>137.262.34.109</a:t>
            </a:r>
          </a:p>
        </p:txBody>
      </p:sp>
    </p:spTree>
    <p:extLst>
      <p:ext uri="{BB962C8B-B14F-4D97-AF65-F5344CB8AC3E}">
        <p14:creationId xmlns:p14="http://schemas.microsoft.com/office/powerpoint/2010/main" val="263668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2304000" y="72000"/>
            <a:ext cx="7535880" cy="104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AU" sz="3600" b="1" strike="noStrike" spc="-1">
                <a:solidFill>
                  <a:srgbClr val="000000"/>
                </a:solidFill>
                <a:latin typeface="Calibri"/>
                <a:ea typeface="DejaVu Sans"/>
              </a:rPr>
              <a:t>Github Project Management</a:t>
            </a:r>
            <a:endParaRPr lang="en-AU" sz="3600" b="0" strike="noStrike" spc="-1">
              <a:latin typeface="Arial"/>
            </a:endParaRPr>
          </a:p>
        </p:txBody>
      </p:sp>
      <p:sp>
        <p:nvSpPr>
          <p:cNvPr id="125" name="Line 2"/>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6" name="Line 3"/>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7" name="Line 4"/>
          <p:cNvSpPr/>
          <p:nvPr/>
        </p:nvSpPr>
        <p:spPr>
          <a:xfrm>
            <a:off x="0" y="0"/>
            <a:ext cx="360" cy="360"/>
          </a:xfrm>
          <a:prstGeom prst="line">
            <a:avLst/>
          </a:prstGeom>
          <a:ln w="72000">
            <a:solidFill>
              <a:srgbClr val="3465A4"/>
            </a:solidFill>
            <a:round/>
          </a:ln>
        </p:spPr>
        <p:style>
          <a:lnRef idx="0">
            <a:scrgbClr r="0" g="0" b="0"/>
          </a:lnRef>
          <a:fillRef idx="0">
            <a:scrgbClr r="0" g="0" b="0"/>
          </a:fillRef>
          <a:effectRef idx="0">
            <a:scrgbClr r="0" g="0" b="0"/>
          </a:effectRef>
          <a:fontRef idx="minor"/>
        </p:style>
      </p:sp>
      <p:sp>
        <p:nvSpPr>
          <p:cNvPr id="128" name="Line 5"/>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29" name="CustomShape 6"/>
          <p:cNvSpPr/>
          <p:nvPr/>
        </p:nvSpPr>
        <p:spPr>
          <a:xfrm>
            <a:off x="1939320" y="3168000"/>
            <a:ext cx="1012320" cy="3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Labels</a:t>
            </a:r>
            <a:endParaRPr lang="en-AU" sz="1800" b="0" strike="noStrike" spc="-1">
              <a:latin typeface="Arial"/>
            </a:endParaRPr>
          </a:p>
        </p:txBody>
      </p:sp>
      <p:pic>
        <p:nvPicPr>
          <p:cNvPr id="130" name="Picture 82"/>
          <p:cNvPicPr/>
          <p:nvPr/>
        </p:nvPicPr>
        <p:blipFill>
          <a:blip r:embed="rId2"/>
          <a:stretch/>
        </p:blipFill>
        <p:spPr>
          <a:xfrm>
            <a:off x="412200" y="3689640"/>
            <a:ext cx="955440" cy="250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1" name="CustomShape 7"/>
          <p:cNvSpPr/>
          <p:nvPr/>
        </p:nvSpPr>
        <p:spPr>
          <a:xfrm>
            <a:off x="144000" y="3171960"/>
            <a:ext cx="147888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Assignees</a:t>
            </a:r>
            <a:endParaRPr lang="en-AU" sz="1800" b="0" strike="noStrike" spc="-1">
              <a:latin typeface="Arial"/>
            </a:endParaRPr>
          </a:p>
        </p:txBody>
      </p:sp>
      <p:pic>
        <p:nvPicPr>
          <p:cNvPr id="132" name="Picture 21"/>
          <p:cNvPicPr/>
          <p:nvPr/>
        </p:nvPicPr>
        <p:blipFill>
          <a:blip r:embed="rId3"/>
          <a:stretch/>
        </p:blipFill>
        <p:spPr>
          <a:xfrm>
            <a:off x="294840" y="1420560"/>
            <a:ext cx="3274200" cy="1370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3" name="Picture 11"/>
          <p:cNvPicPr/>
          <p:nvPr/>
        </p:nvPicPr>
        <p:blipFill>
          <a:blip r:embed="rId4"/>
          <a:stretch/>
        </p:blipFill>
        <p:spPr>
          <a:xfrm>
            <a:off x="4889160" y="1571400"/>
            <a:ext cx="3174480" cy="1956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4" name="CustomShape 8"/>
          <p:cNvSpPr/>
          <p:nvPr/>
        </p:nvSpPr>
        <p:spPr>
          <a:xfrm>
            <a:off x="6048000" y="1008000"/>
            <a:ext cx="99108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Issues</a:t>
            </a:r>
            <a:endParaRPr lang="en-AU" sz="1800" b="0" strike="noStrike" spc="-1">
              <a:latin typeface="Arial"/>
            </a:endParaRPr>
          </a:p>
        </p:txBody>
      </p:sp>
      <p:sp>
        <p:nvSpPr>
          <p:cNvPr id="135" name="Line 9"/>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36" name="CustomShape 10"/>
          <p:cNvSpPr/>
          <p:nvPr/>
        </p:nvSpPr>
        <p:spPr>
          <a:xfrm>
            <a:off x="9792000" y="1402560"/>
            <a:ext cx="123192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Projects</a:t>
            </a:r>
            <a:endParaRPr lang="en-AU" sz="1800" b="0" strike="noStrike" spc="-1">
              <a:latin typeface="Arial"/>
            </a:endParaRPr>
          </a:p>
        </p:txBody>
      </p:sp>
      <p:sp>
        <p:nvSpPr>
          <p:cNvPr id="137" name="CustomShape 11"/>
          <p:cNvSpPr/>
          <p:nvPr/>
        </p:nvSpPr>
        <p:spPr>
          <a:xfrm>
            <a:off x="1045440" y="847080"/>
            <a:ext cx="157500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Milestones</a:t>
            </a:r>
            <a:endParaRPr lang="en-AU" sz="1800" b="0" strike="noStrike" spc="-1">
              <a:latin typeface="Arial"/>
            </a:endParaRPr>
          </a:p>
        </p:txBody>
      </p:sp>
      <p:pic>
        <p:nvPicPr>
          <p:cNvPr id="138" name="Picture 10"/>
          <p:cNvPicPr/>
          <p:nvPr/>
        </p:nvPicPr>
        <p:blipFill>
          <a:blip r:embed="rId5"/>
          <a:stretch/>
        </p:blipFill>
        <p:spPr>
          <a:xfrm>
            <a:off x="8720280" y="1830600"/>
            <a:ext cx="3289680" cy="1439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9" name="Line 12"/>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pic>
        <p:nvPicPr>
          <p:cNvPr id="140" name="Picture 30"/>
          <p:cNvPicPr/>
          <p:nvPr/>
        </p:nvPicPr>
        <p:blipFill>
          <a:blip r:embed="rId6"/>
          <a:stretch/>
        </p:blipFill>
        <p:spPr>
          <a:xfrm>
            <a:off x="5112000" y="4133520"/>
            <a:ext cx="4679640" cy="2274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1" name="Line 13"/>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sp>
        <p:nvSpPr>
          <p:cNvPr id="142" name="CustomShape 14"/>
          <p:cNvSpPr/>
          <p:nvPr/>
        </p:nvSpPr>
        <p:spPr>
          <a:xfrm>
            <a:off x="6185880" y="3773520"/>
            <a:ext cx="2237760" cy="35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1" strike="noStrike" spc="-1">
                <a:solidFill>
                  <a:srgbClr val="000000"/>
                </a:solidFill>
                <a:latin typeface="Calibri"/>
                <a:ea typeface="DejaVu Sans"/>
              </a:rPr>
              <a:t>Kanban + Cards</a:t>
            </a:r>
            <a:endParaRPr lang="en-AU" sz="1800" b="0" strike="noStrike" spc="-1">
              <a:latin typeface="Arial"/>
            </a:endParaRPr>
          </a:p>
        </p:txBody>
      </p:sp>
      <p:sp>
        <p:nvSpPr>
          <p:cNvPr id="143" name="Line 15"/>
          <p:cNvSpPr/>
          <p:nvPr/>
        </p:nvSpPr>
        <p:spPr>
          <a:xfrm>
            <a:off x="0" y="0"/>
            <a:ext cx="360" cy="360"/>
          </a:xfrm>
          <a:prstGeom prst="line">
            <a:avLst/>
          </a:prstGeom>
          <a:ln w="36000">
            <a:solidFill>
              <a:srgbClr val="000000"/>
            </a:solidFill>
            <a:round/>
            <a:tailEnd type="triangle" w="med" len="med"/>
          </a:ln>
        </p:spPr>
        <p:style>
          <a:lnRef idx="0">
            <a:scrgbClr r="0" g="0" b="0"/>
          </a:lnRef>
          <a:fillRef idx="0">
            <a:scrgbClr r="0" g="0" b="0"/>
          </a:fillRef>
          <a:effectRef idx="0">
            <a:scrgbClr r="0" g="0" b="0"/>
          </a:effectRef>
          <a:fontRef idx="minor"/>
        </p:style>
      </p:sp>
      <p:pic>
        <p:nvPicPr>
          <p:cNvPr id="144" name="Picture 53"/>
          <p:cNvPicPr/>
          <p:nvPr/>
        </p:nvPicPr>
        <p:blipFill>
          <a:blip r:embed="rId7"/>
          <a:stretch/>
        </p:blipFill>
        <p:spPr>
          <a:xfrm>
            <a:off x="2088000" y="3657960"/>
            <a:ext cx="791640" cy="2582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45" name="Line 16"/>
          <p:cNvCxnSpPr/>
          <p:nvPr/>
        </p:nvCxnSpPr>
        <p:spPr>
          <a:xfrm>
            <a:off x="0" y="0"/>
            <a:ext cx="360" cy="360"/>
          </a:xfrm>
          <a:prstGeom prst="line">
            <a:avLst/>
          </a:prstGeom>
          <a:ln w="36000">
            <a:solidFill>
              <a:srgbClr val="3465A4"/>
            </a:solidFill>
            <a:round/>
          </a:ln>
        </p:spPr>
      </p:cxnSp>
      <p:cxnSp>
        <p:nvCxnSpPr>
          <p:cNvPr id="146" name="Line 17"/>
          <p:cNvCxnSpPr/>
          <p:nvPr/>
        </p:nvCxnSpPr>
        <p:spPr>
          <a:xfrm>
            <a:off x="0" y="0"/>
            <a:ext cx="360" cy="360"/>
          </a:xfrm>
          <a:prstGeom prst="line">
            <a:avLst/>
          </a:prstGeom>
          <a:ln w="36000">
            <a:solidFill>
              <a:srgbClr val="3465A4"/>
            </a:solidFill>
            <a:round/>
          </a:ln>
        </p:spPr>
      </p:cxnSp>
      <p:cxnSp>
        <p:nvCxnSpPr>
          <p:cNvPr id="147" name="Line 18"/>
          <p:cNvCxnSpPr/>
          <p:nvPr/>
        </p:nvCxnSpPr>
        <p:spPr>
          <a:xfrm>
            <a:off x="0" y="0"/>
            <a:ext cx="360" cy="360"/>
          </a:xfrm>
          <a:prstGeom prst="line">
            <a:avLst/>
          </a:prstGeom>
          <a:ln w="36000">
            <a:solidFill>
              <a:srgbClr val="3465A4"/>
            </a:solidFill>
            <a:round/>
            <a:tailEnd type="triangle" w="med" len="med"/>
          </a:ln>
        </p:spPr>
      </p:cxnSp>
      <p:cxnSp>
        <p:nvCxnSpPr>
          <p:cNvPr id="148" name="Line 19"/>
          <p:cNvCxnSpPr/>
          <p:nvPr/>
        </p:nvCxnSpPr>
        <p:spPr>
          <a:xfrm>
            <a:off x="0" y="0"/>
            <a:ext cx="360" cy="360"/>
          </a:xfrm>
          <a:prstGeom prst="line">
            <a:avLst/>
          </a:prstGeom>
          <a:ln w="36000">
            <a:solidFill>
              <a:srgbClr val="3465A4"/>
            </a:solidFill>
            <a:round/>
            <a:tailEnd type="triangle" w="med" len="med"/>
          </a:ln>
        </p:spPr>
      </p:cxnSp>
      <p:cxnSp>
        <p:nvCxnSpPr>
          <p:cNvPr id="149" name="Line 20"/>
          <p:cNvCxnSpPr/>
          <p:nvPr/>
        </p:nvCxnSpPr>
        <p:spPr>
          <a:xfrm>
            <a:off x="0" y="0"/>
            <a:ext cx="360" cy="360"/>
          </a:xfrm>
          <a:prstGeom prst="line">
            <a:avLst/>
          </a:prstGeom>
          <a:ln w="36000">
            <a:solidFill>
              <a:srgbClr val="3465A4"/>
            </a:solidFill>
            <a:round/>
            <a:tailEnd type="triangle" w="med" len="med"/>
          </a:ln>
        </p:spPr>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8501-653D-F04E-98D5-FD020EBA8C3F}"/>
              </a:ext>
            </a:extLst>
          </p:cNvPr>
          <p:cNvSpPr>
            <a:spLocks noGrp="1"/>
          </p:cNvSpPr>
          <p:nvPr>
            <p:ph type="title"/>
          </p:nvPr>
        </p:nvSpPr>
        <p:spPr/>
        <p:txBody>
          <a:bodyPr/>
          <a:lstStyle/>
          <a:p>
            <a:pPr algn="ctr"/>
            <a:r>
              <a:rPr lang="en-US" dirty="0"/>
              <a:t>Known Security Issues</a:t>
            </a:r>
          </a:p>
        </p:txBody>
      </p:sp>
      <p:sp>
        <p:nvSpPr>
          <p:cNvPr id="3" name="Subtitle 2">
            <a:extLst>
              <a:ext uri="{FF2B5EF4-FFF2-40B4-BE49-F238E27FC236}">
                <a16:creationId xmlns:a16="http://schemas.microsoft.com/office/drawing/2014/main" id="{AD3474A6-F3EA-CC4C-9A2C-9CEE03A13913}"/>
              </a:ext>
            </a:extLst>
          </p:cNvPr>
          <p:cNvSpPr>
            <a:spLocks noGrp="1"/>
          </p:cNvSpPr>
          <p:nvPr>
            <p:ph type="subTitle"/>
          </p:nvPr>
        </p:nvSpPr>
        <p:spPr/>
        <p:txBody>
          <a:bodyPr/>
          <a:lstStyle/>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TextBox 3">
            <a:extLst>
              <a:ext uri="{FF2B5EF4-FFF2-40B4-BE49-F238E27FC236}">
                <a16:creationId xmlns:a16="http://schemas.microsoft.com/office/drawing/2014/main" id="{2B297888-EE8D-0045-A532-ACD694ABF7B6}"/>
              </a:ext>
            </a:extLst>
          </p:cNvPr>
          <p:cNvSpPr txBox="1"/>
          <p:nvPr/>
        </p:nvSpPr>
        <p:spPr>
          <a:xfrm>
            <a:off x="867266" y="1630837"/>
            <a:ext cx="10893763"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a:t>Initial security intentionally lax to ease collaboration</a:t>
            </a:r>
          </a:p>
          <a:p>
            <a:pPr marL="285750" indent="-285750">
              <a:buFont typeface="Arial" panose="020B0604020202020204" pitchFamily="34" charset="0"/>
              <a:buChar char="•"/>
            </a:pPr>
            <a:r>
              <a:rPr lang="en-US" sz="3600" dirty="0"/>
              <a:t>Common database user across all copies of database</a:t>
            </a:r>
          </a:p>
          <a:p>
            <a:pPr marL="285750" indent="-285750">
              <a:buFont typeface="Arial" panose="020B0604020202020204" pitchFamily="34" charset="0"/>
              <a:buChar char="•"/>
            </a:pPr>
            <a:r>
              <a:rPr lang="en-US" sz="3600" dirty="0"/>
              <a:t>Passwords stored in files in repository (</a:t>
            </a:r>
            <a:r>
              <a:rPr lang="en-US" sz="3600" dirty="0" err="1"/>
              <a:t>wp-config.php</a:t>
            </a:r>
            <a:r>
              <a:rPr lang="en-US" sz="3600" dirty="0"/>
              <a:t> &amp; </a:t>
            </a:r>
            <a:r>
              <a:rPr lang="en-US" sz="3600" dirty="0" err="1"/>
              <a:t>configs.ini</a:t>
            </a:r>
            <a:r>
              <a:rPr lang="en-US" sz="3600" dirty="0"/>
              <a:t>)</a:t>
            </a:r>
          </a:p>
          <a:p>
            <a:pPr marL="285750" indent="-285750">
              <a:buFont typeface="Arial" panose="020B0604020202020204" pitchFamily="34" charset="0"/>
              <a:buChar char="•"/>
            </a:pPr>
            <a:r>
              <a:rPr lang="en-US" sz="3600" dirty="0"/>
              <a:t>Use git filter-branch to expunge all password-containing files</a:t>
            </a:r>
          </a:p>
          <a:p>
            <a:pPr marL="285750" indent="-285750">
              <a:buFont typeface="Arial" panose="020B0604020202020204" pitchFamily="34" charset="0"/>
              <a:buChar char="•"/>
            </a:pPr>
            <a:r>
              <a:rPr lang="en-US" sz="3600" dirty="0"/>
              <a:t>Shell commands to clean up file ownership/</a:t>
            </a:r>
            <a:r>
              <a:rPr lang="en-US" sz="3600"/>
              <a:t>permissions prior to delivery</a:t>
            </a:r>
            <a:endParaRPr lang="en-US" sz="3600" dirty="0"/>
          </a:p>
        </p:txBody>
      </p:sp>
    </p:spTree>
    <p:extLst>
      <p:ext uri="{BB962C8B-B14F-4D97-AF65-F5344CB8AC3E}">
        <p14:creationId xmlns:p14="http://schemas.microsoft.com/office/powerpoint/2010/main" val="398546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3"/>
          <p:cNvPicPr/>
          <p:nvPr/>
        </p:nvPicPr>
        <p:blipFill>
          <a:blip r:embed="rId2"/>
          <a:stretch/>
        </p:blipFill>
        <p:spPr>
          <a:xfrm>
            <a:off x="3872619" y="3923346"/>
            <a:ext cx="2348654" cy="2001253"/>
          </a:xfrm>
          <a:prstGeom prst="rect">
            <a:avLst/>
          </a:prstGeom>
          <a:ln>
            <a:noFill/>
          </a:ln>
        </p:spPr>
      </p:pic>
      <p:sp>
        <p:nvSpPr>
          <p:cNvPr id="104" name="CustomShape 1"/>
          <p:cNvSpPr/>
          <p:nvPr/>
        </p:nvSpPr>
        <p:spPr>
          <a:xfrm>
            <a:off x="0" y="169920"/>
            <a:ext cx="12191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AU" sz="3600" b="1" spc="-1" dirty="0">
                <a:solidFill>
                  <a:srgbClr val="000000"/>
                </a:solidFill>
                <a:latin typeface="Calibri"/>
              </a:rPr>
              <a:t>Collaboration &amp; Deployment</a:t>
            </a:r>
            <a:endParaRPr lang="en-AU" sz="3600" spc="-1" dirty="0"/>
          </a:p>
        </p:txBody>
      </p:sp>
      <p:pic>
        <p:nvPicPr>
          <p:cNvPr id="105" name="Picture 9"/>
          <p:cNvPicPr/>
          <p:nvPr/>
        </p:nvPicPr>
        <p:blipFill>
          <a:blip r:embed="rId3"/>
          <a:stretch/>
        </p:blipFill>
        <p:spPr>
          <a:xfrm>
            <a:off x="505594" y="1708811"/>
            <a:ext cx="1018405" cy="1130165"/>
          </a:xfrm>
          <a:prstGeom prst="rect">
            <a:avLst/>
          </a:prstGeom>
          <a:ln>
            <a:noFill/>
          </a:ln>
        </p:spPr>
      </p:pic>
      <p:pic>
        <p:nvPicPr>
          <p:cNvPr id="5" name="Picture 3">
            <a:extLst>
              <a:ext uri="{FF2B5EF4-FFF2-40B4-BE49-F238E27FC236}">
                <a16:creationId xmlns:a16="http://schemas.microsoft.com/office/drawing/2014/main" id="{E080A51C-859B-48AD-AC78-695334F89B70}"/>
              </a:ext>
            </a:extLst>
          </p:cNvPr>
          <p:cNvPicPr/>
          <p:nvPr/>
        </p:nvPicPr>
        <p:blipFill>
          <a:blip r:embed="rId4"/>
          <a:stretch/>
        </p:blipFill>
        <p:spPr>
          <a:xfrm>
            <a:off x="8932438" y="4004729"/>
            <a:ext cx="1835979" cy="1838486"/>
          </a:xfrm>
          <a:prstGeom prst="rect">
            <a:avLst/>
          </a:prstGeom>
          <a:ln>
            <a:noFill/>
          </a:ln>
        </p:spPr>
      </p:pic>
      <p:sp>
        <p:nvSpPr>
          <p:cNvPr id="2" name="Oval 1">
            <a:extLst>
              <a:ext uri="{FF2B5EF4-FFF2-40B4-BE49-F238E27FC236}">
                <a16:creationId xmlns:a16="http://schemas.microsoft.com/office/drawing/2014/main" id="{49AE7089-F12D-462C-9958-82A270777BF9}"/>
              </a:ext>
            </a:extLst>
          </p:cNvPr>
          <p:cNvSpPr/>
          <p:nvPr/>
        </p:nvSpPr>
        <p:spPr>
          <a:xfrm>
            <a:off x="3537460" y="3414486"/>
            <a:ext cx="3018971" cy="30189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4E00E38-3B93-4A97-B5C6-25FC51353B6B}"/>
              </a:ext>
            </a:extLst>
          </p:cNvPr>
          <p:cNvSpPr/>
          <p:nvPr/>
        </p:nvSpPr>
        <p:spPr>
          <a:xfrm>
            <a:off x="8340941" y="3414486"/>
            <a:ext cx="3018971" cy="30189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D1026D5-5F6F-4D96-8A5E-89E7E2127B95}"/>
              </a:ext>
            </a:extLst>
          </p:cNvPr>
          <p:cNvSpPr/>
          <p:nvPr/>
        </p:nvSpPr>
        <p:spPr>
          <a:xfrm>
            <a:off x="8932438" y="2228617"/>
            <a:ext cx="1835979" cy="11525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4E9D674B-0047-4E37-AA88-63591D54CD1C}"/>
              </a:ext>
            </a:extLst>
          </p:cNvPr>
          <p:cNvSpPr txBox="1"/>
          <p:nvPr/>
        </p:nvSpPr>
        <p:spPr>
          <a:xfrm>
            <a:off x="9318021" y="2620229"/>
            <a:ext cx="966931" cy="369332"/>
          </a:xfrm>
          <a:prstGeom prst="rect">
            <a:avLst/>
          </a:prstGeom>
          <a:noFill/>
        </p:spPr>
        <p:txBody>
          <a:bodyPr wrap="none" rtlCol="0">
            <a:spAutoFit/>
          </a:bodyPr>
          <a:lstStyle/>
          <a:p>
            <a:r>
              <a:rPr lang="en-AU" dirty="0"/>
              <a:t>Staging</a:t>
            </a:r>
            <a:endParaRPr lang="en-GB" dirty="0"/>
          </a:p>
        </p:txBody>
      </p:sp>
      <p:sp>
        <p:nvSpPr>
          <p:cNvPr id="10" name="Oval 9">
            <a:extLst>
              <a:ext uri="{FF2B5EF4-FFF2-40B4-BE49-F238E27FC236}">
                <a16:creationId xmlns:a16="http://schemas.microsoft.com/office/drawing/2014/main" id="{F15DE408-931E-4A16-A813-6029C017006E}"/>
              </a:ext>
            </a:extLst>
          </p:cNvPr>
          <p:cNvSpPr/>
          <p:nvPr/>
        </p:nvSpPr>
        <p:spPr>
          <a:xfrm>
            <a:off x="8932438" y="1065076"/>
            <a:ext cx="1835979" cy="11525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C9D2E2F2-4A54-4C95-91A1-EC272A5EBFC4}"/>
              </a:ext>
            </a:extLst>
          </p:cNvPr>
          <p:cNvSpPr txBox="1"/>
          <p:nvPr/>
        </p:nvSpPr>
        <p:spPr>
          <a:xfrm>
            <a:off x="9206661" y="1456687"/>
            <a:ext cx="1287532" cy="369332"/>
          </a:xfrm>
          <a:prstGeom prst="rect">
            <a:avLst/>
          </a:prstGeom>
          <a:noFill/>
        </p:spPr>
        <p:txBody>
          <a:bodyPr wrap="none" rtlCol="0">
            <a:spAutoFit/>
          </a:bodyPr>
          <a:lstStyle/>
          <a:p>
            <a:r>
              <a:rPr lang="en-AU" dirty="0"/>
              <a:t>Production</a:t>
            </a:r>
            <a:endParaRPr lang="en-GB" dirty="0"/>
          </a:p>
        </p:txBody>
      </p:sp>
      <p:sp>
        <p:nvSpPr>
          <p:cNvPr id="12" name="Oval 11">
            <a:extLst>
              <a:ext uri="{FF2B5EF4-FFF2-40B4-BE49-F238E27FC236}">
                <a16:creationId xmlns:a16="http://schemas.microsoft.com/office/drawing/2014/main" id="{E5C5F799-120A-4AC8-96A2-393D66130D2C}"/>
              </a:ext>
            </a:extLst>
          </p:cNvPr>
          <p:cNvSpPr/>
          <p:nvPr/>
        </p:nvSpPr>
        <p:spPr>
          <a:xfrm>
            <a:off x="4210501" y="2228617"/>
            <a:ext cx="1835979" cy="11525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EFC554A6-DDB7-4932-BA9A-96B3CAD2A972}"/>
              </a:ext>
            </a:extLst>
          </p:cNvPr>
          <p:cNvSpPr txBox="1"/>
          <p:nvPr/>
        </p:nvSpPr>
        <p:spPr>
          <a:xfrm>
            <a:off x="4596084" y="2620229"/>
            <a:ext cx="966931" cy="369332"/>
          </a:xfrm>
          <a:prstGeom prst="rect">
            <a:avLst/>
          </a:prstGeom>
          <a:noFill/>
        </p:spPr>
        <p:txBody>
          <a:bodyPr wrap="none" rtlCol="0">
            <a:spAutoFit/>
          </a:bodyPr>
          <a:lstStyle/>
          <a:p>
            <a:r>
              <a:rPr lang="en-AU" dirty="0"/>
              <a:t>Staging</a:t>
            </a:r>
            <a:endParaRPr lang="en-GB" dirty="0"/>
          </a:p>
        </p:txBody>
      </p:sp>
      <p:sp>
        <p:nvSpPr>
          <p:cNvPr id="14" name="Oval 13">
            <a:extLst>
              <a:ext uri="{FF2B5EF4-FFF2-40B4-BE49-F238E27FC236}">
                <a16:creationId xmlns:a16="http://schemas.microsoft.com/office/drawing/2014/main" id="{27946086-D338-4F7E-BDE2-C0C5A5BCE7F8}"/>
              </a:ext>
            </a:extLst>
          </p:cNvPr>
          <p:cNvSpPr/>
          <p:nvPr/>
        </p:nvSpPr>
        <p:spPr>
          <a:xfrm>
            <a:off x="4210501" y="1064028"/>
            <a:ext cx="1835979" cy="11525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FE70B1AB-6472-4BF8-9ED8-404CEA7C48EC}"/>
              </a:ext>
            </a:extLst>
          </p:cNvPr>
          <p:cNvSpPr txBox="1"/>
          <p:nvPr/>
        </p:nvSpPr>
        <p:spPr>
          <a:xfrm>
            <a:off x="4669672" y="1455640"/>
            <a:ext cx="889987" cy="369332"/>
          </a:xfrm>
          <a:prstGeom prst="rect">
            <a:avLst/>
          </a:prstGeom>
          <a:noFill/>
        </p:spPr>
        <p:txBody>
          <a:bodyPr wrap="none" rtlCol="0">
            <a:spAutoFit/>
          </a:bodyPr>
          <a:lstStyle/>
          <a:p>
            <a:r>
              <a:rPr lang="en-AU" dirty="0"/>
              <a:t>Master</a:t>
            </a:r>
            <a:endParaRPr lang="en-GB" dirty="0"/>
          </a:p>
        </p:txBody>
      </p:sp>
      <p:cxnSp>
        <p:nvCxnSpPr>
          <p:cNvPr id="16" name="Connector: Curved 15">
            <a:extLst>
              <a:ext uri="{FF2B5EF4-FFF2-40B4-BE49-F238E27FC236}">
                <a16:creationId xmlns:a16="http://schemas.microsoft.com/office/drawing/2014/main" id="{CE34314D-6629-4976-AED8-1311D78F04F2}"/>
              </a:ext>
            </a:extLst>
          </p:cNvPr>
          <p:cNvCxnSpPr>
            <a:cxnSpLocks/>
            <a:stCxn id="2" idx="7"/>
            <a:endCxn id="7" idx="1"/>
          </p:cNvCxnSpPr>
          <p:nvPr/>
        </p:nvCxnSpPr>
        <p:spPr>
          <a:xfrm rot="5400000" flipH="1" flipV="1">
            <a:off x="7448686" y="2522231"/>
            <a:ext cx="12700" cy="2668746"/>
          </a:xfrm>
          <a:prstGeom prst="curvedConnector3">
            <a:avLst>
              <a:gd name="adj1" fmla="val 1738394"/>
            </a:avLst>
          </a:prstGeom>
          <a:ln w="38100">
            <a:solidFill>
              <a:srgbClr val="FF000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A0DEEC-2B2B-4208-8D6D-EBE656B8096C}"/>
              </a:ext>
            </a:extLst>
          </p:cNvPr>
          <p:cNvSpPr txBox="1"/>
          <p:nvPr/>
        </p:nvSpPr>
        <p:spPr>
          <a:xfrm>
            <a:off x="6871124" y="3862954"/>
            <a:ext cx="1155124" cy="369332"/>
          </a:xfrm>
          <a:prstGeom prst="rect">
            <a:avLst/>
          </a:prstGeom>
          <a:noFill/>
        </p:spPr>
        <p:txBody>
          <a:bodyPr wrap="none" rtlCol="0">
            <a:spAutoFit/>
          </a:bodyPr>
          <a:lstStyle/>
          <a:p>
            <a:r>
              <a:rPr lang="en-AU" dirty="0"/>
              <a:t>Webhook</a:t>
            </a:r>
            <a:endParaRPr lang="en-GB" dirty="0"/>
          </a:p>
        </p:txBody>
      </p:sp>
      <p:sp>
        <p:nvSpPr>
          <p:cNvPr id="18" name="TextBox 17">
            <a:extLst>
              <a:ext uri="{FF2B5EF4-FFF2-40B4-BE49-F238E27FC236}">
                <a16:creationId xmlns:a16="http://schemas.microsoft.com/office/drawing/2014/main" id="{6B75D4D3-C9C7-402A-9CAF-18F83F326CC8}"/>
              </a:ext>
            </a:extLst>
          </p:cNvPr>
          <p:cNvSpPr txBox="1"/>
          <p:nvPr/>
        </p:nvSpPr>
        <p:spPr>
          <a:xfrm>
            <a:off x="1000866" y="2059241"/>
            <a:ext cx="312906" cy="369332"/>
          </a:xfrm>
          <a:prstGeom prst="rect">
            <a:avLst/>
          </a:prstGeom>
          <a:noFill/>
        </p:spPr>
        <p:txBody>
          <a:bodyPr wrap="none" rtlCol="0">
            <a:spAutoFit/>
          </a:bodyPr>
          <a:lstStyle/>
          <a:p>
            <a:r>
              <a:rPr lang="en-AU" b="1" dirty="0"/>
              <a:t>1</a:t>
            </a:r>
            <a:endParaRPr lang="en-GB" b="1" dirty="0"/>
          </a:p>
        </p:txBody>
      </p:sp>
      <p:pic>
        <p:nvPicPr>
          <p:cNvPr id="23" name="Picture 9">
            <a:extLst>
              <a:ext uri="{FF2B5EF4-FFF2-40B4-BE49-F238E27FC236}">
                <a16:creationId xmlns:a16="http://schemas.microsoft.com/office/drawing/2014/main" id="{9BDDA4CA-A34C-4883-9311-9AA8DA662193}"/>
              </a:ext>
            </a:extLst>
          </p:cNvPr>
          <p:cNvPicPr/>
          <p:nvPr/>
        </p:nvPicPr>
        <p:blipFill>
          <a:blip r:embed="rId3"/>
          <a:stretch/>
        </p:blipFill>
        <p:spPr>
          <a:xfrm>
            <a:off x="505594" y="3102121"/>
            <a:ext cx="1018405" cy="1130165"/>
          </a:xfrm>
          <a:prstGeom prst="rect">
            <a:avLst/>
          </a:prstGeom>
          <a:ln>
            <a:noFill/>
          </a:ln>
        </p:spPr>
      </p:pic>
      <p:sp>
        <p:nvSpPr>
          <p:cNvPr id="24" name="TextBox 23">
            <a:extLst>
              <a:ext uri="{FF2B5EF4-FFF2-40B4-BE49-F238E27FC236}">
                <a16:creationId xmlns:a16="http://schemas.microsoft.com/office/drawing/2014/main" id="{636F77CE-E871-4DAE-A1F8-F8D562349BF1}"/>
              </a:ext>
            </a:extLst>
          </p:cNvPr>
          <p:cNvSpPr txBox="1"/>
          <p:nvPr/>
        </p:nvSpPr>
        <p:spPr>
          <a:xfrm>
            <a:off x="1000866" y="3452551"/>
            <a:ext cx="312906" cy="369332"/>
          </a:xfrm>
          <a:prstGeom prst="rect">
            <a:avLst/>
          </a:prstGeom>
          <a:noFill/>
        </p:spPr>
        <p:txBody>
          <a:bodyPr wrap="none" rtlCol="0">
            <a:spAutoFit/>
          </a:bodyPr>
          <a:lstStyle/>
          <a:p>
            <a:r>
              <a:rPr lang="en-AU" b="1" dirty="0"/>
              <a:t>2</a:t>
            </a:r>
            <a:endParaRPr lang="en-GB" b="1" dirty="0"/>
          </a:p>
        </p:txBody>
      </p:sp>
      <p:pic>
        <p:nvPicPr>
          <p:cNvPr id="25" name="Picture 9">
            <a:extLst>
              <a:ext uri="{FF2B5EF4-FFF2-40B4-BE49-F238E27FC236}">
                <a16:creationId xmlns:a16="http://schemas.microsoft.com/office/drawing/2014/main" id="{FFB92C93-2FA6-46CD-9DE8-838E392894FA}"/>
              </a:ext>
            </a:extLst>
          </p:cNvPr>
          <p:cNvPicPr/>
          <p:nvPr/>
        </p:nvPicPr>
        <p:blipFill>
          <a:blip r:embed="rId3"/>
          <a:stretch/>
        </p:blipFill>
        <p:spPr>
          <a:xfrm>
            <a:off x="505594" y="4495431"/>
            <a:ext cx="1018405" cy="1130165"/>
          </a:xfrm>
          <a:prstGeom prst="rect">
            <a:avLst/>
          </a:prstGeom>
          <a:ln>
            <a:noFill/>
          </a:ln>
        </p:spPr>
      </p:pic>
      <p:sp>
        <p:nvSpPr>
          <p:cNvPr id="26" name="TextBox 25">
            <a:extLst>
              <a:ext uri="{FF2B5EF4-FFF2-40B4-BE49-F238E27FC236}">
                <a16:creationId xmlns:a16="http://schemas.microsoft.com/office/drawing/2014/main" id="{A0CA9EE1-0C17-4880-978E-1F24D20975E6}"/>
              </a:ext>
            </a:extLst>
          </p:cNvPr>
          <p:cNvSpPr txBox="1"/>
          <p:nvPr/>
        </p:nvSpPr>
        <p:spPr>
          <a:xfrm>
            <a:off x="1000866" y="4845861"/>
            <a:ext cx="312906" cy="369332"/>
          </a:xfrm>
          <a:prstGeom prst="rect">
            <a:avLst/>
          </a:prstGeom>
          <a:noFill/>
        </p:spPr>
        <p:txBody>
          <a:bodyPr wrap="none" rtlCol="0">
            <a:spAutoFit/>
          </a:bodyPr>
          <a:lstStyle/>
          <a:p>
            <a:r>
              <a:rPr lang="en-AU" b="1" dirty="0"/>
              <a:t>3</a:t>
            </a:r>
            <a:endParaRPr lang="en-GB" b="1" dirty="0"/>
          </a:p>
        </p:txBody>
      </p:sp>
      <p:cxnSp>
        <p:nvCxnSpPr>
          <p:cNvPr id="40" name="Straight Arrow Connector 39">
            <a:extLst>
              <a:ext uri="{FF2B5EF4-FFF2-40B4-BE49-F238E27FC236}">
                <a16:creationId xmlns:a16="http://schemas.microsoft.com/office/drawing/2014/main" id="{2265E5BA-5F4F-4C62-9D9B-BF701744E292}"/>
              </a:ext>
            </a:extLst>
          </p:cNvPr>
          <p:cNvCxnSpPr>
            <a:cxnSpLocks/>
            <a:stCxn id="14" idx="6"/>
            <a:endCxn id="10" idx="2"/>
          </p:cNvCxnSpPr>
          <p:nvPr/>
        </p:nvCxnSpPr>
        <p:spPr>
          <a:xfrm>
            <a:off x="6046480" y="1640306"/>
            <a:ext cx="2885958" cy="1048"/>
          </a:xfrm>
          <a:prstGeom prst="straightConnector1">
            <a:avLst/>
          </a:prstGeom>
          <a:ln w="38100">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A336E8-D01A-4B3D-9BC9-E5C8080A5063}"/>
              </a:ext>
            </a:extLst>
          </p:cNvPr>
          <p:cNvCxnSpPr>
            <a:cxnSpLocks/>
            <a:stCxn id="12" idx="6"/>
            <a:endCxn id="8" idx="2"/>
          </p:cNvCxnSpPr>
          <p:nvPr/>
        </p:nvCxnSpPr>
        <p:spPr>
          <a:xfrm>
            <a:off x="6046480" y="2804895"/>
            <a:ext cx="2885958" cy="0"/>
          </a:xfrm>
          <a:prstGeom prst="straightConnector1">
            <a:avLst/>
          </a:prstGeom>
          <a:ln w="38100">
            <a:solidFill>
              <a:srgbClr val="00B05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F581906B-E8F2-4B97-83CF-760FDA87AA2D}"/>
              </a:ext>
            </a:extLst>
          </p:cNvPr>
          <p:cNvCxnSpPr>
            <a:cxnSpLocks/>
            <a:stCxn id="105" idx="3"/>
            <a:endCxn id="2" idx="1"/>
          </p:cNvCxnSpPr>
          <p:nvPr/>
        </p:nvCxnSpPr>
        <p:spPr>
          <a:xfrm>
            <a:off x="1523999" y="2273894"/>
            <a:ext cx="2455579" cy="1582710"/>
          </a:xfrm>
          <a:prstGeom prst="curved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36656ACB-1B94-4099-B3A9-CF60FAFA2B97}"/>
              </a:ext>
            </a:extLst>
          </p:cNvPr>
          <p:cNvCxnSpPr>
            <a:cxnSpLocks/>
            <a:stCxn id="23" idx="3"/>
            <a:endCxn id="2" idx="2"/>
          </p:cNvCxnSpPr>
          <p:nvPr/>
        </p:nvCxnSpPr>
        <p:spPr>
          <a:xfrm>
            <a:off x="1523999" y="3667204"/>
            <a:ext cx="2013461" cy="1256768"/>
          </a:xfrm>
          <a:prstGeom prst="curvedConnector3">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96B13DE9-24B0-4630-96FB-3D8C3317CF03}"/>
              </a:ext>
            </a:extLst>
          </p:cNvPr>
          <p:cNvCxnSpPr>
            <a:cxnSpLocks/>
            <a:stCxn id="25" idx="3"/>
            <a:endCxn id="2" idx="3"/>
          </p:cNvCxnSpPr>
          <p:nvPr/>
        </p:nvCxnSpPr>
        <p:spPr>
          <a:xfrm>
            <a:off x="1523999" y="5060514"/>
            <a:ext cx="2455579" cy="930825"/>
          </a:xfrm>
          <a:prstGeom prst="curvedConnector4">
            <a:avLst>
              <a:gd name="adj1" fmla="val 40998"/>
              <a:gd name="adj2" fmla="val 124559"/>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6B8605D-F984-407E-8B12-8714DCE499BD}"/>
              </a:ext>
            </a:extLst>
          </p:cNvPr>
          <p:cNvSpPr txBox="1"/>
          <p:nvPr/>
        </p:nvSpPr>
        <p:spPr>
          <a:xfrm>
            <a:off x="455845" y="1090519"/>
            <a:ext cx="1402948" cy="369332"/>
          </a:xfrm>
          <a:prstGeom prst="rect">
            <a:avLst/>
          </a:prstGeom>
          <a:noFill/>
        </p:spPr>
        <p:txBody>
          <a:bodyPr wrap="none" rtlCol="0">
            <a:spAutoFit/>
          </a:bodyPr>
          <a:lstStyle/>
          <a:p>
            <a:r>
              <a:rPr lang="en-AU" b="1" dirty="0"/>
              <a:t>Local </a:t>
            </a:r>
            <a:r>
              <a:rPr lang="en-AU" b="1" dirty="0" err="1"/>
              <a:t>Devs</a:t>
            </a:r>
            <a:endParaRPr lang="en-GB" b="1" dirty="0"/>
          </a:p>
        </p:txBody>
      </p:sp>
      <p:sp>
        <p:nvSpPr>
          <p:cNvPr id="63" name="TextBox 62">
            <a:extLst>
              <a:ext uri="{FF2B5EF4-FFF2-40B4-BE49-F238E27FC236}">
                <a16:creationId xmlns:a16="http://schemas.microsoft.com/office/drawing/2014/main" id="{30334277-47CB-4CDE-BA2F-1E5AE9EFAB66}"/>
              </a:ext>
            </a:extLst>
          </p:cNvPr>
          <p:cNvSpPr txBox="1"/>
          <p:nvPr/>
        </p:nvSpPr>
        <p:spPr>
          <a:xfrm>
            <a:off x="4582715" y="6433457"/>
            <a:ext cx="928459" cy="369332"/>
          </a:xfrm>
          <a:prstGeom prst="rect">
            <a:avLst/>
          </a:prstGeom>
          <a:noFill/>
        </p:spPr>
        <p:txBody>
          <a:bodyPr wrap="none" rtlCol="0">
            <a:spAutoFit/>
          </a:bodyPr>
          <a:lstStyle/>
          <a:p>
            <a:r>
              <a:rPr lang="en-AU" b="1" dirty="0" err="1"/>
              <a:t>Github</a:t>
            </a:r>
            <a:endParaRPr lang="en-GB" b="1" dirty="0"/>
          </a:p>
        </p:txBody>
      </p:sp>
      <p:sp>
        <p:nvSpPr>
          <p:cNvPr id="64" name="TextBox 63">
            <a:extLst>
              <a:ext uri="{FF2B5EF4-FFF2-40B4-BE49-F238E27FC236}">
                <a16:creationId xmlns:a16="http://schemas.microsoft.com/office/drawing/2014/main" id="{E069F002-DCC5-444E-8D43-B4CD87A4A1E6}"/>
              </a:ext>
            </a:extLst>
          </p:cNvPr>
          <p:cNvSpPr txBox="1"/>
          <p:nvPr/>
        </p:nvSpPr>
        <p:spPr>
          <a:xfrm>
            <a:off x="9399020" y="6433457"/>
            <a:ext cx="902811" cy="369332"/>
          </a:xfrm>
          <a:prstGeom prst="rect">
            <a:avLst/>
          </a:prstGeom>
          <a:noFill/>
        </p:spPr>
        <p:txBody>
          <a:bodyPr wrap="none" rtlCol="0">
            <a:spAutoFit/>
          </a:bodyPr>
          <a:lstStyle/>
          <a:p>
            <a:r>
              <a:rPr lang="en-AU" b="1" dirty="0"/>
              <a:t>Server</a:t>
            </a:r>
            <a:endParaRPr lang="en-GB" b="1" dirty="0"/>
          </a:p>
        </p:txBody>
      </p:sp>
      <p:sp>
        <p:nvSpPr>
          <p:cNvPr id="65" name="TextBox 64">
            <a:extLst>
              <a:ext uri="{FF2B5EF4-FFF2-40B4-BE49-F238E27FC236}">
                <a16:creationId xmlns:a16="http://schemas.microsoft.com/office/drawing/2014/main" id="{453AF165-55A3-4438-A264-F20F26E8E0F7}"/>
              </a:ext>
            </a:extLst>
          </p:cNvPr>
          <p:cNvSpPr txBox="1"/>
          <p:nvPr/>
        </p:nvSpPr>
        <p:spPr>
          <a:xfrm>
            <a:off x="8281576" y="2011808"/>
            <a:ext cx="1018227" cy="369332"/>
          </a:xfrm>
          <a:prstGeom prst="rect">
            <a:avLst/>
          </a:prstGeom>
          <a:noFill/>
        </p:spPr>
        <p:txBody>
          <a:bodyPr wrap="none" rtlCol="0">
            <a:spAutoFit/>
          </a:bodyPr>
          <a:lstStyle/>
          <a:p>
            <a:r>
              <a:rPr lang="en-AU" b="1" dirty="0"/>
              <a:t>Publish</a:t>
            </a:r>
            <a:endParaRPr lang="en-GB" b="1" dirty="0"/>
          </a:p>
        </p:txBody>
      </p:sp>
      <p:sp>
        <p:nvSpPr>
          <p:cNvPr id="66" name="TextBox 65">
            <a:extLst>
              <a:ext uri="{FF2B5EF4-FFF2-40B4-BE49-F238E27FC236}">
                <a16:creationId xmlns:a16="http://schemas.microsoft.com/office/drawing/2014/main" id="{36BAA381-7B86-407D-BF9F-A3B8EB1C5DF4}"/>
              </a:ext>
            </a:extLst>
          </p:cNvPr>
          <p:cNvSpPr txBox="1"/>
          <p:nvPr/>
        </p:nvSpPr>
        <p:spPr>
          <a:xfrm>
            <a:off x="5847309" y="2048574"/>
            <a:ext cx="979755" cy="369332"/>
          </a:xfrm>
          <a:prstGeom prst="rect">
            <a:avLst/>
          </a:prstGeom>
          <a:noFill/>
        </p:spPr>
        <p:txBody>
          <a:bodyPr wrap="none" rtlCol="0">
            <a:spAutoFit/>
          </a:bodyPr>
          <a:lstStyle/>
          <a:p>
            <a:r>
              <a:rPr lang="en-AU" b="1" dirty="0"/>
              <a:t>Branch</a:t>
            </a:r>
            <a:endParaRPr lang="en-GB" b="1" dirty="0"/>
          </a:p>
        </p:txBody>
      </p:sp>
      <p:sp>
        <p:nvSpPr>
          <p:cNvPr id="67" name="TextBox 66">
            <a:extLst>
              <a:ext uri="{FF2B5EF4-FFF2-40B4-BE49-F238E27FC236}">
                <a16:creationId xmlns:a16="http://schemas.microsoft.com/office/drawing/2014/main" id="{3CD623CA-3082-43A2-9E6D-67AAEABA88E3}"/>
              </a:ext>
            </a:extLst>
          </p:cNvPr>
          <p:cNvSpPr txBox="1"/>
          <p:nvPr/>
        </p:nvSpPr>
        <p:spPr>
          <a:xfrm rot="1902497">
            <a:off x="2249859" y="2802149"/>
            <a:ext cx="1377300" cy="646331"/>
          </a:xfrm>
          <a:prstGeom prst="rect">
            <a:avLst/>
          </a:prstGeom>
          <a:noFill/>
        </p:spPr>
        <p:txBody>
          <a:bodyPr wrap="none" rtlCol="0">
            <a:spAutoFit/>
          </a:bodyPr>
          <a:lstStyle/>
          <a:p>
            <a:pPr algn="ctr"/>
            <a:r>
              <a:rPr lang="en-AU" dirty="0"/>
              <a:t>Push &amp; Pull</a:t>
            </a:r>
          </a:p>
          <a:p>
            <a:pPr algn="ctr"/>
            <a:r>
              <a:rPr lang="en-AU" dirty="0"/>
              <a:t>(</a:t>
            </a:r>
            <a:r>
              <a:rPr lang="en-AU" dirty="0" err="1"/>
              <a:t>inc.</a:t>
            </a:r>
            <a:r>
              <a:rPr lang="en-AU" dirty="0"/>
              <a:t> DB)</a:t>
            </a:r>
            <a:endParaRPr lang="en-GB"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TotalTime>
  <Words>347</Words>
  <Application>Microsoft Macintosh PowerPoint</Application>
  <PresentationFormat>Widescreen</PresentationFormat>
  <Paragraphs>92</Paragraphs>
  <Slides>13</Slides>
  <Notes>7</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Known Security Issues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Yvan Burrie</dc:creator>
  <dc:description/>
  <cp:lastModifiedBy>Matthew Livingston</cp:lastModifiedBy>
  <cp:revision>35</cp:revision>
  <dcterms:created xsi:type="dcterms:W3CDTF">2019-05-21T09:36:16Z</dcterms:created>
  <dcterms:modified xsi:type="dcterms:W3CDTF">2019-05-28T04:01:09Z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