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45" autoAdjust="0"/>
  </p:normalViewPr>
  <p:slideViewPr>
    <p:cSldViewPr snapToGrid="0">
      <p:cViewPr>
        <p:scale>
          <a:sx n="50" d="100"/>
          <a:sy n="50" d="100"/>
        </p:scale>
        <p:origin x="72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4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70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34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788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3" name="Shape 23"/>
          <p:cNvSpPr txBox="1"/>
          <p:nvPr/>
        </p:nvSpPr>
        <p:spPr>
          <a:xfrm>
            <a:off x="2602384" y="2572001"/>
            <a:ext cx="4678288" cy="56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CP4CDS</a:t>
            </a:r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2602384" y="3147814"/>
            <a:ext cx="468052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Shape 25" descr="S:\F15015_Copernicus\3_Work\330_Work-in-process\SC4_BackgroundMat\PPT\item Copernicus\Icon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2536" y="1200704"/>
            <a:ext cx="3240360" cy="271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4680600"/>
            <a:ext cx="769228" cy="28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 descr="S:\F15015_Copernicus\3_Work\330_Work-in-process\SC4_BackgroundMat\PPT\item Copernicus\logo-ce-horizontal-en-negatif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36" y="4650008"/>
            <a:ext cx="1145581" cy="300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5">
            <a:alphaModFix/>
          </a:blip>
          <a:srcRect t="-217"/>
          <a:stretch/>
        </p:blipFill>
        <p:spPr>
          <a:xfrm>
            <a:off x="7291387" y="-11268"/>
            <a:ext cx="1852613" cy="51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x="621854" y="353642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 Change</a:t>
            </a:r>
            <a:endParaRPr sz="11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1800" y="4811834"/>
            <a:ext cx="823500" cy="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0" y="-8194"/>
            <a:ext cx="2323579" cy="5195022"/>
            <a:chOff x="-2988840" y="-681190"/>
            <a:chExt cx="2323579" cy="5195022"/>
          </a:xfrm>
        </p:grpSpPr>
        <p:pic>
          <p:nvPicPr>
            <p:cNvPr id="33" name="Shape 33" descr="S:\F15015_Copernicus\3_Work\330_Work-in-process\SC4_BackgroundMat\Visual_ID\Photos\Climate_change_ThinkstockPhotos-147656737.jpg"/>
            <p:cNvPicPr preferRelativeResize="0"/>
            <p:nvPr/>
          </p:nvPicPr>
          <p:blipFill rotWithShape="1">
            <a:blip r:embed="rId2">
              <a:alphaModFix/>
            </a:blip>
            <a:srcRect b="-68"/>
            <a:stretch/>
          </p:blipFill>
          <p:spPr>
            <a:xfrm>
              <a:off x="-2988840" y="-668610"/>
              <a:ext cx="2323578" cy="5181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34"/>
            <p:cNvSpPr/>
            <p:nvPr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753" cy="38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49287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41" name="Shape 41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42" name="Shape 42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Shape 43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" name="Shape 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42975" y="699542"/>
            <a:ext cx="7743826" cy="38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49287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52" name="Shape 52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" name="Shape 53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Shape 5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90872" y="699542"/>
            <a:ext cx="40386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781872" y="699542"/>
            <a:ext cx="40386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63" name="Shape 63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Shape 64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Shape 6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00154" y="62753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99592" y="1203598"/>
            <a:ext cx="4040188" cy="3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5087980" y="62753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4"/>
          </p:nvPr>
        </p:nvSpPr>
        <p:spPr>
          <a:xfrm>
            <a:off x="5087418" y="1203598"/>
            <a:ext cx="4041775" cy="3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75" name="Shape 75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76" name="Shape 76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Shape 77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Shape 7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0" y="-8194"/>
            <a:ext cx="2323579" cy="5195022"/>
            <a:chOff x="-2988840" y="-681190"/>
            <a:chExt cx="2323579" cy="5195022"/>
          </a:xfrm>
        </p:grpSpPr>
        <p:pic>
          <p:nvPicPr>
            <p:cNvPr id="81" name="Shape 81" descr="S:\F15015_Copernicus\3_Work\330_Work-in-process\SC4_BackgroundMat\Visual_ID\Photos\Climate_change_ThinkstockPhotos-147656737.jpg"/>
            <p:cNvPicPr preferRelativeResize="0"/>
            <p:nvPr/>
          </p:nvPicPr>
          <p:blipFill rotWithShape="1">
            <a:blip r:embed="rId2">
              <a:alphaModFix/>
            </a:blip>
            <a:srcRect b="-68"/>
            <a:stretch/>
          </p:blipFill>
          <p:spPr>
            <a:xfrm>
              <a:off x="-2988840" y="-668610"/>
              <a:ext cx="2323578" cy="5181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89" name="Shape 89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" name="Shape 90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0" y="-8194"/>
            <a:ext cx="2323579" cy="5195022"/>
            <a:chOff x="-2988840" y="-681190"/>
            <a:chExt cx="2323579" cy="5195022"/>
          </a:xfrm>
        </p:grpSpPr>
        <p:pic>
          <p:nvPicPr>
            <p:cNvPr id="94" name="Shape 94" descr="S:\F15015_Copernicus\3_Work\330_Work-in-process\SC4_BackgroundMat\Visual_ID\Photos\Climate_change_ThinkstockPhotos-147656737.jpg"/>
            <p:cNvPicPr preferRelativeResize="0"/>
            <p:nvPr/>
          </p:nvPicPr>
          <p:blipFill rotWithShape="1">
            <a:blip r:embed="rId2">
              <a:alphaModFix/>
            </a:blip>
            <a:srcRect b="-68"/>
            <a:stretch/>
          </p:blipFill>
          <p:spPr>
            <a:xfrm>
              <a:off x="-2988840" y="-668610"/>
              <a:ext cx="2323578" cy="5181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789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996754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78905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03" name="Shape 103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104" name="Shape 104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Shape 105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dirty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 dirty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37247" y="4610263"/>
            <a:ext cx="2037896" cy="409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5940152" y="4610776"/>
            <a:ext cx="901141" cy="409245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04051" y="4746177"/>
            <a:ext cx="823500" cy="14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maf-wps-demo.readthedocs.i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2602375" y="3147827"/>
            <a:ext cx="4680600" cy="1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</a:t>
            </a:r>
            <a:r>
              <a:rPr lang="en-US" dirty="0"/>
              <a:t>5: Interfaces and Tools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eport (</a:t>
            </a:r>
            <a:r>
              <a:rPr lang="en-US" dirty="0"/>
              <a:t>Ag Stephens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CP4CDS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Meeting –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 b="0" i="0" u="none" strike="noStrike" cap="none" baseline="30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December 2019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180834" y="2791855"/>
            <a:ext cx="8639700" cy="644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1EE3C"/>
              </a:gs>
              <a:gs pos="30000">
                <a:srgbClr val="51EE3C"/>
              </a:gs>
              <a:gs pos="84000">
                <a:srgbClr val="B1F7A7"/>
              </a:gs>
              <a:gs pos="94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251518" y="1383618"/>
            <a:ext cx="8568900" cy="91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39393"/>
              </a:gs>
              <a:gs pos="11000">
                <a:srgbClr val="D5D5D5"/>
              </a:gs>
              <a:gs pos="72000">
                <a:schemeClr val="lt1"/>
              </a:gs>
              <a:gs pos="100000">
                <a:schemeClr val="lt1"/>
              </a:gs>
            </a:gsLst>
            <a:lin ang="10800025" scaled="0"/>
          </a:gra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Shape 238" descr="github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8647" y="1518625"/>
            <a:ext cx="10242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52842" y="1704169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CP4CDS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 rot="10800000">
            <a:off x="251571" y="3967733"/>
            <a:ext cx="8568900" cy="91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39393"/>
              </a:gs>
              <a:gs pos="11000">
                <a:srgbClr val="D5D5D5"/>
              </a:gs>
              <a:gs pos="72000">
                <a:schemeClr val="lt1"/>
              </a:gs>
              <a:gs pos="100000">
                <a:schemeClr val="lt1"/>
              </a:gs>
            </a:gsLst>
            <a:lin ang="10800025" scaled="0"/>
          </a:gra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Shape 241" descr="github-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747" y="4102650"/>
            <a:ext cx="10242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207002" y="42858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MyApp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Shape 243" descr="conda packages Python, R, NumPy, SciPy easil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176" y="2841775"/>
            <a:ext cx="1584300" cy="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2413082" y="1518633"/>
            <a:ext cx="1296000" cy="64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9365F"/>
              </a:gs>
              <a:gs pos="50000">
                <a:srgbClr val="6A4F8A"/>
              </a:gs>
              <a:gs pos="100000">
                <a:srgbClr val="7F5FA6"/>
              </a:gs>
            </a:gsLst>
            <a:lin ang="5400012" scaled="0"/>
          </a:gradFill>
          <a:ln w="25400" cap="flat" cmpd="sng">
            <a:solidFill>
              <a:srgbClr val="5D4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CP4CDS </a:t>
            </a:r>
            <a:r>
              <a:rPr lang="en-US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WPS Template</a:t>
            </a:r>
            <a:endParaRPr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2413082" y="2849942"/>
            <a:ext cx="1296000" cy="531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&lt;env&gt;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2413082" y="4102646"/>
            <a:ext cx="1296000" cy="64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9365F">
                  <a:alpha val="60784"/>
                </a:srgbClr>
              </a:gs>
              <a:gs pos="50000">
                <a:srgbClr val="6A4F8A">
                  <a:alpha val="70980"/>
                </a:srgbClr>
              </a:gs>
              <a:gs pos="100000">
                <a:srgbClr val="7F5FA6">
                  <a:alpha val="43921"/>
                </a:srgbClr>
              </a:gs>
            </a:gsLst>
            <a:lin ang="5400012" scaled="0"/>
          </a:gradFill>
          <a:ln w="25400" cap="flat" cmpd="sng">
            <a:solidFill>
              <a:srgbClr val="5D4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CP4CDS WPS Template</a:t>
            </a:r>
            <a:endParaRPr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Shape 247"/>
          <p:cNvCxnSpPr>
            <a:stCxn id="244" idx="2"/>
            <a:endCxn id="245" idx="0"/>
          </p:cNvCxnSpPr>
          <p:nvPr/>
        </p:nvCxnSpPr>
        <p:spPr>
          <a:xfrm>
            <a:off x="3061082" y="2166633"/>
            <a:ext cx="0" cy="6834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8" name="Shape 248"/>
          <p:cNvSpPr txBox="1"/>
          <p:nvPr/>
        </p:nvSpPr>
        <p:spPr>
          <a:xfrm>
            <a:off x="2125050" y="2407582"/>
            <a:ext cx="1296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Shape 249"/>
          <p:cNvCxnSpPr/>
          <p:nvPr/>
        </p:nvCxnSpPr>
        <p:spPr>
          <a:xfrm rot="10800000">
            <a:off x="3709258" y="4291667"/>
            <a:ext cx="2880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Shape 250"/>
          <p:cNvCxnSpPr>
            <a:stCxn id="244" idx="3"/>
          </p:cNvCxnSpPr>
          <p:nvPr/>
        </p:nvCxnSpPr>
        <p:spPr>
          <a:xfrm>
            <a:off x="3709082" y="1842633"/>
            <a:ext cx="288000" cy="2448900"/>
          </a:xfrm>
          <a:prstGeom prst="bentConnector2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Shape 251"/>
          <p:cNvSpPr txBox="1"/>
          <p:nvPr/>
        </p:nvSpPr>
        <p:spPr>
          <a:xfrm>
            <a:off x="3133162" y="2418007"/>
            <a:ext cx="1296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46" idx="3"/>
          </p:cNvCxnSpPr>
          <p:nvPr/>
        </p:nvCxnSpPr>
        <p:spPr>
          <a:xfrm>
            <a:off x="3709082" y="4426646"/>
            <a:ext cx="9360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3493202" y="4399679"/>
            <a:ext cx="1296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Rename/ </a:t>
            </a:r>
            <a:b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645330" y="2832359"/>
            <a:ext cx="1296000" cy="531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MyApp1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&lt;env&gt;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Shape 255"/>
          <p:cNvCxnSpPr>
            <a:endCxn id="254" idx="2"/>
          </p:cNvCxnSpPr>
          <p:nvPr/>
        </p:nvCxnSpPr>
        <p:spPr>
          <a:xfrm rot="10800000">
            <a:off x="5293330" y="3364259"/>
            <a:ext cx="0" cy="7383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" name="Shape 256"/>
          <p:cNvSpPr txBox="1"/>
          <p:nvPr/>
        </p:nvSpPr>
        <p:spPr>
          <a:xfrm>
            <a:off x="4510240" y="3575651"/>
            <a:ext cx="10713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7498" y="4200761"/>
            <a:ext cx="451800" cy="4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 descr="Image result for us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57498" y="1627632"/>
            <a:ext cx="429900" cy="42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Shape 259"/>
          <p:cNvCxnSpPr>
            <a:stCxn id="257" idx="0"/>
          </p:cNvCxnSpPr>
          <p:nvPr/>
        </p:nvCxnSpPr>
        <p:spPr>
          <a:xfrm rot="10800000">
            <a:off x="6383398" y="2057561"/>
            <a:ext cx="0" cy="21432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0" name="Shape 260"/>
          <p:cNvSpPr txBox="1"/>
          <p:nvPr/>
        </p:nvSpPr>
        <p:spPr>
          <a:xfrm>
            <a:off x="5555249" y="3521645"/>
            <a:ext cx="117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6877578" y="1518632"/>
            <a:ext cx="1296000" cy="64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9365F"/>
              </a:gs>
              <a:gs pos="50000">
                <a:srgbClr val="6A4F8A"/>
              </a:gs>
              <a:gs pos="100000">
                <a:srgbClr val="7F5FA6"/>
              </a:gs>
            </a:gsLst>
            <a:lin ang="5400012" scaled="0"/>
          </a:gradFill>
          <a:ln w="25400" cap="flat" cmpd="sng">
            <a:solidFill>
              <a:srgbClr val="5D4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MyApp WPS</a:t>
            </a:r>
            <a:endParaRPr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v1.0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Shape 262"/>
          <p:cNvCxnSpPr>
            <a:endCxn id="261" idx="2"/>
          </p:cNvCxnSpPr>
          <p:nvPr/>
        </p:nvCxnSpPr>
        <p:spPr>
          <a:xfrm rot="-5400000">
            <a:off x="5490528" y="2617382"/>
            <a:ext cx="2485800" cy="1584300"/>
          </a:xfrm>
          <a:prstGeom prst="bentConnector3">
            <a:avLst>
              <a:gd name="adj1" fmla="val -1330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3" name="Shape 263"/>
          <p:cNvSpPr txBox="1"/>
          <p:nvPr/>
        </p:nvSpPr>
        <p:spPr>
          <a:xfrm>
            <a:off x="6661554" y="2394023"/>
            <a:ext cx="1296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645330" y="4102646"/>
            <a:ext cx="1296000" cy="64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9365F"/>
              </a:gs>
              <a:gs pos="50000">
                <a:srgbClr val="6A4F8A"/>
              </a:gs>
              <a:gs pos="100000">
                <a:srgbClr val="7F5FA6"/>
              </a:gs>
            </a:gsLst>
            <a:lin ang="5400012" scaled="0"/>
          </a:gradFill>
          <a:ln w="25400" cap="flat" cmpd="sng">
            <a:solidFill>
              <a:srgbClr val="5D4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MyApp WPS v1.0</a:t>
            </a:r>
            <a:endParaRPr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51518" y="357504"/>
            <a:ext cx="8568900" cy="648000"/>
          </a:xfrm>
          <a:prstGeom prst="rect">
            <a:avLst/>
          </a:prstGeom>
          <a:gradFill>
            <a:gsLst>
              <a:gs pos="0">
                <a:srgbClr val="51EE3C"/>
              </a:gs>
              <a:gs pos="72000">
                <a:schemeClr val="lt1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521950" y="543047"/>
            <a:ext cx="421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CP4CDS Compute Nodes</a:t>
            </a:r>
            <a:endParaRPr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Shape 267"/>
          <p:cNvCxnSpPr>
            <a:stCxn id="261" idx="0"/>
          </p:cNvCxnSpPr>
          <p:nvPr/>
        </p:nvCxnSpPr>
        <p:spPr>
          <a:xfrm rot="10800000">
            <a:off x="7525578" y="1005632"/>
            <a:ext cx="0" cy="5130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6385171" y="931735"/>
            <a:ext cx="1296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Shape 269" descr="conda packages Python, R, NumPy, SciPy easil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21890" y="476100"/>
            <a:ext cx="1024200" cy="3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4246601" y="1101627"/>
            <a:ext cx="3453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Review, test and configure for production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80825" y="78175"/>
            <a:ext cx="6338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Development process a “MyApp” WPS for CP4CDS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9">
            <a:alphaModFix/>
          </a:blip>
          <a:srcRect l="12142" t="18632" r="16515" b="27948"/>
          <a:stretch/>
        </p:blipFill>
        <p:spPr>
          <a:xfrm>
            <a:off x="5366701" y="3989748"/>
            <a:ext cx="661475" cy="2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9">
            <a:alphaModFix/>
          </a:blip>
          <a:srcRect l="12142" t="18632" r="16515" b="27948"/>
          <a:stretch/>
        </p:blipFill>
        <p:spPr>
          <a:xfrm>
            <a:off x="7680176" y="1431354"/>
            <a:ext cx="661475" cy="2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5.4: Declaring data requirements in code</a:t>
            </a:r>
            <a:endParaRPr dirty="0"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focus:</a:t>
            </a:r>
            <a:endParaRPr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Extending the Data Reference Syntax (DRS) to describe data required by the WPS in the Compute Node.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Change of focus:</a:t>
            </a:r>
            <a:endParaRPr b="1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Through meetings with WP4 and Lot 2 we agreed that a key aspect of is the need to describe </a:t>
            </a:r>
            <a:r>
              <a:rPr lang="en-US" i="1" dirty="0"/>
              <a:t>dynamic inputs</a:t>
            </a:r>
            <a:r>
              <a:rPr lang="en-US" dirty="0"/>
              <a:t> to a processing service:</a:t>
            </a:r>
            <a:endParaRPr dirty="0"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Inputs that are dependent on selections already made.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5.4: Declaring data requirements in code</a:t>
            </a:r>
            <a:endParaRPr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387047" y="699541"/>
            <a:ext cx="7299900" cy="42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Report:</a:t>
            </a:r>
            <a:endParaRPr b="1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 smtClean="0"/>
              <a:t>Defined the concept of </a:t>
            </a:r>
            <a:r>
              <a:rPr lang="en-US" dirty="0"/>
              <a:t>a “Meta-WPS”:</a:t>
            </a:r>
            <a:endParaRPr dirty="0"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Complements the main WPS </a:t>
            </a:r>
            <a:endParaRPr sz="2000" dirty="0"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WPS </a:t>
            </a:r>
            <a:r>
              <a:rPr lang="en-US" sz="2000" i="1" dirty="0"/>
              <a:t>Describe Process </a:t>
            </a:r>
            <a:r>
              <a:rPr lang="en-US" sz="2000" dirty="0"/>
              <a:t>document uses XML tags to indicate the availability of the Meta-WPS</a:t>
            </a:r>
            <a:endParaRPr sz="2000" dirty="0"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WPS Client calls the Meta-WPS in order to </a:t>
            </a:r>
            <a:r>
              <a:rPr lang="en-US" sz="2000" i="1" dirty="0"/>
              <a:t>dynamically discover </a:t>
            </a:r>
            <a:r>
              <a:rPr lang="en-US" sz="2000" dirty="0"/>
              <a:t>the input </a:t>
            </a:r>
            <a:r>
              <a:rPr lang="en-US" sz="2000" dirty="0" smtClean="0"/>
              <a:t>options</a:t>
            </a:r>
            <a:endParaRPr lang="en-US" sz="2000" dirty="0"/>
          </a:p>
          <a:p>
            <a:pPr marL="101600" indent="0">
              <a:spcBef>
                <a:spcPts val="0"/>
              </a:spcBef>
              <a:buNone/>
            </a:pPr>
            <a:r>
              <a:rPr lang="en-US" sz="2200" dirty="0" smtClean="0"/>
              <a:t>Advantages: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Allows dynamic interactions between the WPS client (which could be a web-form) and the “Meta-WPS” in order to resolve complex relationships between inputs.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Uses the WPS standard to expose these relationships.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5.5: End-to-end testing with CliMAF</a:t>
            </a:r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Deploying the SDDS at remote sites.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Deploying the CliMAF/SDDS package into the Compute Node.</a:t>
            </a:r>
            <a:endParaRPr dirty="0">
              <a:solidFill>
                <a:srgbClr val="03204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102" y="1717074"/>
            <a:ext cx="42005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5.5: End-to-end testing with CliMAF</a:t>
            </a:r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32044"/>
              </a:buClr>
              <a:buSzPts val="2000"/>
              <a:buNone/>
            </a:pPr>
            <a:r>
              <a:rPr lang="en-US" b="1" dirty="0" smtClean="0">
                <a:solidFill>
                  <a:srgbClr val="032044"/>
                </a:solidFill>
              </a:rPr>
              <a:t>Report: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Selected a subset of the CliMAF functionality to demonstrate end-to-end capability:</a:t>
            </a:r>
          </a:p>
          <a:p>
            <a:pPr marL="10160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Select a CMIP5 model, experiment and variable.</a:t>
            </a:r>
          </a:p>
          <a:p>
            <a:pPr marL="10160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Select a time range within that selection.</a:t>
            </a:r>
          </a:p>
          <a:p>
            <a:pPr marL="10160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Calculate a time series of global averages.</a:t>
            </a:r>
          </a:p>
          <a:p>
            <a:pPr marL="10160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Plot the resulting array on a line graph of variable vs time.</a:t>
            </a:r>
          </a:p>
          <a:p>
            <a:pPr marL="10160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Output the plot to a PNG file.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endParaRPr dirty="0">
              <a:solidFill>
                <a:srgbClr val="03204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4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5.5: End-to-end testing with CliMAF</a:t>
            </a:r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32044"/>
              </a:buClr>
              <a:buSzPts val="2000"/>
              <a:buNone/>
            </a:pPr>
            <a:r>
              <a:rPr lang="en-US" b="1" dirty="0" smtClean="0">
                <a:solidFill>
                  <a:srgbClr val="032044"/>
                </a:solidFill>
              </a:rPr>
              <a:t>Report: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Tested deployment at DKRZ and CEDA.</a:t>
            </a:r>
            <a:endParaRPr lang="en-GB" sz="22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endParaRPr dirty="0">
              <a:solidFill>
                <a:srgbClr val="03204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486" t="18391" r="26164" b="11211"/>
          <a:stretch/>
        </p:blipFill>
        <p:spPr>
          <a:xfrm>
            <a:off x="2933802" y="1563055"/>
            <a:ext cx="5397502" cy="3175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825447" y="4553390"/>
            <a:ext cx="50772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dirty="0">
                <a:hlinkClick r:id="rId4"/>
              </a:rPr>
              <a:t>https://climaf-wps-demo.readthedocs.io/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012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WP5: Conclusions</a:t>
            </a:r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98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Support for core software tools has been essential to the project, and has fed back into ESGF.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Relationship between the SDDS and the Compute Node is a solid foundation for the C3S 34e project.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Work on “declaring data requirements in code” has progressed understanding and will directly impact design of API in 34e project.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GB" sz="2200" dirty="0" smtClean="0">
                <a:solidFill>
                  <a:schemeClr val="bg2">
                    <a:lumMod val="75000"/>
                  </a:schemeClr>
                </a:solidFill>
              </a:rPr>
              <a:t>Interactions with Lot 2 and CliMAF have demonstrated the Compute Node and identified where work is needed to provide a common and robust solution.</a:t>
            </a:r>
            <a:endParaRPr lang="en-GB" sz="22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endParaRPr dirty="0">
              <a:solidFill>
                <a:srgbClr val="03204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42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753" cy="38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/>
              <a:t>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.1: </a:t>
            </a:r>
            <a:endParaRPr sz="1800" dirty="0"/>
          </a:p>
          <a:p>
            <a:pPr marL="742950" marR="0" lvl="1" indent="-294322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ESGF Search Client (esgf-pyclient)</a:t>
            </a:r>
            <a:endParaRPr dirty="0"/>
          </a:p>
          <a:p>
            <a:pPr marL="342900" marR="0" lvl="0" indent="-3397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/>
              <a:t>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.2: </a:t>
            </a:r>
            <a:endParaRPr sz="1800" dirty="0"/>
          </a:p>
          <a:p>
            <a:pPr marL="742950" marR="0" lvl="1" indent="-294322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Data Replication Tool (synda)</a:t>
            </a:r>
            <a:endParaRPr dirty="0"/>
          </a:p>
          <a:p>
            <a:pPr marL="342900" marR="0" lvl="0" indent="-3397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/>
              <a:t>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.3: </a:t>
            </a:r>
            <a:endParaRPr sz="1800" dirty="0"/>
          </a:p>
          <a:p>
            <a:pPr marL="742950" marR="0" lvl="1" indent="-294322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Common SDDS</a:t>
            </a:r>
            <a:endParaRPr dirty="0"/>
          </a:p>
          <a:p>
            <a:pPr marL="1143000" marR="0" lvl="2" indent="-248919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Software Dependency Deployment Solution</a:t>
            </a:r>
            <a:endParaRPr sz="1800" dirty="0"/>
          </a:p>
          <a:p>
            <a:pPr marL="342900" marR="0" lvl="0" indent="-3397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/>
              <a:t>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.4 </a:t>
            </a:r>
            <a:endParaRPr sz="1800" dirty="0"/>
          </a:p>
          <a:p>
            <a:pPr marL="742950" marR="0" lvl="1" indent="-294322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Declaring data requirements in code</a:t>
            </a:r>
            <a:endParaRPr dirty="0"/>
          </a:p>
          <a:p>
            <a:pPr marL="342900" lvl="0" indent="-330200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Task 5.5</a:t>
            </a:r>
            <a:endParaRPr sz="1800" dirty="0"/>
          </a:p>
          <a:p>
            <a:pPr marL="742950" lvl="1" indent="-28575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End-to-end testing</a:t>
            </a:r>
            <a:endParaRPr dirty="0"/>
          </a:p>
          <a:p>
            <a:pPr marL="1143000" lvl="2" indent="-24130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With IPSL Climate Model Assessment Framework (CliMAF)</a:t>
            </a:r>
            <a:endParaRPr sz="1800" dirty="0"/>
          </a:p>
          <a:p>
            <a:pPr marL="342900" marR="0" lvl="0" indent="-2254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Task 5.1: ESGF Search Client (esgf-pyclient)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753" cy="38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ESGF-pyclient:</a:t>
            </a:r>
            <a:endParaRPr dirty="0"/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Python client library to interrogate federated ESGF search "database".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To be used by applications that need to query the CP4CDS holdings.</a:t>
            </a:r>
            <a:endParaRPr dirty="0">
              <a:solidFill>
                <a:srgbClr val="032044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663" y="2293163"/>
            <a:ext cx="40290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Task 5.1: ESGF Search Client (esgf-pyclient)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Report: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Codebase has been updated to support Python 3 (v0.2.1).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Test suite updated to support use of Pytest.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Integrated with update of dependency: MyProxyClient.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Used </a:t>
            </a:r>
            <a:r>
              <a:rPr lang="en-US" dirty="0" smtClean="0">
                <a:solidFill>
                  <a:srgbClr val="032044"/>
                </a:solidFill>
              </a:rPr>
              <a:t>in WP2 </a:t>
            </a:r>
            <a:r>
              <a:rPr lang="en-US" dirty="0">
                <a:solidFill>
                  <a:srgbClr val="032044"/>
                </a:solidFill>
              </a:rPr>
              <a:t>to query the CMIP5 holdings in order to identify available data</a:t>
            </a:r>
            <a:r>
              <a:rPr lang="en-US" dirty="0" smtClean="0">
                <a:solidFill>
                  <a:srgbClr val="032044"/>
                </a:solidFill>
              </a:rPr>
              <a:t>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 smtClean="0">
                <a:solidFill>
                  <a:srgbClr val="032044"/>
                </a:solidFill>
              </a:rPr>
              <a:t>Version supported on “conda-forge” channel.</a:t>
            </a:r>
            <a:endParaRPr lang="en-US" dirty="0">
              <a:solidFill>
                <a:srgbClr val="032044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32044"/>
              </a:buClr>
              <a:buChar char="-"/>
            </a:pPr>
            <a:r>
              <a:rPr lang="en-US" dirty="0">
                <a:solidFill>
                  <a:srgbClr val="032044"/>
                </a:solidFill>
              </a:rPr>
              <a:t>New </a:t>
            </a:r>
            <a:r>
              <a:rPr lang="en-US" dirty="0">
                <a:solidFill>
                  <a:srgbClr val="032044"/>
                </a:solidFill>
              </a:rPr>
              <a:t>example Jupyter </a:t>
            </a:r>
            <a:r>
              <a:rPr lang="en-US" dirty="0">
                <a:solidFill>
                  <a:srgbClr val="032044"/>
                </a:solidFill>
              </a:rPr>
              <a:t>notebooks provided in repository.</a:t>
            </a:r>
            <a:endParaRPr dirty="0">
              <a:solidFill>
                <a:srgbClr val="032044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Tested </a:t>
            </a:r>
            <a:r>
              <a:rPr lang="en-US" dirty="0">
                <a:solidFill>
                  <a:srgbClr val="032044"/>
                </a:solidFill>
              </a:rPr>
              <a:t>with published CP4CDS data sets</a:t>
            </a:r>
            <a:r>
              <a:rPr lang="en-US" dirty="0">
                <a:solidFill>
                  <a:srgbClr val="032044"/>
                </a:solidFill>
              </a:rPr>
              <a:t>.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Tested with CMIP6.</a:t>
            </a:r>
            <a:endParaRPr dirty="0">
              <a:solidFill>
                <a:srgbClr val="032044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Tool continues to be used to by ESGF users.</a:t>
            </a:r>
            <a:endParaRPr dirty="0">
              <a:solidFill>
                <a:srgbClr val="03204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5.2: Data Replication Tool (synda)</a:t>
            </a:r>
            <a:endParaRPr dirty="0"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Synda:</a:t>
            </a:r>
            <a:endParaRPr dirty="0"/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Command-line tool to download or replicate ESGF data sets.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Can be connected to post-processing workflows.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Enabled for HTTP/GridFTP/Globus.</a:t>
            </a:r>
            <a:endParaRPr dirty="0">
              <a:solidFill>
                <a:srgbClr val="03204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32044"/>
              </a:solidFill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150" y="2499575"/>
            <a:ext cx="38862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5.2: Data Replication Tool (synda)</a:t>
            </a:r>
            <a:endParaRPr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42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rgbClr val="032044"/>
                </a:solidFill>
              </a:rPr>
              <a:t>Report:</a:t>
            </a:r>
            <a:endParaRPr b="1"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 smtClean="0">
                <a:solidFill>
                  <a:srgbClr val="032044"/>
                </a:solidFill>
              </a:rPr>
              <a:t>Synda has been developed </a:t>
            </a:r>
            <a:r>
              <a:rPr lang="en-US" dirty="0">
                <a:solidFill>
                  <a:srgbClr val="032044"/>
                </a:solidFill>
              </a:rPr>
              <a:t>to support production use </a:t>
            </a:r>
            <a:r>
              <a:rPr lang="en-US" dirty="0" smtClean="0">
                <a:solidFill>
                  <a:srgbClr val="032044"/>
                </a:solidFill>
              </a:rPr>
              <a:t>in C3S 34x </a:t>
            </a:r>
            <a:r>
              <a:rPr lang="en-US" dirty="0">
                <a:solidFill>
                  <a:srgbClr val="032044"/>
                </a:solidFill>
              </a:rPr>
              <a:t>projects.</a:t>
            </a:r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Bug fixes and ongoing maintenance during project.</a:t>
            </a:r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Used within the ESGF federation for all major replications between continents.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Improvements made </a:t>
            </a:r>
            <a:r>
              <a:rPr lang="en-US" dirty="0">
                <a:solidFill>
                  <a:srgbClr val="032044"/>
                </a:solidFill>
              </a:rPr>
              <a:t>to post-processing </a:t>
            </a:r>
            <a:r>
              <a:rPr lang="en-US" dirty="0">
                <a:solidFill>
                  <a:srgbClr val="032044"/>
                </a:solidFill>
              </a:rPr>
              <a:t>integrations – allow integration with workflows.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Deployable using Conda packaging.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Supports all ESGF projects, including: CMIP5, CORDEX and CMIP6.</a:t>
            </a:r>
            <a:endParaRPr dirty="0">
              <a:solidFill>
                <a:srgbClr val="03204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5.3: Common SDDS (Software Dependency Deployment Solution)</a:t>
            </a:r>
            <a:endParaRPr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32044"/>
                </a:solidFill>
              </a:rPr>
              <a:t>SDDS concept:</a:t>
            </a:r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GB" dirty="0" smtClean="0">
                <a:solidFill>
                  <a:srgbClr val="032044"/>
                </a:solidFill>
              </a:rPr>
              <a:t>A way of packaging a software environment used by an application – typically WPS.</a:t>
            </a:r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GB" dirty="0" smtClean="0">
                <a:solidFill>
                  <a:srgbClr val="032044"/>
                </a:solidFill>
              </a:rPr>
              <a:t>Built on Conda because community makes significant use of it as packaging tool.</a:t>
            </a:r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GB" dirty="0" smtClean="0">
                <a:solidFill>
                  <a:srgbClr val="032044"/>
                </a:solidFill>
              </a:rPr>
              <a:t>Using “conda-forge” channel – supported by earth sciences community.</a:t>
            </a:r>
            <a:endParaRPr dirty="0">
              <a:solidFill>
                <a:srgbClr val="03204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5.3: Common SDDS (Software Dependency Deployment Solution)</a:t>
            </a:r>
            <a:endParaRPr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32044"/>
                </a:solidFill>
              </a:rPr>
              <a:t>Report:</a:t>
            </a:r>
            <a:endParaRPr b="1"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Deployed </a:t>
            </a:r>
            <a:r>
              <a:rPr lang="en-US" dirty="0">
                <a:solidFill>
                  <a:srgbClr val="032044"/>
                </a:solidFill>
              </a:rPr>
              <a:t>within the Compute Node (WP4).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Able to be deployed </a:t>
            </a:r>
            <a:r>
              <a:rPr lang="en-US" dirty="0">
                <a:solidFill>
                  <a:srgbClr val="032044"/>
                </a:solidFill>
              </a:rPr>
              <a:t>consistently in single-server, batch or container modes.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Fully </a:t>
            </a:r>
            <a:r>
              <a:rPr lang="en-US" dirty="0" smtClean="0">
                <a:solidFill>
                  <a:srgbClr val="032044"/>
                </a:solidFill>
              </a:rPr>
              <a:t>described set of dependencies - enables reproducibility and records provenance.</a:t>
            </a:r>
            <a:endParaRPr dirty="0">
              <a:solidFill>
                <a:srgbClr val="032044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 smtClean="0">
                <a:solidFill>
                  <a:srgbClr val="032044"/>
                </a:solidFill>
              </a:rPr>
              <a:t>Recipe uses Conda description of packages - made </a:t>
            </a:r>
            <a:r>
              <a:rPr lang="en-US" dirty="0">
                <a:solidFill>
                  <a:srgbClr val="032044"/>
                </a:solidFill>
              </a:rPr>
              <a:t>available through online repositories.</a:t>
            </a:r>
            <a:endParaRPr dirty="0">
              <a:solidFill>
                <a:srgbClr val="0320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200" cy="277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Task 5.3: Common SDDS (Software Dependency Deployment Solution)</a:t>
            </a:r>
            <a:endParaRPr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32044"/>
                </a:solidFill>
              </a:rPr>
              <a:t>Report: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Worked with WP4 to encapsulate SDDS in a conda environment within the Compute Node.</a:t>
            </a:r>
            <a:endParaRPr dirty="0">
              <a:solidFill>
                <a:srgbClr val="032044"/>
              </a:solidFill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Char char="-"/>
            </a:pPr>
            <a:r>
              <a:rPr lang="en-US" dirty="0">
                <a:solidFill>
                  <a:srgbClr val="032044"/>
                </a:solidFill>
              </a:rPr>
              <a:t>Developed a procedure</a:t>
            </a:r>
            <a:br>
              <a:rPr lang="en-US" dirty="0">
                <a:solidFill>
                  <a:srgbClr val="032044"/>
                </a:solidFill>
              </a:rPr>
            </a:br>
            <a:r>
              <a:rPr lang="en-US" dirty="0">
                <a:solidFill>
                  <a:srgbClr val="032044"/>
                </a:solidFill>
              </a:rPr>
              <a:t>for adding a new WPS</a:t>
            </a:r>
            <a:br>
              <a:rPr lang="en-US" dirty="0">
                <a:solidFill>
                  <a:srgbClr val="032044"/>
                </a:solidFill>
              </a:rPr>
            </a:br>
            <a:r>
              <a:rPr lang="en-US" dirty="0">
                <a:solidFill>
                  <a:srgbClr val="032044"/>
                </a:solidFill>
              </a:rPr>
              <a:t>to the CP4CDS Compute</a:t>
            </a:r>
            <a:br>
              <a:rPr lang="en-US" dirty="0">
                <a:solidFill>
                  <a:srgbClr val="032044"/>
                </a:solidFill>
              </a:rPr>
            </a:br>
            <a:r>
              <a:rPr lang="en-US" dirty="0">
                <a:solidFill>
                  <a:srgbClr val="032044"/>
                </a:solidFill>
              </a:rPr>
              <a:t>Node.</a:t>
            </a:r>
            <a:endParaRPr dirty="0">
              <a:solidFill>
                <a:srgbClr val="032044"/>
              </a:solidFill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800" y="1572625"/>
            <a:ext cx="3293524" cy="29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mate Chan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847</Words>
  <Application>Microsoft Office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Climate Change</vt:lpstr>
      <vt:lpstr>Office Theme</vt:lpstr>
      <vt:lpstr>PowerPoint Presentation</vt:lpstr>
      <vt:lpstr>Tasks</vt:lpstr>
      <vt:lpstr>Task 5.1: ESGF Search Client (esgf-pyclient) </vt:lpstr>
      <vt:lpstr>Task 5.1: ESGF Search Client (esgf-pyclient) </vt:lpstr>
      <vt:lpstr>Task 5.2: Data Replication Tool (synda)</vt:lpstr>
      <vt:lpstr>Task 5.2: Data Replication Tool (synda)</vt:lpstr>
      <vt:lpstr>Task 5.3: Common SDDS (Software Dependency Deployment Solution)</vt:lpstr>
      <vt:lpstr>Task 5.3: Common SDDS (Software Dependency Deployment Solution)</vt:lpstr>
      <vt:lpstr>Task 5.3: Common SDDS (Software Dependency Deployment Solution)</vt:lpstr>
      <vt:lpstr>PowerPoint Presentation</vt:lpstr>
      <vt:lpstr>Task 5.4: Declaring data requirements in code</vt:lpstr>
      <vt:lpstr>Task 5.4: Declaring data requirements in code</vt:lpstr>
      <vt:lpstr>Task 5.5: End-to-end testing with CliMAF</vt:lpstr>
      <vt:lpstr>Task 5.5: End-to-end testing with CliMAF</vt:lpstr>
      <vt:lpstr>Task 5.5: End-to-end testing with CliMAF</vt:lpstr>
      <vt:lpstr>WP5: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Stephens, Ag (STFC,RAL,RALSP)</dc:creator>
  <cp:lastModifiedBy>Stephens, Ag (STFC,RAL,RALSP)</cp:lastModifiedBy>
  <cp:revision>10</cp:revision>
  <dcterms:modified xsi:type="dcterms:W3CDTF">2019-12-05T09:43:47Z</dcterms:modified>
</cp:coreProperties>
</file>