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154769-4027-4E22-837E-863B538A6DC8}">
          <p14:sldIdLst>
            <p14:sldId id="256"/>
          </p14:sldIdLst>
        </p14:section>
        <p14:section name="Untitled Section" id="{D694EF14-7100-4442-AB67-1E6BD6F14DA4}">
          <p14:sldIdLst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4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E71-2A46-428F-B1FC-71FC66CF06D5}" type="datetimeFigureOut">
              <a:rPr lang="en-CA" smtClean="0"/>
              <a:t>2019-09-14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B94F-BF3E-4F48-BBE3-7C36A09172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357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E71-2A46-428F-B1FC-71FC66CF06D5}" type="datetimeFigureOut">
              <a:rPr lang="en-CA" smtClean="0"/>
              <a:t>2019-09-14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B94F-BF3E-4F48-BBE3-7C36A09172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18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E71-2A46-428F-B1FC-71FC66CF06D5}" type="datetimeFigureOut">
              <a:rPr lang="en-CA" smtClean="0"/>
              <a:t>2019-09-14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B94F-BF3E-4F48-BBE3-7C36A09172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713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E71-2A46-428F-B1FC-71FC66CF06D5}" type="datetimeFigureOut">
              <a:rPr lang="en-CA" smtClean="0"/>
              <a:t>2019-09-14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B94F-BF3E-4F48-BBE3-7C36A09172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0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E71-2A46-428F-B1FC-71FC66CF06D5}" type="datetimeFigureOut">
              <a:rPr lang="en-CA" smtClean="0"/>
              <a:t>2019-09-14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B94F-BF3E-4F48-BBE3-7C36A09172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505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E71-2A46-428F-B1FC-71FC66CF06D5}" type="datetimeFigureOut">
              <a:rPr lang="en-CA" smtClean="0"/>
              <a:t>2019-09-14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B94F-BF3E-4F48-BBE3-7C36A09172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633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E71-2A46-428F-B1FC-71FC66CF06D5}" type="datetimeFigureOut">
              <a:rPr lang="en-CA" smtClean="0"/>
              <a:t>2019-09-14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B94F-BF3E-4F48-BBE3-7C36A09172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53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E71-2A46-428F-B1FC-71FC66CF06D5}" type="datetimeFigureOut">
              <a:rPr lang="en-CA" smtClean="0"/>
              <a:t>2019-09-14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B94F-BF3E-4F48-BBE3-7C36A09172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861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E71-2A46-428F-B1FC-71FC66CF06D5}" type="datetimeFigureOut">
              <a:rPr lang="en-CA" smtClean="0"/>
              <a:t>2019-09-14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B94F-BF3E-4F48-BBE3-7C36A09172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959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E71-2A46-428F-B1FC-71FC66CF06D5}" type="datetimeFigureOut">
              <a:rPr lang="en-CA" smtClean="0"/>
              <a:t>2019-09-14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B94F-BF3E-4F48-BBE3-7C36A09172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116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CE71-2A46-428F-B1FC-71FC66CF06D5}" type="datetimeFigureOut">
              <a:rPr lang="en-CA" smtClean="0"/>
              <a:t>2019-09-14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AB94F-BF3E-4F48-BBE3-7C36A09172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81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5CE71-2A46-428F-B1FC-71FC66CF06D5}" type="datetimeFigureOut">
              <a:rPr lang="en-CA" smtClean="0"/>
              <a:t>2019-09-14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B94F-BF3E-4F48-BBE3-7C36A09172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158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C366B4-671B-40A7-A20C-266B5361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Workshop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003C18-74AB-4095-952F-364F0015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Aim is to build analytic capacity in geospatial analysis among provincial/territorial partners</a:t>
            </a:r>
          </a:p>
          <a:p>
            <a:r>
              <a:rPr lang="en-CA" dirty="0"/>
              <a:t>We will use lectures, exercises and hands-on work to learn basic theory and methods underlying spatial mapping and analysis</a:t>
            </a:r>
          </a:p>
          <a:p>
            <a:r>
              <a:rPr lang="en-CA" dirty="0"/>
              <a:t>R code will be used to illustrate concepts and methods</a:t>
            </a:r>
          </a:p>
          <a:p>
            <a:r>
              <a:rPr lang="en-CA" dirty="0"/>
              <a:t>We will include discussions of spatial data and analyses used by P/T partners and consider the role of geospatial analysis for informing public health decision making</a:t>
            </a:r>
          </a:p>
          <a:p>
            <a:r>
              <a:rPr lang="en-CA" dirty="0"/>
              <a:t>We will not cover geospatial software or geographic information systems (GIS) in depth </a:t>
            </a:r>
          </a:p>
          <a:p>
            <a:endParaRPr lang="en-CA" dirty="0"/>
          </a:p>
        </p:txBody>
      </p:sp>
      <p:pic>
        <p:nvPicPr>
          <p:cNvPr id="6" name="Picture 5" descr="Image result for technical workshop clipart">
            <a:extLst>
              <a:ext uri="{FF2B5EF4-FFF2-40B4-BE49-F238E27FC236}">
                <a16:creationId xmlns:a16="http://schemas.microsoft.com/office/drawing/2014/main" id="{0A188F65-4821-4193-B496-3F4E3FEF2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056" y="400577"/>
            <a:ext cx="2232248" cy="125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13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61CA-F14E-450E-B5F2-E420682C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Workshop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E24B-30B2-4803-A096-07F61BD8D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We will cover selected topics in geospatial analysis in a largely applied (non-theoretical) context, including </a:t>
            </a:r>
          </a:p>
          <a:p>
            <a:pPr lvl="1"/>
            <a:r>
              <a:rPr lang="en-CA" dirty="0"/>
              <a:t>key concepts in geospatial analysis</a:t>
            </a:r>
          </a:p>
          <a:p>
            <a:pPr lvl="1"/>
            <a:r>
              <a:rPr lang="en-CA" dirty="0"/>
              <a:t>characteristics of geospatial data</a:t>
            </a:r>
          </a:p>
          <a:p>
            <a:pPr lvl="1"/>
            <a:r>
              <a:rPr lang="en-CA" dirty="0"/>
              <a:t>methods for mapping and descriptive analysis</a:t>
            </a:r>
          </a:p>
          <a:p>
            <a:r>
              <a:rPr lang="en-CA" dirty="0"/>
              <a:t>Hands-on examples and activities using pre-written R code will be used for practical skill development</a:t>
            </a:r>
          </a:p>
          <a:p>
            <a:r>
              <a:rPr lang="en-CA" dirty="0"/>
              <a:t>Useful sources of additional information will be identified</a:t>
            </a:r>
          </a:p>
          <a:p>
            <a:endParaRPr lang="en-CA" dirty="0"/>
          </a:p>
        </p:txBody>
      </p:sp>
      <p:pic>
        <p:nvPicPr>
          <p:cNvPr id="4" name="Picture 3" descr="Image result for technical workshop clipart">
            <a:extLst>
              <a:ext uri="{FF2B5EF4-FFF2-40B4-BE49-F238E27FC236}">
                <a16:creationId xmlns:a16="http://schemas.microsoft.com/office/drawing/2014/main" id="{2DC56C6A-B55A-49F4-A8B4-03D293F3D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056" y="400577"/>
            <a:ext cx="2232248" cy="125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38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E7FF-930E-4642-AD55-5D85578F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Workshop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3B0DE-FBB2-4277-9C56-A4042FBB4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 #1 </a:t>
            </a:r>
            <a:r>
              <a:rPr lang="en-US" i="1" dirty="0"/>
              <a:t>- Overview of geospatial analysis</a:t>
            </a:r>
            <a:endParaRPr lang="en-CA" i="1" dirty="0"/>
          </a:p>
          <a:p>
            <a:pPr lvl="1"/>
            <a:r>
              <a:rPr lang="en-US" dirty="0"/>
              <a:t>Introduce essential concepts/vocabulary</a:t>
            </a:r>
          </a:p>
          <a:p>
            <a:pPr lvl="1"/>
            <a:r>
              <a:rPr lang="en-US" dirty="0"/>
              <a:t>Discuss role of spatial analysis in public health decision making </a:t>
            </a:r>
          </a:p>
          <a:p>
            <a:pPr lvl="1"/>
            <a:endParaRPr lang="en-CA" dirty="0"/>
          </a:p>
          <a:p>
            <a:r>
              <a:rPr lang="en-US" b="1" dirty="0"/>
              <a:t>MODULE #2 </a:t>
            </a:r>
            <a:r>
              <a:rPr lang="en-US" i="1" dirty="0"/>
              <a:t>- Working with spatial data</a:t>
            </a:r>
            <a:endParaRPr lang="en-CA" i="1" dirty="0"/>
          </a:p>
          <a:p>
            <a:pPr lvl="1"/>
            <a:r>
              <a:rPr lang="en-US" dirty="0"/>
              <a:t>Review types of spatial data, strengths and weaknesses</a:t>
            </a:r>
            <a:endParaRPr lang="en-CA" dirty="0"/>
          </a:p>
          <a:p>
            <a:pPr lvl="1"/>
            <a:r>
              <a:rPr lang="en-US" dirty="0"/>
              <a:t>Introduce working with spatial data in R</a:t>
            </a:r>
          </a:p>
          <a:p>
            <a:pPr lvl="1"/>
            <a:r>
              <a:rPr lang="en-US" dirty="0"/>
              <a:t>Discuss challenges in accessing and using spatial data</a:t>
            </a:r>
            <a:endParaRPr lang="en-CA" dirty="0"/>
          </a:p>
          <a:p>
            <a:pPr lvl="1"/>
            <a:endParaRPr lang="en-CA" dirty="0"/>
          </a:p>
        </p:txBody>
      </p:sp>
      <p:pic>
        <p:nvPicPr>
          <p:cNvPr id="4" name="Picture 2" descr="C:\Users\michael.otterstatter\AppData\Local\Microsoft\Windows\Temporary Internet Files\Content.IE5\CMTO4TV0\Map_making_conventions_logo.svg[1].png">
            <a:extLst>
              <a:ext uri="{FF2B5EF4-FFF2-40B4-BE49-F238E27FC236}">
                <a16:creationId xmlns:a16="http://schemas.microsoft.com/office/drawing/2014/main" id="{75D78D98-0CF7-4893-BC2E-AD631225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708" y="458949"/>
            <a:ext cx="1085405" cy="113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02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52E2-A078-42C4-B0C6-5CF09EF4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Workshop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2668A-8917-4EA3-BE28-D23D42A3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b="1" dirty="0"/>
              <a:t>MODULE #3 </a:t>
            </a:r>
            <a:r>
              <a:rPr lang="en-US" i="1" dirty="0"/>
              <a:t>- Mapping &amp; other spatial visualizations</a:t>
            </a:r>
            <a:endParaRPr lang="en-CA" i="1" dirty="0"/>
          </a:p>
          <a:p>
            <a:pPr lvl="1"/>
            <a:r>
              <a:rPr lang="en-US" dirty="0"/>
              <a:t>Review principles of data visualization and types of maps</a:t>
            </a:r>
            <a:endParaRPr lang="en-CA" dirty="0"/>
          </a:p>
          <a:p>
            <a:pPr lvl="1"/>
            <a:r>
              <a:rPr lang="en-US" dirty="0"/>
              <a:t>Introduce methods for creating basic maps in R </a:t>
            </a:r>
          </a:p>
          <a:p>
            <a:pPr lvl="1"/>
            <a:endParaRPr lang="en-US" dirty="0"/>
          </a:p>
          <a:p>
            <a:r>
              <a:rPr lang="en-CA" b="1" dirty="0"/>
              <a:t>MODULE #4 </a:t>
            </a:r>
            <a:r>
              <a:rPr lang="en-CA" i="1" dirty="0"/>
              <a:t>- Descriptive analysis &amp; hotspot identification</a:t>
            </a:r>
          </a:p>
          <a:p>
            <a:pPr lvl="1"/>
            <a:r>
              <a:rPr lang="en-CA" dirty="0"/>
              <a:t>Review approaches for describing &amp; visualizing spatial patterns and clustering</a:t>
            </a:r>
          </a:p>
          <a:p>
            <a:pPr lvl="1"/>
            <a:r>
              <a:rPr lang="en-CA" dirty="0"/>
              <a:t>Introduce selected methods for hotspot detection in R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CA" dirty="0"/>
          </a:p>
          <a:p>
            <a:endParaRPr lang="en-CA" dirty="0"/>
          </a:p>
        </p:txBody>
      </p:sp>
      <p:pic>
        <p:nvPicPr>
          <p:cNvPr id="10" name="Picture 2" descr="C:\Users\michael.otterstatter\AppData\Local\Microsoft\Windows\Temporary Internet Files\Content.IE5\CMTO4TV0\Map_making_conventions_logo.svg[1].png">
            <a:extLst>
              <a:ext uri="{FF2B5EF4-FFF2-40B4-BE49-F238E27FC236}">
                <a16:creationId xmlns:a16="http://schemas.microsoft.com/office/drawing/2014/main" id="{65406C4B-D9E4-43D4-9641-B3CAC1C07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708" y="458949"/>
            <a:ext cx="1085405" cy="113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45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CC96-E1DD-467F-9167-34C0E995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Workshop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6A7F4-7808-4978-8642-5D41B3E1F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MODULE #5 </a:t>
            </a:r>
            <a:r>
              <a:rPr lang="en-CA" i="1" dirty="0"/>
              <a:t>- Describing changes in spatial patterns over time</a:t>
            </a:r>
          </a:p>
          <a:p>
            <a:pPr lvl="1"/>
            <a:r>
              <a:rPr lang="en-CA" dirty="0"/>
              <a:t>Discuss methods for including time in a spatial analysis</a:t>
            </a:r>
          </a:p>
          <a:p>
            <a:pPr lvl="1"/>
            <a:r>
              <a:rPr lang="en-CA" dirty="0"/>
              <a:t>Review examples of </a:t>
            </a:r>
            <a:r>
              <a:rPr lang="en-CA" dirty="0" err="1"/>
              <a:t>spatio</a:t>
            </a:r>
            <a:r>
              <a:rPr lang="en-CA" dirty="0"/>
              <a:t>-temporal mapping in R</a:t>
            </a:r>
          </a:p>
          <a:p>
            <a:pPr lvl="1"/>
            <a:endParaRPr lang="en-CA" dirty="0"/>
          </a:p>
          <a:p>
            <a:r>
              <a:rPr lang="en-CA" b="1" dirty="0"/>
              <a:t>MODULE #6 </a:t>
            </a:r>
            <a:r>
              <a:rPr lang="en-CA" i="1" dirty="0"/>
              <a:t>- Overview of spatial modeling</a:t>
            </a:r>
          </a:p>
          <a:p>
            <a:pPr lvl="1"/>
            <a:r>
              <a:rPr lang="en-CA" dirty="0"/>
              <a:t>Briefly introduce spatial regression modeling and applications in public health</a:t>
            </a:r>
          </a:p>
          <a:p>
            <a:endParaRPr lang="en-CA" dirty="0"/>
          </a:p>
        </p:txBody>
      </p:sp>
      <p:pic>
        <p:nvPicPr>
          <p:cNvPr id="7" name="Picture 2" descr="C:\Users\michael.otterstatter\AppData\Local\Microsoft\Windows\Temporary Internet Files\Content.IE5\CMTO4TV0\Map_making_conventions_logo.svg[1].png">
            <a:extLst>
              <a:ext uri="{FF2B5EF4-FFF2-40B4-BE49-F238E27FC236}">
                <a16:creationId xmlns:a16="http://schemas.microsoft.com/office/drawing/2014/main" id="{81664ED3-B044-4645-82B9-8A94C2527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708" y="458949"/>
            <a:ext cx="1085405" cy="113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22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7489-374C-40B5-A118-0093BD2D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Workshop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D96A-0B2D-40CE-8294-E37446E0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Plus: </a:t>
            </a:r>
            <a:r>
              <a:rPr lang="en-CA" i="1" dirty="0"/>
              <a:t>Looking Ahead: Joint Analytic Project</a:t>
            </a:r>
          </a:p>
          <a:p>
            <a:pPr lvl="1"/>
            <a:r>
              <a:rPr lang="en-CA" dirty="0"/>
              <a:t>Discuss key topics in colorectal cancer screening among </a:t>
            </a:r>
            <a:r>
              <a:rPr lang="en-CA" dirty="0" err="1"/>
              <a:t>underscreened</a:t>
            </a:r>
            <a:r>
              <a:rPr lang="en-CA" dirty="0"/>
              <a:t> groups</a:t>
            </a:r>
          </a:p>
          <a:p>
            <a:pPr lvl="1"/>
            <a:r>
              <a:rPr lang="en-CA" dirty="0"/>
              <a:t>Discuss challenges with the data available in each jurisdiction</a:t>
            </a:r>
          </a:p>
          <a:p>
            <a:pPr lvl="1"/>
            <a:r>
              <a:rPr lang="en-CA" dirty="0"/>
              <a:t>Identify feasible questions that can be addressed through a joint analytic project</a:t>
            </a:r>
          </a:p>
          <a:p>
            <a:endParaRPr lang="en-CA" dirty="0"/>
          </a:p>
        </p:txBody>
      </p:sp>
      <p:pic>
        <p:nvPicPr>
          <p:cNvPr id="6" name="Picture 2" descr="C:\Users\michael.otterstatter\AppData\Local\Microsoft\Windows\Temporary Internet Files\Content.IE5\CMTO4TV0\Map_making_conventions_logo.svg[1].png">
            <a:extLst>
              <a:ext uri="{FF2B5EF4-FFF2-40B4-BE49-F238E27FC236}">
                <a16:creationId xmlns:a16="http://schemas.microsoft.com/office/drawing/2014/main" id="{F7419D14-74A4-4852-AAB4-5A6D98D58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708" y="458949"/>
            <a:ext cx="1085405" cy="113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25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347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Workshop description</vt:lpstr>
      <vt:lpstr>Workshop description</vt:lpstr>
      <vt:lpstr>Workshop description</vt:lpstr>
      <vt:lpstr>Workshop description</vt:lpstr>
      <vt:lpstr>Workshop description</vt:lpstr>
      <vt:lpstr>Workshop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description</dc:title>
  <dc:creator>Michael</dc:creator>
  <cp:lastModifiedBy>Michael</cp:lastModifiedBy>
  <cp:revision>13</cp:revision>
  <dcterms:created xsi:type="dcterms:W3CDTF">2019-09-14T18:28:03Z</dcterms:created>
  <dcterms:modified xsi:type="dcterms:W3CDTF">2019-09-14T19:13:48Z</dcterms:modified>
</cp:coreProperties>
</file>