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80" r:id="rId4"/>
    <p:sldId id="296" r:id="rId5"/>
    <p:sldId id="298" r:id="rId6"/>
    <p:sldId id="288" r:id="rId7"/>
    <p:sldId id="297" r:id="rId8"/>
    <p:sldId id="291" r:id="rId9"/>
    <p:sldId id="293" r:id="rId10"/>
    <p:sldId id="270" r:id="rId11"/>
    <p:sldId id="294" r:id="rId12"/>
    <p:sldId id="286" r:id="rId13"/>
    <p:sldId id="295" r:id="rId14"/>
    <p:sldId id="285" r:id="rId15"/>
    <p:sldId id="27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A2FC2-D82B-4BEC-86C9-135CCC0AD0BC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CB2EF-2601-46F8-B666-757C30A4C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399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C872-348F-4454-B041-5CE2CCF682B2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0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6D42-EBA3-429C-B4DE-370FF39E1506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3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9296-0509-40CF-BA59-952318C65D7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23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7423"/>
            <a:ext cx="7886700" cy="104305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0472"/>
            <a:ext cx="7886700" cy="4686491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759C-9150-4D10-91BC-098F34A2C7CB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563E5F-D7DA-44FC-9BF2-B66561D7D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186" y="173100"/>
            <a:ext cx="3568446" cy="48129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200"/>
            </a:lvl2pPr>
            <a:lvl3pPr>
              <a:defRPr sz="2400"/>
            </a:lvl3pPr>
            <a:lvl4pPr>
              <a:defRPr sz="18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CA" sz="2200" dirty="0"/>
              <a:t>Click to edit header section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1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3DD1-9882-4D15-B1CB-A556A8DF6CDC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91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1BDD-66FA-4959-8AD7-0968F6D22A14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9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B24-40E7-4F82-BB65-F8149DD58837}" type="datetime1">
              <a:rPr lang="en-CA" smtClean="0"/>
              <a:t>2019-09-16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52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B703-1A15-487B-AA84-D7843F6A9F07}" type="datetime1">
              <a:rPr lang="en-CA" smtClean="0"/>
              <a:t>2019-09-16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8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B9F-354D-432C-A634-3FF19DFD4C43}" type="datetime1">
              <a:rPr lang="en-CA" smtClean="0"/>
              <a:t>2019-09-16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8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F4C2-F1F1-4D63-9122-DED723CA867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0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5874-D365-484D-B20E-8B75D48DBAD5}" type="datetime1">
              <a:rPr lang="en-CA" smtClean="0"/>
              <a:t>2019-09-16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279"/>
            <a:ext cx="7886700" cy="104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1328"/>
            <a:ext cx="7886700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1321-A998-45C9-AC4E-C6C907EB2344}" type="datetime1">
              <a:rPr lang="en-CA" smtClean="0"/>
              <a:t>2019-09-16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3758-47F6-47C3-A519-3E894D336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geography.com/gis-dictionary-definition-glossary/" TargetMode="External"/><Relationship Id="rId2" Type="http://schemas.openxmlformats.org/officeDocument/2006/relationships/hyperlink" Target="https://support.esri.com/en/other-resources/gis-diction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50.statcan.gc.ca/n1/pub/92-195-x/92-195-x2011001-eng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llaboratory.wikidot.com/fall-2015-sociology-ii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eebie.photography/travel/slides/trans_atlantic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upload.wikimedia.org/wikipedia/commons/2/27/Snow-cholera-map-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mjopen.bmj.com/content/4/4/e00447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DD2-340B-41DB-A049-BCB3BD707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1: Overview of geospatial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F0116-549A-49E6-81F0-FE6C673BC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0149"/>
            <a:ext cx="6858000" cy="2162659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600" dirty="0"/>
              <a:t>Michael Otterstatter, PhD</a:t>
            </a:r>
          </a:p>
          <a:p>
            <a:r>
              <a:rPr lang="en-CA" i="1" dirty="0"/>
              <a:t>Analytic Capacity Building Initiative: </a:t>
            </a:r>
            <a:br>
              <a:rPr lang="en-CA" i="1" dirty="0"/>
            </a:br>
            <a:r>
              <a:rPr lang="en-CA" i="1" dirty="0"/>
              <a:t>Workshop in Geospatial Methods</a:t>
            </a:r>
          </a:p>
          <a:p>
            <a:r>
              <a:rPr lang="en-CA" sz="2200" dirty="0"/>
              <a:t>September 17-18, 2019, Calgary, Alberta</a:t>
            </a:r>
          </a:p>
        </p:txBody>
      </p:sp>
    </p:spTree>
    <p:extLst>
      <p:ext uri="{BB962C8B-B14F-4D97-AF65-F5344CB8AC3E}">
        <p14:creationId xmlns:p14="http://schemas.microsoft.com/office/powerpoint/2010/main" val="223240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A45-4934-4858-BA0B-AED85D56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Considerations and 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281E-BC1B-4F01-A93E-93F98922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Many considerations must be made when conducting geospatial analysis, including</a:t>
            </a:r>
          </a:p>
          <a:p>
            <a:pPr lvl="1"/>
            <a:r>
              <a:rPr lang="en-CA" dirty="0"/>
              <a:t>requirements, access, use and quality of data*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privacy and confidentiality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historical artifacts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appropriate analytic methodology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statistical assumptions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interpretational challenges</a:t>
            </a:r>
          </a:p>
          <a:p>
            <a:pPr lvl="1">
              <a:spcBef>
                <a:spcPts val="200"/>
              </a:spcBef>
            </a:pPr>
            <a:r>
              <a:rPr lang="en-CA" dirty="0"/>
              <a:t>appropriate dissemination</a:t>
            </a:r>
          </a:p>
          <a:p>
            <a:pPr>
              <a:spcBef>
                <a:spcPts val="1200"/>
              </a:spcBef>
            </a:pPr>
            <a:r>
              <a:rPr lang="en-CA" dirty="0"/>
              <a:t>Note that not all of these are covered here and that consultation with experts (e.g., medical geographer) should be standard practice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7D122-52A7-4F75-995F-E35834712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B8E996-B559-4D34-9DD9-0CF80E23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09" y="271767"/>
            <a:ext cx="1083541" cy="10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10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B9347-FF65-4DA5-885B-1D8A3CE89914}"/>
              </a:ext>
            </a:extLst>
          </p:cNvPr>
          <p:cNvSpPr txBox="1"/>
          <p:nvPr/>
        </p:nvSpPr>
        <p:spPr>
          <a:xfrm>
            <a:off x="310510" y="6284867"/>
            <a:ext cx="766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*Geospatial analysis suffers from the 4 “in’s”: data requirements are intensive, but the data themselves</a:t>
            </a:r>
            <a:br>
              <a:rPr lang="en-CA" sz="1400" dirty="0"/>
            </a:br>
            <a:r>
              <a:rPr lang="en-CA" sz="1400" dirty="0"/>
              <a:t>  may be inaccessible, inaccurate, and incomplete (Albert et al., 2000)</a:t>
            </a:r>
          </a:p>
        </p:txBody>
      </p:sp>
    </p:spTree>
    <p:extLst>
      <p:ext uri="{BB962C8B-B14F-4D97-AF65-F5344CB8AC3E}">
        <p14:creationId xmlns:p14="http://schemas.microsoft.com/office/powerpoint/2010/main" val="2331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/>
              <a:t>Review of selected terms and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your reference, see the following sources for terminology and concepts related to spatial analysis:</a:t>
            </a:r>
          </a:p>
          <a:p>
            <a:pPr lvl="1"/>
            <a:r>
              <a:rPr lang="en-CA" u="sng" dirty="0">
                <a:hlinkClick r:id="rId2"/>
              </a:rPr>
              <a:t>https://support.esri.com/en/other-resources/gis-dictionary</a:t>
            </a:r>
            <a:endParaRPr lang="en-CA" u="sng" dirty="0"/>
          </a:p>
          <a:p>
            <a:pPr lvl="1"/>
            <a:r>
              <a:rPr lang="en-CA" dirty="0">
                <a:hlinkClick r:id="rId3"/>
              </a:rPr>
              <a:t>https://gisgeography.com/gis-dictionary-definition-glossary/</a:t>
            </a:r>
            <a:endParaRPr lang="en-CA" dirty="0"/>
          </a:p>
          <a:p>
            <a:pPr lvl="1"/>
            <a:r>
              <a:rPr lang="en-CA" u="sng" dirty="0">
                <a:hlinkClick r:id="rId4"/>
              </a:rPr>
              <a:t>https://www150.statcan.gc.ca/n1/pub/92-195-x/92-195-x2011001-eng.htm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11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</p:spTree>
    <p:extLst>
      <p:ext uri="{BB962C8B-B14F-4D97-AF65-F5344CB8AC3E}">
        <p14:creationId xmlns:p14="http://schemas.microsoft.com/office/powerpoint/2010/main" val="357186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92F4B-2B3B-4496-8D04-95F363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62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7423"/>
            <a:ext cx="8244130" cy="1043050"/>
          </a:xfrm>
        </p:spPr>
        <p:txBody>
          <a:bodyPr>
            <a:normAutofit/>
          </a:bodyPr>
          <a:lstStyle/>
          <a:p>
            <a:r>
              <a:rPr lang="en-CA" sz="3300" dirty="0"/>
              <a:t>Spatial analysis in public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How can spatial analyses inform public health decisions?</a:t>
            </a:r>
          </a:p>
          <a:p>
            <a:pPr lvl="1"/>
            <a:r>
              <a:rPr lang="en-CA" i="1" dirty="0"/>
              <a:t>Informing service distribution</a:t>
            </a:r>
            <a:r>
              <a:rPr lang="en-CA" dirty="0"/>
              <a:t>, based on population characteristics, density, health care needs; or, identifying closest appropriate service for underserved communities</a:t>
            </a:r>
          </a:p>
          <a:p>
            <a:pPr lvl="1"/>
            <a:r>
              <a:rPr lang="en-CA" i="1" dirty="0"/>
              <a:t>Measuring and evaluating distance and time </a:t>
            </a:r>
            <a:r>
              <a:rPr lang="en-CA" dirty="0"/>
              <a:t>to health care facilities for key populations (e.g., elderly, homeless, etc.) – straight line, relative, road network distances – to understand needs and gaps</a:t>
            </a:r>
          </a:p>
          <a:p>
            <a:pPr lvl="1"/>
            <a:r>
              <a:rPr lang="en-CA" i="1" dirty="0"/>
              <a:t>Surveillance and monitoring </a:t>
            </a:r>
            <a:r>
              <a:rPr lang="en-CA" dirty="0"/>
              <a:t>of health events, including disease incidence, deaths, immunization coverage, and their longitudinal trends, by geographic regions to inform investigation and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13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Discussion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E6DA448-999C-4F12-A1E1-B0483910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43" y="330530"/>
            <a:ext cx="904213" cy="9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6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92F4B-2B3B-4496-8D04-95F363A6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Illustrative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95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EF71-C817-49FD-8BF9-B1B61E08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Geospatial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3CC3-998E-40A2-AE97-56DE3D6A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Here, our focus is the application of geospatial methods using R software</a:t>
            </a:r>
          </a:p>
          <a:p>
            <a:r>
              <a:rPr lang="en-CA" dirty="0"/>
              <a:t>NO</a:t>
            </a:r>
            <a:r>
              <a:rPr lang="en-CA" baseline="-25000" dirty="0"/>
              <a:t>2</a:t>
            </a:r>
            <a:r>
              <a:rPr lang="en-CA" dirty="0"/>
              <a:t> concentrations in Europe as a public health example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6D680-91B0-40BB-B7DE-653B582F7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Illustrative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74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5E08-25F5-4FCE-B0C5-5791FD5C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Albert, D.P., </a:t>
            </a:r>
            <a:r>
              <a:rPr lang="en-CA" dirty="0" err="1"/>
              <a:t>Gesler</a:t>
            </a:r>
            <a:r>
              <a:rPr lang="en-CA" dirty="0"/>
              <a:t>, W.M. and </a:t>
            </a:r>
            <a:r>
              <a:rPr lang="en-CA" dirty="0" err="1"/>
              <a:t>Levergood</a:t>
            </a:r>
            <a:r>
              <a:rPr lang="en-CA" dirty="0"/>
              <a:t>, B. eds. 2003. Spatial analysis, GIS and remote sensing: applications in the health sciences. CRC Press</a:t>
            </a:r>
          </a:p>
          <a:p>
            <a:pPr lvl="0"/>
            <a:r>
              <a:rPr lang="en-CA" dirty="0"/>
              <a:t>Tobler W. 1970. A computer movie simulating urban growth in the Detroit region. </a:t>
            </a:r>
            <a:r>
              <a:rPr lang="en-CA" i="1" dirty="0"/>
              <a:t>Economic Geography</a:t>
            </a:r>
            <a:r>
              <a:rPr lang="en-CA" dirty="0"/>
              <a:t>, 46(Supplement): 234–240.</a:t>
            </a:r>
          </a:p>
          <a:p>
            <a:pPr lvl="0"/>
            <a:r>
              <a:rPr lang="en-CA" dirty="0"/>
              <a:t>Waller, L.A. and </a:t>
            </a:r>
            <a:r>
              <a:rPr lang="en-CA" dirty="0" err="1"/>
              <a:t>Gotway</a:t>
            </a:r>
            <a:r>
              <a:rPr lang="en-CA" dirty="0"/>
              <a:t>, C.A. 2004. </a:t>
            </a:r>
            <a:r>
              <a:rPr lang="en-CA" i="1" dirty="0"/>
              <a:t>Applied spatial statistics for public health data</a:t>
            </a:r>
            <a:r>
              <a:rPr lang="en-CA" dirty="0"/>
              <a:t>. John Wiley &amp; Sons.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39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07FF-D982-4FB6-AE67-B7BCFC9B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A5D5-9822-4126-BF78-C218D059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Background and concepts</a:t>
            </a:r>
          </a:p>
          <a:p>
            <a:pPr lvl="1"/>
            <a:r>
              <a:rPr lang="en-CA" dirty="0"/>
              <a:t>geospatial analysis in public health</a:t>
            </a:r>
          </a:p>
          <a:p>
            <a:pPr lvl="1"/>
            <a:r>
              <a:rPr lang="en-CA" dirty="0"/>
              <a:t>why do we need geospatial analysis?</a:t>
            </a:r>
          </a:p>
          <a:p>
            <a:pPr lvl="1"/>
            <a:r>
              <a:rPr lang="en-CA" dirty="0"/>
              <a:t>review of selected terms and concepts</a:t>
            </a:r>
          </a:p>
          <a:p>
            <a:r>
              <a:rPr lang="en-CA" dirty="0"/>
              <a:t>Discussion</a:t>
            </a:r>
          </a:p>
          <a:p>
            <a:pPr lvl="1"/>
            <a:r>
              <a:rPr lang="en-CA" dirty="0"/>
              <a:t>geospatial analysis and public health decision making</a:t>
            </a:r>
          </a:p>
          <a:p>
            <a:r>
              <a:rPr lang="en-CA" dirty="0"/>
              <a:t>Illustrative example</a:t>
            </a:r>
          </a:p>
          <a:p>
            <a:r>
              <a:rPr lang="en-CA" dirty="0"/>
              <a:t>References and other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18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B5F70-7347-40F8-8164-272BB750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800" dirty="0"/>
              <a:t>Background and concepts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05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Geospatial analysis in public health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dirty="0"/>
              <a:t>A foundation of epidemiology and public health is the identification and analysis of disease patterns in populations in terms of </a:t>
            </a:r>
            <a:r>
              <a:rPr lang="en-CA" i="1" dirty="0"/>
              <a:t>person</a:t>
            </a:r>
            <a:r>
              <a:rPr lang="en-CA" dirty="0"/>
              <a:t>, </a:t>
            </a:r>
            <a:r>
              <a:rPr lang="en-CA" i="1" dirty="0"/>
              <a:t>place</a:t>
            </a:r>
            <a:r>
              <a:rPr lang="en-CA" dirty="0"/>
              <a:t> and </a:t>
            </a:r>
            <a:r>
              <a:rPr lang="en-CA" i="1" dirty="0"/>
              <a:t>time</a:t>
            </a:r>
            <a:r>
              <a:rPr lang="en-CA" dirty="0"/>
              <a:t>, in order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track diseases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detect changes and outbreaks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evaluate interventions and 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dirty="0"/>
              <a:t>prevent and control disease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4</a:t>
            </a:fld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99D69-50A8-4B53-A3F3-29ECE2EC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74" t="2514" r="2706" b="5144"/>
          <a:stretch/>
        </p:blipFill>
        <p:spPr>
          <a:xfrm>
            <a:off x="5794997" y="2922101"/>
            <a:ext cx="2931660" cy="2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Geospatial analysis in public health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CA" dirty="0"/>
              <a:t>The key element of </a:t>
            </a:r>
            <a:r>
              <a:rPr lang="en-CA" i="1" dirty="0"/>
              <a:t>place </a:t>
            </a:r>
            <a:r>
              <a:rPr lang="en-CA" dirty="0"/>
              <a:t>identifies where a health event of interest occurred</a:t>
            </a:r>
          </a:p>
          <a:p>
            <a:pPr lvl="1">
              <a:lnSpc>
                <a:spcPct val="110000"/>
              </a:lnSpc>
            </a:pPr>
            <a:r>
              <a:rPr lang="en-CA" b="1" dirty="0"/>
              <a:t>Geospatial analysis* </a:t>
            </a:r>
            <a:r>
              <a:rPr lang="en-CA" dirty="0"/>
              <a:t>is the set of methods and tools we use to describe and understand patterns in the location of health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5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9F274-846B-473B-8831-B359E2993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10873" y="3993198"/>
            <a:ext cx="3722254" cy="24766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D0F890-8A6C-4C1E-B852-BA2DCC32B788}"/>
              </a:ext>
            </a:extLst>
          </p:cNvPr>
          <p:cNvSpPr txBox="1"/>
          <p:nvPr/>
        </p:nvSpPr>
        <p:spPr>
          <a:xfrm>
            <a:off x="136903" y="6464577"/>
            <a:ext cx="726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* sometimes referred to as </a:t>
            </a:r>
            <a:r>
              <a:rPr lang="en-CA" sz="1400" i="1" dirty="0"/>
              <a:t>geographical epidemiology</a:t>
            </a:r>
            <a:r>
              <a:rPr lang="en-CA" sz="1400" dirty="0"/>
              <a:t>, </a:t>
            </a:r>
            <a:r>
              <a:rPr lang="en-CA" sz="1400" i="1" dirty="0"/>
              <a:t>spatial epidemiology</a:t>
            </a:r>
            <a:r>
              <a:rPr lang="en-CA" sz="1400" dirty="0"/>
              <a:t>, </a:t>
            </a:r>
            <a:r>
              <a:rPr lang="en-CA" sz="1400" i="1" dirty="0"/>
              <a:t>medical geography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30325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Geospatial analysis in public health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mapping of health events has a long history in epidemiology, going back at least as far as John Snow’s mapping of cholera cases in London during the 1850s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86AF4-0C8F-4C65-8210-9F1B81177EAB}"/>
              </a:ext>
            </a:extLst>
          </p:cNvPr>
          <p:cNvSpPr txBox="1"/>
          <p:nvPr/>
        </p:nvSpPr>
        <p:spPr>
          <a:xfrm>
            <a:off x="617891" y="6544055"/>
            <a:ext cx="5290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2"/>
              </a:rPr>
              <a:t>https://upload.wikimedia.org/wikipedia/commons/2/27/Snow-cholera-map-1.jpg</a:t>
            </a:r>
            <a:endParaRPr lang="en-CA" sz="12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6</a:t>
            </a:fld>
            <a:endParaRPr lang="en-CA" dirty="0"/>
          </a:p>
        </p:txBody>
      </p:sp>
      <p:pic>
        <p:nvPicPr>
          <p:cNvPr id="1026" name="Picture 2" descr="https://upload.wikimedia.org/wikipedia/commons/2/27/Snow-cholera-map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1" y="3036777"/>
            <a:ext cx="3041668" cy="283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2/27/Snow-cholera-map-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7" t="35426" r="30728" b="48260"/>
          <a:stretch/>
        </p:blipFill>
        <p:spPr bwMode="auto">
          <a:xfrm>
            <a:off x="4263360" y="3118792"/>
            <a:ext cx="4238045" cy="2672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3656" y="4025180"/>
            <a:ext cx="769544" cy="487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743201" y="3118792"/>
            <a:ext cx="1482670" cy="906388"/>
          </a:xfrm>
          <a:prstGeom prst="line">
            <a:avLst/>
          </a:prstGeom>
          <a:ln w="28575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743202" y="4482609"/>
            <a:ext cx="1482669" cy="1309044"/>
          </a:xfrm>
          <a:prstGeom prst="line">
            <a:avLst/>
          </a:prstGeom>
          <a:ln w="28575">
            <a:solidFill>
              <a:srgbClr val="FF0000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1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Geospatial analysis in public health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Modern applications in public health continue to include mapping of disease cases, but also aim to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evaluate differences in health services and health-related rates/risk across different geographic areas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quantify uncertainty in spatial measures/maps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identify “clusters” of disease or other health events of interest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assess the significance of factors potentially related to disease occurrence (e.g., exposures, services, etc.)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6FA4-E4F2-455F-AA68-BDFA2695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geospatial analysis?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public health, we often observe that measures from neighbouring regions are related (e.g., all tend to have high values, or low values) – consider Tobler’s (1970) first law of geography, </a:t>
            </a:r>
          </a:p>
          <a:p>
            <a:pPr marL="3600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400" dirty="0"/>
              <a:t>“</a:t>
            </a:r>
            <a:r>
              <a:rPr lang="en-CA" sz="2400" i="1" dirty="0"/>
              <a:t>Everything is related to everything else, but near things are more related than far things</a:t>
            </a:r>
            <a:r>
              <a:rPr lang="en-CA" sz="2400" dirty="0"/>
              <a:t>”</a:t>
            </a:r>
            <a:endParaRPr lang="en-CA" dirty="0"/>
          </a:p>
          <a:p>
            <a:r>
              <a:rPr lang="en-CA" dirty="0"/>
              <a:t>For accurate and reliable estimates, geospatial analysis must take proper account of this </a:t>
            </a:r>
            <a:r>
              <a:rPr lang="en-CA" i="1" dirty="0"/>
              <a:t>spatial dependency </a:t>
            </a:r>
            <a:r>
              <a:rPr lang="en-CA" dirty="0"/>
              <a:t>(non-independence) among measures</a:t>
            </a:r>
          </a:p>
          <a:p>
            <a:pPr marL="360000" indent="0">
              <a:buNone/>
            </a:pPr>
            <a:endParaRPr lang="en-CA" sz="2400" dirty="0"/>
          </a:p>
          <a:p>
            <a:pPr marL="360000" indent="0">
              <a:buNone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8478-3474-443A-9B3F-276C673869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Background and concepts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119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geospatial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Yet, we also observe that rates of disease often differ across locations</a:t>
            </a:r>
          </a:p>
          <a:p>
            <a:r>
              <a:rPr lang="en-CA" dirty="0"/>
              <a:t>Spatial analysis can provide a better understanding of how and why disease varies by location, which ultimately can help inform disease prevention and control</a:t>
            </a:r>
          </a:p>
          <a:p>
            <a:r>
              <a:rPr lang="en-CA" dirty="0"/>
              <a:t>Also, note that much of the data collected in public health has some record of location – this is important information that should be included in our analyses!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758-47F6-47C3-A519-3E894D3362AC}" type="slidenum">
              <a:rPr lang="en-CA" smtClean="0"/>
              <a:t>9</a:t>
            </a:fld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Background and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5A487-1CDF-44C5-9425-C66E2AE8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01618" y="5079668"/>
            <a:ext cx="2713383" cy="15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864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1: Overview of geospatial analysis</vt:lpstr>
      <vt:lpstr>Outline</vt:lpstr>
      <vt:lpstr>Background and concepts</vt:lpstr>
      <vt:lpstr>Geospatial analysis in public health</vt:lpstr>
      <vt:lpstr>Geospatial analysis in public health</vt:lpstr>
      <vt:lpstr>Geospatial analysis in public health</vt:lpstr>
      <vt:lpstr>Geospatial analysis in public health</vt:lpstr>
      <vt:lpstr>Why do we need geospatial analysis?</vt:lpstr>
      <vt:lpstr>Why do we need geospatial analysis?</vt:lpstr>
      <vt:lpstr>Considerations and cautions</vt:lpstr>
      <vt:lpstr>Review of selected terms and concepts</vt:lpstr>
      <vt:lpstr>Discussion</vt:lpstr>
      <vt:lpstr>Spatial analysis in public health</vt:lpstr>
      <vt:lpstr>Illustrative example</vt:lpstr>
      <vt:lpstr>Geospatial analysis in R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and other spatial visualisations</dc:title>
  <dc:creator>Michael</dc:creator>
  <cp:lastModifiedBy>Michael</cp:lastModifiedBy>
  <cp:revision>136</cp:revision>
  <dcterms:created xsi:type="dcterms:W3CDTF">2019-08-30T22:04:09Z</dcterms:created>
  <dcterms:modified xsi:type="dcterms:W3CDTF">2019-09-16T22:35:34Z</dcterms:modified>
</cp:coreProperties>
</file>