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77" r:id="rId3"/>
    <p:sldId id="280" r:id="rId4"/>
    <p:sldId id="257" r:id="rId5"/>
    <p:sldId id="308" r:id="rId6"/>
    <p:sldId id="312" r:id="rId7"/>
    <p:sldId id="309" r:id="rId8"/>
    <p:sldId id="295" r:id="rId9"/>
    <p:sldId id="314" r:id="rId10"/>
    <p:sldId id="303" r:id="rId11"/>
    <p:sldId id="297" r:id="rId12"/>
    <p:sldId id="315" r:id="rId13"/>
    <p:sldId id="296" r:id="rId14"/>
    <p:sldId id="300" r:id="rId15"/>
    <p:sldId id="267" r:id="rId16"/>
    <p:sldId id="289" r:id="rId17"/>
    <p:sldId id="307" r:id="rId18"/>
    <p:sldId id="290" r:id="rId19"/>
    <p:sldId id="292" r:id="rId20"/>
    <p:sldId id="298" r:id="rId21"/>
    <p:sldId id="313" r:id="rId22"/>
    <p:sldId id="310" r:id="rId23"/>
    <p:sldId id="299" r:id="rId24"/>
    <p:sldId id="301" r:id="rId25"/>
    <p:sldId id="311" r:id="rId26"/>
    <p:sldId id="270" r:id="rId27"/>
    <p:sldId id="278" r:id="rId28"/>
    <p:sldId id="261" r:id="rId29"/>
    <p:sldId id="302" r:id="rId30"/>
    <p:sldId id="304" r:id="rId31"/>
    <p:sldId id="305" r:id="rId32"/>
    <p:sldId id="306" r:id="rId33"/>
    <p:sldId id="285" r:id="rId34"/>
    <p:sldId id="271" r:id="rId35"/>
    <p:sldId id="286" r:id="rId36"/>
    <p:sldId id="287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4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2FC2-D82B-4BEC-86C9-135CCC0AD0BC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CB2EF-2601-46F8-B666-757C30A4C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39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C872-348F-4454-B041-5CE2CCF682B2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0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6D42-EBA3-429C-B4DE-370FF39E1506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3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296-0509-40CF-BA59-952318C65D74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23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7423"/>
            <a:ext cx="7886700" cy="10430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4686491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759C-9150-4D10-91BC-098F34A2C7CB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563E5F-D7DA-44FC-9BF2-B66561D7D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186" y="173100"/>
            <a:ext cx="3568446" cy="48129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200"/>
            </a:lvl2pPr>
            <a:lvl3pPr>
              <a:defRPr sz="2400"/>
            </a:lvl3pPr>
            <a:lvl4pPr>
              <a:defRPr sz="18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CA" sz="2200" dirty="0"/>
              <a:t>Click to edit header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3DD1-9882-4D15-B1CB-A556A8DF6CDC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1BDD-66FA-4959-8AD7-0968F6D22A14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9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3B24-40E7-4F82-BB65-F8149DD58837}" type="datetime1">
              <a:rPr lang="en-CA" smtClean="0"/>
              <a:t>2019-09-16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5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B703-1A15-487B-AA84-D7843F6A9F07}" type="datetime1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8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B9F-354D-432C-A634-3FF19DFD4C43}" type="datetime1">
              <a:rPr lang="en-CA" smtClean="0"/>
              <a:t>2019-09-16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8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F4C2-F1F1-4D63-9122-DED723CA8675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05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5874-D365-484D-B20E-8B75D48DBAD5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279"/>
            <a:ext cx="7886700" cy="10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328"/>
            <a:ext cx="7886700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1321-A998-45C9-AC4E-C6C907EB2344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8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Map_proje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Spatial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s://cran.r-project.org/package=s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eocompr.robinlovelac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mpr.robinlovelace.net/spatial-class.html" TargetMode="External"/><Relationship Id="rId2" Type="http://schemas.openxmlformats.org/officeDocument/2006/relationships/hyperlink" Target="https://github.com/Robinlovelace/Creating-maps-in-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ocompr.robinlovelace.net/spatial-operations.html" TargetMode="External"/><Relationship Id="rId4" Type="http://schemas.openxmlformats.org/officeDocument/2006/relationships/hyperlink" Target="https://geocompr.github.io/geocompkg/articles/tidyverse-pitfall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mating-gis-processes.github.io/CSC/notebooks/L1/geometric-objects.html" TargetMode="External"/><Relationship Id="rId4" Type="http://schemas.openxmlformats.org/officeDocument/2006/relationships/hyperlink" Target="https://automating-gis-processes.github.io/2017/lessons/L1/Geometric-Object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adershipfreak.wordpress.com/2010/05/page/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aster_vector_tikz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D2-340B-41DB-A049-BCB3BD707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1" y="1122363"/>
            <a:ext cx="810029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Module 2: Working with and understanding spatial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DD780C3-9474-4B8E-A39B-991C3A77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0149"/>
            <a:ext cx="6858000" cy="2162659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600" dirty="0"/>
              <a:t>Michael Otterstatter, PhD</a:t>
            </a:r>
          </a:p>
          <a:p>
            <a:r>
              <a:rPr lang="en-CA" i="1" dirty="0"/>
              <a:t>Analytic Capacity Building Initiative: </a:t>
            </a:r>
            <a:br>
              <a:rPr lang="en-CA" i="1" dirty="0"/>
            </a:br>
            <a:r>
              <a:rPr lang="en-CA" i="1" dirty="0"/>
              <a:t>Workshop in Geospatial Methods</a:t>
            </a:r>
          </a:p>
          <a:p>
            <a:r>
              <a:rPr lang="en-CA" sz="2200" dirty="0"/>
              <a:t>September 17-18, 2019, Calgary, Alberta</a:t>
            </a:r>
          </a:p>
        </p:txBody>
      </p:sp>
    </p:spTree>
    <p:extLst>
      <p:ext uri="{BB962C8B-B14F-4D97-AF65-F5344CB8AC3E}">
        <p14:creationId xmlns:p14="http://schemas.microsoft.com/office/powerpoint/2010/main" val="223240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vectors and </a:t>
            </a:r>
            <a:r>
              <a:rPr lang="en-CA" dirty="0" err="1"/>
              <a:t>rasters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Both vector and raster data can be used together (or converted from one to the other), but vector data usually require much less computational memory and time</a:t>
            </a:r>
          </a:p>
          <a:p>
            <a:r>
              <a:rPr lang="en-CA" dirty="0"/>
              <a:t>Here, we focus only on the manipulation, mapping and analysis of vector data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10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21472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points vs areal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Spatial information comes in a variety of forms, with space treated as</a:t>
            </a:r>
          </a:p>
          <a:p>
            <a:pPr lvl="1"/>
            <a:r>
              <a:rPr lang="en-CA" dirty="0"/>
              <a:t>a continuous distribution, giving rise to </a:t>
            </a:r>
            <a:r>
              <a:rPr lang="en-CA" i="1" dirty="0"/>
              <a:t>point data </a:t>
            </a:r>
            <a:r>
              <a:rPr lang="en-CA" dirty="0"/>
              <a:t>with values that can occur at any location in space (e.g., continuous measures of temperature for all points within a region); or,</a:t>
            </a:r>
          </a:p>
          <a:p>
            <a:pPr lvl="1"/>
            <a:r>
              <a:rPr lang="en-CA" dirty="0"/>
              <a:t>aggregate, or </a:t>
            </a:r>
            <a:r>
              <a:rPr lang="en-CA" i="1" dirty="0"/>
              <a:t>areal,</a:t>
            </a:r>
            <a:r>
              <a:rPr lang="en-CA" dirty="0"/>
              <a:t> units with summary values for each unit (e.g., average temperature in a region) which may be then assigned to a representative point such as the region’s centroid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11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2464C2-AFEA-4269-AB25-CA2FCF404B4B}"/>
              </a:ext>
            </a:extLst>
          </p:cNvPr>
          <p:cNvGrpSpPr/>
          <p:nvPr/>
        </p:nvGrpSpPr>
        <p:grpSpPr>
          <a:xfrm>
            <a:off x="2686051" y="5002088"/>
            <a:ext cx="4091709" cy="1765568"/>
            <a:chOff x="2686051" y="4955908"/>
            <a:chExt cx="4091709" cy="17655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3C55D8-9694-476C-AC5A-F5826EB8E2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10" t="19462" r="6875" b="21374"/>
            <a:stretch/>
          </p:blipFill>
          <p:spPr bwMode="auto">
            <a:xfrm>
              <a:off x="2686051" y="5048346"/>
              <a:ext cx="4091709" cy="167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8AC333-2745-4759-9077-DA69035B7E6D}"/>
                </a:ext>
              </a:extLst>
            </p:cNvPr>
            <p:cNvSpPr/>
            <p:nvPr/>
          </p:nvSpPr>
          <p:spPr>
            <a:xfrm>
              <a:off x="3913632" y="4955908"/>
              <a:ext cx="79015" cy="17655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77353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geospatial data, a </a:t>
            </a:r>
            <a:r>
              <a:rPr lang="en-CA" i="1" dirty="0"/>
              <a:t>polygon</a:t>
            </a:r>
            <a:r>
              <a:rPr lang="en-CA" dirty="0"/>
              <a:t> is a closed shape defined by a sequence of coordinate pairs (vertices) – the first and last coordinate pair are the same and all other pairs are unique</a:t>
            </a:r>
          </a:p>
          <a:p>
            <a:pPr lvl="1"/>
            <a:endParaRPr lang="en-CA" dirty="0"/>
          </a:p>
          <a:p>
            <a:r>
              <a:rPr lang="en-CA" dirty="0"/>
              <a:t>Map regions can be represented by polygons, and analyses may use a representative point (e.g., </a:t>
            </a:r>
            <a:r>
              <a:rPr lang="en-CA" i="1" dirty="0"/>
              <a:t>centroid</a:t>
            </a:r>
            <a:r>
              <a:rPr lang="en-CA" dirty="0"/>
              <a:t>) for each polygon to define its spatial location and calculate distances to other polygons or points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12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34FB89-CC9F-40A6-ACC9-36AB5E22C547}"/>
              </a:ext>
            </a:extLst>
          </p:cNvPr>
          <p:cNvGrpSpPr/>
          <p:nvPr/>
        </p:nvGrpSpPr>
        <p:grpSpPr>
          <a:xfrm>
            <a:off x="2770910" y="5367528"/>
            <a:ext cx="3390337" cy="937491"/>
            <a:chOff x="5163129" y="388150"/>
            <a:chExt cx="3390337" cy="937491"/>
          </a:xfrm>
        </p:grpSpPr>
        <p:sp>
          <p:nvSpPr>
            <p:cNvPr id="11" name="Flowchart: Manual Input 10">
              <a:extLst>
                <a:ext uri="{FF2B5EF4-FFF2-40B4-BE49-F238E27FC236}">
                  <a16:creationId xmlns:a16="http://schemas.microsoft.com/office/drawing/2014/main" id="{AE17EEC7-1B50-4DFA-9A41-0C7570DB7D88}"/>
                </a:ext>
              </a:extLst>
            </p:cNvPr>
            <p:cNvSpPr/>
            <p:nvPr/>
          </p:nvSpPr>
          <p:spPr>
            <a:xfrm rot="1713562">
              <a:off x="7194854" y="388150"/>
              <a:ext cx="1358612" cy="729193"/>
            </a:xfrm>
            <a:prstGeom prst="flowChartManualIn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lowchart: Manual Operation 11">
              <a:extLst>
                <a:ext uri="{FF2B5EF4-FFF2-40B4-BE49-F238E27FC236}">
                  <a16:creationId xmlns:a16="http://schemas.microsoft.com/office/drawing/2014/main" id="{72B70E4D-C0B7-4B8D-9E48-C93C8A23F0A2}"/>
                </a:ext>
              </a:extLst>
            </p:cNvPr>
            <p:cNvSpPr/>
            <p:nvPr/>
          </p:nvSpPr>
          <p:spPr>
            <a:xfrm rot="20412765">
              <a:off x="5163129" y="461980"/>
              <a:ext cx="1228436" cy="863661"/>
            </a:xfrm>
            <a:prstGeom prst="flowChartManualOperati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81374E-CD95-427A-BA7E-402960DA1560}"/>
                </a:ext>
              </a:extLst>
            </p:cNvPr>
            <p:cNvSpPr/>
            <p:nvPr/>
          </p:nvSpPr>
          <p:spPr>
            <a:xfrm>
              <a:off x="5680365" y="817397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53E97D-5696-43D0-B226-B533E78A5C43}"/>
                </a:ext>
              </a:extLst>
            </p:cNvPr>
            <p:cNvSpPr/>
            <p:nvPr/>
          </p:nvSpPr>
          <p:spPr>
            <a:xfrm>
              <a:off x="7795650" y="736453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8EA8D7-5411-48EC-99BF-1A367D25363B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3432146" y="5787831"/>
            <a:ext cx="1971285" cy="8094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6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4686491"/>
          </a:xfrm>
        </p:spPr>
        <p:txBody>
          <a:bodyPr>
            <a:normAutofit/>
          </a:bodyPr>
          <a:lstStyle/>
          <a:p>
            <a:r>
              <a:rPr lang="en-CA" dirty="0"/>
              <a:t>In addition to distances between polygons, we are often also interested in </a:t>
            </a:r>
            <a:r>
              <a:rPr lang="en-CA" i="1" dirty="0"/>
              <a:t>adjacency</a:t>
            </a:r>
            <a:r>
              <a:rPr lang="en-CA" dirty="0"/>
              <a:t>, i.e., whether or not two polygons share an edge or vertex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13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BFD8CB-4D39-4F34-81DF-E4026036F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1" t="11152" r="10562" b="78427"/>
          <a:stretch/>
        </p:blipFill>
        <p:spPr>
          <a:xfrm>
            <a:off x="2408402" y="3328785"/>
            <a:ext cx="4327195" cy="30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geocoding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raw location is often given by an address (e.g., census unit, postal code, street address, etc.), which must be assigned, or </a:t>
            </a:r>
            <a:r>
              <a:rPr lang="en-CA" i="1" dirty="0"/>
              <a:t>geocoded</a:t>
            </a:r>
            <a:r>
              <a:rPr lang="en-CA" dirty="0"/>
              <a:t>, to a spatial location, such as </a:t>
            </a:r>
            <a:r>
              <a:rPr lang="en-CA" dirty="0" err="1"/>
              <a:t>lat</a:t>
            </a:r>
            <a:r>
              <a:rPr lang="en-CA" dirty="0"/>
              <a:t>/</a:t>
            </a:r>
            <a:r>
              <a:rPr lang="en-CA" dirty="0" err="1"/>
              <a:t>lon</a:t>
            </a:r>
            <a:r>
              <a:rPr lang="en-CA" dirty="0"/>
              <a:t>, prior to analysis</a:t>
            </a:r>
          </a:p>
          <a:p>
            <a:r>
              <a:rPr lang="en-CA" dirty="0"/>
              <a:t>geocoding is the matching of an address to the corresponding geographical coordinates using a reference database (e.g., postal code conversion file)</a:t>
            </a:r>
          </a:p>
          <a:p>
            <a:r>
              <a:rPr lang="en-CA" dirty="0"/>
              <a:t>geocoding is rarely perfect – several sources of uncertainty can obscure the actual location of a particular address; manual work may be needed to generate appropriate coordinates for some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14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141511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Coordinate reference systems (CRS)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49" y="1490472"/>
            <a:ext cx="8238259" cy="4686491"/>
          </a:xfrm>
        </p:spPr>
        <p:txBody>
          <a:bodyPr>
            <a:noAutofit/>
          </a:bodyPr>
          <a:lstStyle/>
          <a:p>
            <a:r>
              <a:rPr lang="en-CA" dirty="0"/>
              <a:t>How do we describe locations (the ‘coordinates’) of our data on the surface of the earth?</a:t>
            </a:r>
          </a:p>
          <a:p>
            <a:r>
              <a:rPr lang="en-CA" dirty="0"/>
              <a:t>a </a:t>
            </a:r>
            <a:r>
              <a:rPr lang="en-CA" i="1" dirty="0"/>
              <a:t>coordinate reference system </a:t>
            </a:r>
            <a:r>
              <a:rPr lang="en-CA" dirty="0"/>
              <a:t>(CRS) represents locations by coordinate pairs, indicating distance from an origin point</a:t>
            </a:r>
          </a:p>
          <a:p>
            <a:pPr lvl="1">
              <a:spcBef>
                <a:spcPts val="1200"/>
              </a:spcBef>
            </a:pPr>
            <a:r>
              <a:rPr lang="en-CA" i="1" dirty="0"/>
              <a:t>geographic CRS</a:t>
            </a:r>
            <a:r>
              <a:rPr lang="en-CA" dirty="0"/>
              <a:t>: based on latitude (degrees north/south of equator) and longitude (degrees east/west of Prime Meridian) – every point on Earth is defined by a </a:t>
            </a:r>
            <a:r>
              <a:rPr lang="en-CA" dirty="0" err="1"/>
              <a:t>lat-lon</a:t>
            </a:r>
            <a:r>
              <a:rPr lang="en-CA" dirty="0"/>
              <a:t> coordinate pair, often written in degrees, minutes, seconds (DMS) or decimal degrees (DD)</a:t>
            </a:r>
          </a:p>
          <a:p>
            <a:pPr lvl="1">
              <a:spcBef>
                <a:spcPts val="1200"/>
              </a:spcBef>
            </a:pPr>
            <a:r>
              <a:rPr lang="en-CA" i="1" dirty="0"/>
              <a:t>projected CRS:</a:t>
            </a:r>
            <a:r>
              <a:rPr lang="en-CA" dirty="0"/>
              <a:t> based on units (typically meters) from an origin point (a ‘datum’)</a:t>
            </a:r>
            <a:r>
              <a:rPr lang="en-CA" i="1" dirty="0"/>
              <a:t> 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3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DA93-3FBB-4F14-ABCA-3897C6B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DD7B-FC8A-4227-967C-AF8ABC8F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we simply laid flat the Earth’s curved surface, spatial locations would be warped</a:t>
            </a:r>
          </a:p>
          <a:p>
            <a:r>
              <a:rPr lang="en-CA" dirty="0"/>
              <a:t>Instead, to display spatial information defined by coordinates, we use a transformation (</a:t>
            </a:r>
            <a:r>
              <a:rPr lang="en-CA" i="1" dirty="0"/>
              <a:t>projection</a:t>
            </a:r>
            <a:r>
              <a:rPr lang="en-CA" dirty="0"/>
              <a:t>), converting location on the Earth’s surface to a location on a flat two-dimensional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B9ADF-DC28-45E8-8751-544BF63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16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0703-60FC-45D7-A0DF-0343F240B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4098" name="Picture 2" descr="Food, Fresh, Fruit, Healthy, Orange, Natural, Whole">
            <a:extLst>
              <a:ext uri="{FF2B5EF4-FFF2-40B4-BE49-F238E27FC236}">
                <a16:creationId xmlns:a16="http://schemas.microsoft.com/office/drawing/2014/main" id="{7BA60952-7C2D-4BD8-9307-39E9433F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41" y="278429"/>
            <a:ext cx="1551709" cy="10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lobe">
            <a:extLst>
              <a:ext uri="{FF2B5EF4-FFF2-40B4-BE49-F238E27FC236}">
                <a16:creationId xmlns:a16="http://schemas.microsoft.com/office/drawing/2014/main" id="{CBE68D9C-797E-4895-9968-A5A0DBE2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73" y="4106710"/>
            <a:ext cx="1940942" cy="19409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flat map">
            <a:extLst>
              <a:ext uri="{FF2B5EF4-FFF2-40B4-BE49-F238E27FC236}">
                <a16:creationId xmlns:a16="http://schemas.microsoft.com/office/drawing/2014/main" id="{9645FB64-9383-422C-856E-8326E518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74" y="4231770"/>
            <a:ext cx="2686051" cy="181588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CD0F6C-6A2B-4E3D-87FC-4092C8A6B256}"/>
              </a:ext>
            </a:extLst>
          </p:cNvPr>
          <p:cNvSpPr/>
          <p:nvPr/>
        </p:nvSpPr>
        <p:spPr>
          <a:xfrm>
            <a:off x="3371268" y="4674797"/>
            <a:ext cx="1708727" cy="76661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8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DA93-3FBB-4F14-ABCA-3897C6B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DD7B-FC8A-4227-967C-AF8ABC8F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Many projection systems exist, with differing strengths/ weakness and degrees of warping</a:t>
            </a:r>
          </a:p>
          <a:p>
            <a:pPr lvl="1"/>
            <a:r>
              <a:rPr lang="en-CA" i="1" dirty="0"/>
              <a:t>conformal </a:t>
            </a:r>
            <a:r>
              <a:rPr lang="en-CA" dirty="0"/>
              <a:t>- preserves spatial shape over small areas, but larger areas are distorted (e.g., ‘Mercator’) </a:t>
            </a:r>
          </a:p>
          <a:p>
            <a:pPr lvl="1"/>
            <a:r>
              <a:rPr lang="en-CA" i="1" dirty="0"/>
              <a:t>equal area </a:t>
            </a:r>
            <a:r>
              <a:rPr lang="en-CA" dirty="0"/>
              <a:t>- preserves area so that relative sizes of regions are correct and comparable (e.g., ‘Albers’ equal-area’) </a:t>
            </a:r>
          </a:p>
          <a:p>
            <a:pPr lvl="1"/>
            <a:r>
              <a:rPr lang="en-CA" i="1" dirty="0"/>
              <a:t>equidistance</a:t>
            </a:r>
            <a:r>
              <a:rPr lang="en-CA" dirty="0"/>
              <a:t> - preserves distance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B9ADF-DC28-45E8-8751-544BF63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17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0703-60FC-45D7-A0DF-0343F240B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19417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5E0D7F-D708-4C59-831B-9CC6ED38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 systems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F79C19-C4DA-43FC-A8B3-B55A2ED1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519442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one consequence of projecting is that </a:t>
            </a:r>
            <a:r>
              <a:rPr lang="en-CA" sz="2200" i="1" dirty="0"/>
              <a:t>scale </a:t>
            </a:r>
            <a:r>
              <a:rPr lang="en-CA" sz="2200" dirty="0"/>
              <a:t>(map </a:t>
            </a:r>
            <a:r>
              <a:rPr lang="en-CA" sz="2200" dirty="0" err="1"/>
              <a:t>distance:actual</a:t>
            </a:r>
            <a:r>
              <a:rPr lang="en-CA" sz="2200" dirty="0"/>
              <a:t> distance) is not the same across a map’s surface – reported scales are usually an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EB75-98B4-4217-B340-FAD611F8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18</a:t>
            </a:fld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6904D1-A9D6-4FC7-AAFD-929AF3B05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91D62-2EB2-4B68-ABDA-A3D97CCD9527}"/>
              </a:ext>
            </a:extLst>
          </p:cNvPr>
          <p:cNvSpPr txBox="1"/>
          <p:nvPr/>
        </p:nvSpPr>
        <p:spPr>
          <a:xfrm>
            <a:off x="49031" y="6562556"/>
            <a:ext cx="3071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2"/>
              </a:rPr>
              <a:t>https://en.wikipedia.org/wiki/Map_projection</a:t>
            </a:r>
            <a:endParaRPr lang="en-CA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16573F-0E3B-411E-B938-D7316B80B6E0}"/>
              </a:ext>
            </a:extLst>
          </p:cNvPr>
          <p:cNvGrpSpPr/>
          <p:nvPr/>
        </p:nvGrpSpPr>
        <p:grpSpPr>
          <a:xfrm>
            <a:off x="540327" y="1578621"/>
            <a:ext cx="8063346" cy="3353591"/>
            <a:chOff x="540327" y="1578621"/>
            <a:chExt cx="8063346" cy="335359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B9D2FD4-612A-4E5B-9366-798C9CE39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" t="6134" r="3738" b="4645"/>
            <a:stretch/>
          </p:blipFill>
          <p:spPr bwMode="auto">
            <a:xfrm>
              <a:off x="540327" y="1578622"/>
              <a:ext cx="8063346" cy="335359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AFE60D-A417-4BDC-A608-CAD85CD49F1D}"/>
                </a:ext>
              </a:extLst>
            </p:cNvPr>
            <p:cNvSpPr txBox="1"/>
            <p:nvPr/>
          </p:nvSpPr>
          <p:spPr>
            <a:xfrm>
              <a:off x="6490290" y="1578621"/>
              <a:ext cx="2102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Mercator 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65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23132-438B-4F16-99B1-6994C709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758D-A9F0-4761-B81A-AD91C5AF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If the purpose is only a quick map, projection of spatial data is not strictly necessary – simple display of </a:t>
            </a:r>
            <a:r>
              <a:rPr lang="en-CA" dirty="0" err="1"/>
              <a:t>lat-lon</a:t>
            </a:r>
            <a:r>
              <a:rPr lang="en-CA" dirty="0"/>
              <a:t> is adequate</a:t>
            </a:r>
          </a:p>
          <a:p>
            <a:r>
              <a:rPr lang="en-CA" dirty="0"/>
              <a:t>However, if analyses involve measures/comparisons of distance, shape or area, a projected coordinate system should be used</a:t>
            </a:r>
          </a:p>
          <a:p>
            <a:r>
              <a:rPr lang="en-CA" dirty="0"/>
              <a:t>Choice of the projection system depends on what aspects (e.g., distance) must be most accurately preserved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AC640-775D-4A12-B742-65D82266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EB34C-EF69-420F-AF6F-D55C54D16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22316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07FF-D982-4FB6-AE67-B7BCFC9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A5D5-9822-4126-BF78-C218D059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and concepts</a:t>
            </a:r>
          </a:p>
          <a:p>
            <a:pPr lvl="1"/>
            <a:r>
              <a:rPr lang="en-CA" dirty="0"/>
              <a:t>Spatial data</a:t>
            </a:r>
          </a:p>
          <a:p>
            <a:pPr lvl="1"/>
            <a:r>
              <a:rPr lang="en-CA" dirty="0"/>
              <a:t>Coordinate reference systems and projection systems</a:t>
            </a:r>
          </a:p>
          <a:p>
            <a:pPr lvl="1"/>
            <a:r>
              <a:rPr lang="en-CA" dirty="0"/>
              <a:t>Spatial data in R </a:t>
            </a:r>
          </a:p>
          <a:p>
            <a:r>
              <a:rPr lang="en-CA" dirty="0"/>
              <a:t>Illustrative example</a:t>
            </a:r>
          </a:p>
          <a:p>
            <a:pPr lvl="1"/>
            <a:r>
              <a:rPr lang="en-CA" dirty="0"/>
              <a:t>R script: Working with spatial data</a:t>
            </a:r>
          </a:p>
          <a:p>
            <a:r>
              <a:rPr lang="en-CA" dirty="0"/>
              <a:t>Discussion</a:t>
            </a:r>
          </a:p>
          <a:p>
            <a:pPr lvl="1"/>
            <a:r>
              <a:rPr lang="en-CA" dirty="0"/>
              <a:t>Challenges in accessing and using spatial data</a:t>
            </a:r>
          </a:p>
          <a:p>
            <a:r>
              <a:rPr lang="en-CA" dirty="0"/>
              <a:t>References and other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18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7423"/>
            <a:ext cx="8072005" cy="1043050"/>
          </a:xfrm>
        </p:spPr>
        <p:txBody>
          <a:bodyPr>
            <a:normAutofit/>
          </a:bodyPr>
          <a:lstStyle/>
          <a:p>
            <a:r>
              <a:rPr lang="en-CA" sz="3800" dirty="0"/>
              <a:t>Challenges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Modifiable Areal Unit Problem (MAUP): appearance of false patterns resulting from the aggregation of spatial data into areal units – two aspects of MAUP</a:t>
            </a:r>
          </a:p>
          <a:p>
            <a:pPr lvl="1"/>
            <a:r>
              <a:rPr lang="en-CA" i="1" dirty="0"/>
              <a:t>scale </a:t>
            </a:r>
            <a:r>
              <a:rPr lang="en-CA" dirty="0"/>
              <a:t>of aggregation: depending on size (or number) of uniform spatial units used for aggregation, summary statistics can change even though underlying data are the same</a:t>
            </a:r>
          </a:p>
          <a:p>
            <a:pPr lvl="1"/>
            <a:r>
              <a:rPr lang="en-CA" i="1" dirty="0"/>
              <a:t>zoning</a:t>
            </a:r>
            <a:r>
              <a:rPr lang="en-CA" dirty="0"/>
              <a:t>: depending on shape of spatial units used for aggregation, summary statistics can change even when the number of spatial units is constant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20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299130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94A3-243E-4BAF-9C2F-D418C05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Challenges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D4C-FB41-4F2F-B1BF-5A02A142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Modifiable Areal Unit Problem (MAUP)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74B83-2C8E-4866-B168-889C43FB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21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9641A-219F-49A6-BD55-E62AE9D85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29DA6-CAC9-4068-981E-453DA780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0" y="2094419"/>
            <a:ext cx="7865695" cy="3882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C06265-E56B-4A88-BBDE-19080A45054A}"/>
              </a:ext>
            </a:extLst>
          </p:cNvPr>
          <p:cNvSpPr txBox="1"/>
          <p:nvPr/>
        </p:nvSpPr>
        <p:spPr>
          <a:xfrm>
            <a:off x="289999" y="6581001"/>
            <a:ext cx="2431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Waller &amp; </a:t>
            </a:r>
            <a:r>
              <a:rPr lang="en-CA" sz="1200" dirty="0" err="1"/>
              <a:t>Gotway</a:t>
            </a:r>
            <a:r>
              <a:rPr lang="en-CA" sz="1200" dirty="0"/>
              <a:t> 2004</a:t>
            </a:r>
          </a:p>
        </p:txBody>
      </p:sp>
    </p:spTree>
    <p:extLst>
      <p:ext uri="{BB962C8B-B14F-4D97-AF65-F5344CB8AC3E}">
        <p14:creationId xmlns:p14="http://schemas.microsoft.com/office/powerpoint/2010/main" val="338474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7423"/>
            <a:ext cx="8072005" cy="1043050"/>
          </a:xfrm>
        </p:spPr>
        <p:txBody>
          <a:bodyPr>
            <a:normAutofit/>
          </a:bodyPr>
          <a:lstStyle/>
          <a:p>
            <a:r>
              <a:rPr lang="en-CA" sz="3800" dirty="0"/>
              <a:t>Challenges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public health, data are often aggregated into areal units (e.g., for calculating rates, ensuring privacy), making MAUP a common and important challenge</a:t>
            </a:r>
          </a:p>
          <a:p>
            <a:pPr lvl="1"/>
            <a:r>
              <a:rPr lang="en-CA" dirty="0"/>
              <a:t>There is no perfect solution, be aware of this problem and consider its impact, e.g., how do the results change if I modify the boundaries?  What statistical summaries are least impacted by the level of aggregation?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22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305925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7423"/>
            <a:ext cx="8072005" cy="1043050"/>
          </a:xfrm>
        </p:spPr>
        <p:txBody>
          <a:bodyPr>
            <a:normAutofit/>
          </a:bodyPr>
          <a:lstStyle/>
          <a:p>
            <a:r>
              <a:rPr lang="en-CA" sz="3800" dirty="0"/>
              <a:t>Challenges of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Location uncertainty: aside from problems geocoding a specific address, there may still be substantial uncertainty about the appropriateness of a set of coordinates</a:t>
            </a:r>
          </a:p>
          <a:p>
            <a:pPr lvl="1"/>
            <a:r>
              <a:rPr lang="en-CA" dirty="0"/>
              <a:t>most people are highly mobile, hence a particular address may not be representative of their location (e.g., home vs work vs recreation)</a:t>
            </a:r>
          </a:p>
          <a:p>
            <a:pPr lvl="1"/>
            <a:r>
              <a:rPr lang="en-CA" dirty="0"/>
              <a:t>people move day-to-day (at home, on vacation, etc.) and over many years (multiple home and work addresses) making it difficult to determine accurate locations at specific times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23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91405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7423"/>
            <a:ext cx="8170165" cy="1043050"/>
          </a:xfrm>
        </p:spPr>
        <p:txBody>
          <a:bodyPr>
            <a:noAutofit/>
          </a:bodyPr>
          <a:lstStyle/>
          <a:p>
            <a:r>
              <a:rPr lang="en-CA" sz="3700" dirty="0"/>
              <a:t>Key sources of spatial data in public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health data </a:t>
            </a:r>
            <a:r>
              <a:rPr lang="en-CA" dirty="0"/>
              <a:t>(e.g., outcome data from routine surveillance programs, administrative health databases, as well as observational and experimental research studies), including vital statistics, reportable diseases, disease registries, national and provincial health surveys</a:t>
            </a:r>
          </a:p>
          <a:p>
            <a:r>
              <a:rPr lang="en-CA" b="1" dirty="0"/>
              <a:t>census data </a:t>
            </a:r>
            <a:r>
              <a:rPr lang="en-CA" dirty="0"/>
              <a:t>(e.g., socio-demographic information collected through formal government census), including population sizes by age, sex, region, counts of housing units, employment and income profiles, education, immigration, family sizes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24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342193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7423"/>
            <a:ext cx="8170165" cy="1043050"/>
          </a:xfrm>
        </p:spPr>
        <p:txBody>
          <a:bodyPr>
            <a:noAutofit/>
          </a:bodyPr>
          <a:lstStyle/>
          <a:p>
            <a:r>
              <a:rPr lang="en-CA" sz="3700" dirty="0"/>
              <a:t>Key sources of spatial data in public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environmental data </a:t>
            </a:r>
            <a:r>
              <a:rPr lang="en-CA" dirty="0"/>
              <a:t>(e.g., ecological indicators and natural resources routinely monitored by government and other national/provincial organizations), including land use and related characteristics, habitats, agricultural operations and practices, bodies of water and water quality, air quality, climate</a:t>
            </a:r>
          </a:p>
          <a:p>
            <a:r>
              <a:rPr lang="en-CA" b="1" dirty="0"/>
              <a:t>remote sensing data </a:t>
            </a:r>
            <a:r>
              <a:rPr lang="en-CA" dirty="0"/>
              <a:t>(e.g., aerial and satellite imagining data) including, aerial photographs, satellite measures of radiation and sea-surface temperature</a:t>
            </a:r>
          </a:p>
          <a:p>
            <a:r>
              <a:rPr lang="en-CA" b="1" dirty="0"/>
              <a:t>other sources?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25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3294779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A45-4934-4858-BA0B-AED85D56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Considerations and 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281E-BC1B-4F01-A93E-93F98922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Interpretation of spatial data has certain challenges (modifiable areal unit problem, location uncertainty, ecologic fallacy, etc.) that must be considered carefully</a:t>
            </a:r>
          </a:p>
          <a:p>
            <a:r>
              <a:rPr lang="en-CA" dirty="0"/>
              <a:t>Different data sources may use different projection systems – these must be reconciled before data sources can be combined for analysis</a:t>
            </a:r>
          </a:p>
          <a:p>
            <a:r>
              <a:rPr lang="en-CA" dirty="0"/>
              <a:t>specific location information, e.g., street address or corresponding coordinates, can uniquely identify individuals -- care is needed when storing and analyzing such information and it may be necessary to mask locations to protect privacy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D122-52A7-4F75-995F-E35834712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B8E996-B559-4D34-9DD9-0CF80E23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55" y="299975"/>
            <a:ext cx="1053336" cy="10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10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92F4B-2B3B-4496-8D04-95F363A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 in 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50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C413-3D4E-43CC-805C-7941DE1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FBB1-8796-4F25-A932-8CF07F11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0472"/>
            <a:ext cx="7785677" cy="4686491"/>
          </a:xfrm>
        </p:spPr>
        <p:txBody>
          <a:bodyPr>
            <a:normAutofit/>
          </a:bodyPr>
          <a:lstStyle/>
          <a:p>
            <a:r>
              <a:rPr lang="en-CA" dirty="0"/>
              <a:t>R is a free, open-source statistical software package that can be used for all aspects of data manipulation, analysis and visualisation (</a:t>
            </a:r>
            <a:r>
              <a:rPr lang="en-CA" sz="2200" dirty="0">
                <a:hlinkClick r:id="rId2"/>
              </a:rPr>
              <a:t>https://cran.r-project.org/</a:t>
            </a:r>
            <a:r>
              <a:rPr lang="en-CA" sz="2200" dirty="0"/>
              <a:t>)</a:t>
            </a:r>
          </a:p>
          <a:p>
            <a:pPr lvl="1"/>
            <a:r>
              <a:rPr lang="en-CA" dirty="0"/>
              <a:t>R functions (commands) are organized into packages (also called libraries) that can be loaded as needed</a:t>
            </a:r>
          </a:p>
          <a:p>
            <a:pPr lvl="1"/>
            <a:r>
              <a:rPr lang="en-CA" dirty="0"/>
              <a:t>Most R users interface with the R program via RStudio and use command-line code (scripts)</a:t>
            </a:r>
          </a:p>
          <a:p>
            <a:pPr marL="457200" lvl="1" indent="0">
              <a:buNone/>
            </a:pPr>
            <a:r>
              <a:rPr lang="en-CA" dirty="0"/>
              <a:t>  </a:t>
            </a:r>
          </a:p>
          <a:p>
            <a:r>
              <a:rPr lang="en-CA" dirty="0"/>
              <a:t>Numerous R packages exist for working with spatial data (see: </a:t>
            </a:r>
            <a:r>
              <a:rPr lang="en-CA" sz="2200" dirty="0">
                <a:hlinkClick r:id="rId3"/>
              </a:rPr>
              <a:t>https://cran.r-project.org/web/views/Spatial.html</a:t>
            </a:r>
            <a:r>
              <a:rPr lang="en-CA" dirty="0"/>
              <a:t>)</a:t>
            </a:r>
            <a:endParaRPr lang="en-CA" sz="2400" dirty="0"/>
          </a:p>
          <a:p>
            <a:pPr lvl="1"/>
            <a:r>
              <a:rPr lang="en-CA" dirty="0"/>
              <a:t>Here, we focus on the new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(‘simple features’) package (see: </a:t>
            </a:r>
            <a:r>
              <a:rPr lang="en-CA" sz="2000" dirty="0">
                <a:hlinkClick r:id="rId4"/>
              </a:rPr>
              <a:t>https://CRAN.R-project.org/package=sf</a:t>
            </a:r>
            <a:r>
              <a:rPr lang="en-CA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FB1E9-0C5F-41B4-B216-4EEBEAB09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Spatial data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28</a:t>
            </a:fld>
            <a:endParaRPr lang="en-CA" dirty="0"/>
          </a:p>
        </p:txBody>
      </p:sp>
      <p:pic>
        <p:nvPicPr>
          <p:cNvPr id="3075" name="Picture 3" descr="Image result for r icon">
            <a:extLst>
              <a:ext uri="{FF2B5EF4-FFF2-40B4-BE49-F238E27FC236}">
                <a16:creationId xmlns:a16="http://schemas.microsoft.com/office/drawing/2014/main" id="{506ED555-C174-494C-A8FD-6623217C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03" y="396007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Image result for R studio icon">
            <a:extLst>
              <a:ext uri="{FF2B5EF4-FFF2-40B4-BE49-F238E27FC236}">
                <a16:creationId xmlns:a16="http://schemas.microsoft.com/office/drawing/2014/main" id="{3FE53866-CD46-4917-9E90-096624AD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31" y="387157"/>
            <a:ext cx="1134196" cy="8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590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C413-3D4E-43CC-805C-7941DE1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FBB1-8796-4F25-A932-8CF07F11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 is a collection of tools for working with spatial data in R, where ‘sf’ refers to </a:t>
            </a:r>
            <a:r>
              <a:rPr lang="en-CA" i="1" dirty="0"/>
              <a:t>simple features</a:t>
            </a:r>
            <a:r>
              <a:rPr lang="en-CA" dirty="0"/>
              <a:t>, which are a standard set of geometry types (e.g., point, line, polygon, etc.) supported by the package</a:t>
            </a:r>
          </a:p>
          <a:p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currently supports tools for vector data only (not raster data)</a:t>
            </a:r>
          </a:p>
          <a:p>
            <a:r>
              <a:rPr lang="en-CA" dirty="0"/>
              <a:t>use of the sf package is described extensively in the free online book </a:t>
            </a:r>
            <a:r>
              <a:rPr lang="en-CA" i="1" dirty="0" err="1"/>
              <a:t>Geocomputation</a:t>
            </a:r>
            <a:r>
              <a:rPr lang="en-CA" i="1" dirty="0"/>
              <a:t> with R </a:t>
            </a:r>
            <a:r>
              <a:rPr lang="en-CA" dirty="0"/>
              <a:t>(</a:t>
            </a:r>
            <a:r>
              <a:rPr lang="en-CA" sz="2200" dirty="0">
                <a:hlinkClick r:id="rId2"/>
              </a:rPr>
              <a:t>https://geocompr.robinlovelace.net/</a:t>
            </a:r>
            <a:r>
              <a:rPr lang="en-CA" sz="2200" dirty="0"/>
              <a:t>)</a:t>
            </a:r>
            <a:endParaRPr lang="en-CA" sz="2200" i="1" dirty="0"/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FB1E9-0C5F-41B4-B216-4EEBEAB09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Spatial data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29</a:t>
            </a:fld>
            <a:endParaRPr lang="en-CA" dirty="0"/>
          </a:p>
        </p:txBody>
      </p:sp>
      <p:pic>
        <p:nvPicPr>
          <p:cNvPr id="2050" name="Picture 2" descr="The geocompr book cover">
            <a:extLst>
              <a:ext uri="{FF2B5EF4-FFF2-40B4-BE49-F238E27FC236}">
                <a16:creationId xmlns:a16="http://schemas.microsoft.com/office/drawing/2014/main" id="{6C25AFC8-FED7-4321-A379-F86CE350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04" y="4474418"/>
            <a:ext cx="1515196" cy="20644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802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B5F70-7347-40F8-8164-272BB750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800" dirty="0"/>
              <a:t>Background and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05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C413-3D4E-43CC-805C-7941DE1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FBB1-8796-4F25-A932-8CF07F11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468649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n-CA" sz="2800" dirty="0"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objects appear in R as standard data frames, except with addition of a </a:t>
            </a:r>
            <a:r>
              <a:rPr lang="en-CA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geometry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containing condensed list of all coordinate information for a particular spatial feature</a:t>
            </a:r>
          </a:p>
          <a:p>
            <a:pPr>
              <a:spcAft>
                <a:spcPts val="1200"/>
              </a:spcAft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basis in standard data frames, powerful data manipulation tools of R, particularly those in the </a:t>
            </a:r>
            <a:r>
              <a:rPr lang="en-CA" sz="22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can be used with </a:t>
            </a:r>
            <a:r>
              <a:rPr lang="en-CA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endParaRPr lang="en-CA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FB1E9-0C5F-41B4-B216-4EEBEAB09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Spatial data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9124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C413-3D4E-43CC-805C-7941DE1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FBB1-8796-4F25-A932-8CF07F11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0472"/>
            <a:ext cx="8238259" cy="468649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CA" dirty="0">
                <a:cs typeface="Times New Roman" panose="02020603050405020304" pitchFamily="18" charset="0"/>
              </a:rPr>
              <a:t>For example, we can work with sf data objects in the same way as any (tidy) data object in R, including chaining commands together (piping) with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CA" dirty="0">
                <a:cs typeface="Times New Roman" panose="02020603050405020304" pitchFamily="18" charset="0"/>
              </a:rPr>
              <a:t>, using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CA" dirty="0">
                <a:cs typeface="Times New Roman" panose="02020603050405020304" pitchFamily="18" charset="0"/>
              </a:rPr>
              <a:t> to include only certain rows,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CA" dirty="0">
                <a:cs typeface="Times New Roman" panose="02020603050405020304" pitchFamily="18" charset="0"/>
              </a:rPr>
              <a:t> to include only certain columns</a:t>
            </a:r>
            <a:r>
              <a:rPr lang="en-CA" dirty="0">
                <a:latin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CA" dirty="0">
                <a:latin typeface="Calibri" panose="020F0502020204030204" pitchFamily="34" charset="0"/>
                <a:cs typeface="Times New Roman" panose="02020603050405020304" pitchFamily="18" charset="0"/>
              </a:rPr>
              <a:t> to create new derived variables:</a:t>
            </a: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7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world_asia</a:t>
            </a: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&lt;- </a:t>
            </a:r>
            <a:r>
              <a:rPr lang="en-CA" sz="17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world_data</a:t>
            </a: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%&gt;%</a:t>
            </a:r>
          </a:p>
          <a:p>
            <a:pPr marL="36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filter(continent == "Asia") %&gt;%</a:t>
            </a:r>
            <a:endParaRPr lang="en-CA" sz="17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6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select(name, continent) %&gt;%</a:t>
            </a:r>
            <a:endParaRPr lang="en-CA" sz="17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600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mutate(</a:t>
            </a:r>
            <a:r>
              <a:rPr lang="en-CA" sz="17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map_col</a:t>
            </a: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CA" sz="17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ifelse</a:t>
            </a:r>
            <a:r>
              <a:rPr lang="en-CA" sz="17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(name == “China”, “white”, “grey”))</a:t>
            </a:r>
            <a:endParaRPr lang="en-CA" sz="17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FB1E9-0C5F-41B4-B216-4EEBEAB09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Spatial data in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023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DB08-1FD8-46C4-A963-C8BA7748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289B-1189-429B-8EBC-E6B98C70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contains numerous functions (commands) for importing, manipulating, transforming and exporting spatial data – all have intuitive names and begin with the prefix </a:t>
            </a:r>
            <a:r>
              <a:rPr lang="en-CA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st_read</a:t>
            </a:r>
            <a:r>
              <a:rPr lang="en-CA" dirty="0"/>
              <a:t> reads spatial data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st_point</a:t>
            </a:r>
            <a:r>
              <a:rPr lang="en-CA" dirty="0"/>
              <a:t> creates spatial points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st_crs</a:t>
            </a:r>
            <a:r>
              <a:rPr lang="en-CA" dirty="0"/>
              <a:t> retrieves the data’s coordinate reference system</a:t>
            </a:r>
          </a:p>
          <a:p>
            <a:pPr lvl="1"/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st_distance</a:t>
            </a:r>
            <a:r>
              <a:rPr lang="en-CA" dirty="0"/>
              <a:t> calculates Euclidean distance</a:t>
            </a:r>
          </a:p>
          <a:p>
            <a:pPr lvl="1"/>
            <a:r>
              <a:rPr lang="en-CA" dirty="0"/>
              <a:t>etc.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AD56-770A-4EDC-82F9-7500DC9B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32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48A61-998E-4693-904C-719FAFEDA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Spatial data in R</a:t>
            </a:r>
          </a:p>
        </p:txBody>
      </p:sp>
    </p:spTree>
    <p:extLst>
      <p:ext uri="{BB962C8B-B14F-4D97-AF65-F5344CB8AC3E}">
        <p14:creationId xmlns:p14="http://schemas.microsoft.com/office/powerpoint/2010/main" val="1125946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92F4B-2B3B-4496-8D04-95F363A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Illustrative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956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EF71-C817-49FD-8BF9-B1B61E08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spatial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3CC3-998E-40A2-AE97-56DE3D6A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script: </a:t>
            </a:r>
            <a:r>
              <a:rPr lang="en-CA" i="1" dirty="0"/>
              <a:t>Working with spatial data</a:t>
            </a:r>
          </a:p>
          <a:p>
            <a:r>
              <a:rPr lang="en-CA" dirty="0"/>
              <a:t>Introducing </a:t>
            </a:r>
          </a:p>
          <a:p>
            <a:pPr lvl="1"/>
            <a:r>
              <a:rPr lang="en-CA" dirty="0"/>
              <a:t>the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</a:t>
            </a:r>
          </a:p>
          <a:p>
            <a:pPr lvl="1"/>
            <a:r>
              <a:rPr lang="en-CA" dirty="0"/>
              <a:t>spatial data operations</a:t>
            </a:r>
          </a:p>
          <a:p>
            <a:pPr lvl="1"/>
            <a:r>
              <a:rPr lang="en-CA" dirty="0"/>
              <a:t>using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</a:t>
            </a:r>
            <a:r>
              <a:rPr lang="en-CA" dirty="0" err="1"/>
              <a:t>cheatsheet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6D680-91B0-40BB-B7DE-653B582F7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Illustrative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740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92F4B-2B3B-4496-8D04-95F363A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62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EF71-C817-49FD-8BF9-B1B61E0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7423"/>
            <a:ext cx="8170164" cy="1043050"/>
          </a:xfrm>
        </p:spPr>
        <p:txBody>
          <a:bodyPr>
            <a:normAutofit fontScale="90000"/>
          </a:bodyPr>
          <a:lstStyle/>
          <a:p>
            <a:r>
              <a:rPr lang="en-CA" sz="3500" dirty="0"/>
              <a:t>Challenges in accessing and using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3CC3-998E-40A2-AE97-56DE3D6A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challenges exist for jurisdictions in accessing geospatial data?</a:t>
            </a:r>
          </a:p>
          <a:p>
            <a:r>
              <a:rPr lang="en-CA" dirty="0"/>
              <a:t>What challenges exist for jurisdictions in working with and analyzing geospatial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6D680-91B0-40BB-B7DE-653B582F7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72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5E08-25F5-4FCE-B0C5-5791FD5C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37</a:t>
            </a:fld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dirty="0" err="1"/>
              <a:t>Bivand</a:t>
            </a:r>
            <a:r>
              <a:rPr lang="en-CA" sz="2400" dirty="0"/>
              <a:t>, R.S., </a:t>
            </a:r>
            <a:r>
              <a:rPr lang="en-CA" sz="2400" dirty="0" err="1"/>
              <a:t>Pebesma</a:t>
            </a:r>
            <a:r>
              <a:rPr lang="en-CA" sz="2400" dirty="0"/>
              <a:t>, E.J., Gómez-Rubio, V. and </a:t>
            </a:r>
            <a:r>
              <a:rPr lang="en-CA" sz="2400" dirty="0" err="1"/>
              <a:t>Pebesma</a:t>
            </a:r>
            <a:r>
              <a:rPr lang="en-CA" sz="2400" dirty="0"/>
              <a:t>, E.J. 2008. Applied spatial data analysis with R. New York: Springer.</a:t>
            </a:r>
          </a:p>
          <a:p>
            <a:r>
              <a:rPr lang="en-CA" sz="2400" dirty="0"/>
              <a:t>Lovelace, R. 2017. Introduction to visualising spatial data in R. </a:t>
            </a:r>
            <a:r>
              <a:rPr lang="en-CA" sz="2400" dirty="0">
                <a:hlinkClick r:id="rId2"/>
              </a:rPr>
              <a:t>https://github.com/Robinlovelace/Creating-maps-in-R</a:t>
            </a:r>
            <a:endParaRPr lang="en-CA" sz="2400" dirty="0"/>
          </a:p>
          <a:p>
            <a:r>
              <a:rPr lang="en-CA" sz="2400" dirty="0"/>
              <a:t>Waller, L.A. and </a:t>
            </a:r>
            <a:r>
              <a:rPr lang="en-CA" sz="2400" dirty="0" err="1"/>
              <a:t>Gotway</a:t>
            </a:r>
            <a:r>
              <a:rPr lang="en-CA" sz="2400" dirty="0"/>
              <a:t>, C.A. 2004. Applied spatial statistics for public health data. John Wiley &amp; Sons.</a:t>
            </a:r>
          </a:p>
          <a:p>
            <a:r>
              <a:rPr lang="en-CA" sz="2400" dirty="0"/>
              <a:t>R materials</a:t>
            </a:r>
          </a:p>
          <a:p>
            <a:pPr lvl="1"/>
            <a:r>
              <a:rPr lang="en-CA" dirty="0"/>
              <a:t>the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CA" dirty="0"/>
              <a:t> package [</a:t>
            </a:r>
            <a:r>
              <a:rPr lang="en-CA" u="sng" dirty="0">
                <a:hlinkClick r:id="rId3"/>
              </a:rPr>
              <a:t>https://geocompr.robinlovelace.net/spatial-class.html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spatial data and the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CA" dirty="0"/>
              <a:t> [</a:t>
            </a:r>
            <a:r>
              <a:rPr lang="en-CA" u="sng" dirty="0">
                <a:hlinkClick r:id="rId4"/>
              </a:rPr>
              <a:t>https://geocompr.github.io/geocompkg/articles/tidyverse-pitfalls.html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spatial data operations [</a:t>
            </a:r>
            <a:r>
              <a:rPr lang="en-CA" u="sng" dirty="0">
                <a:hlinkClick r:id="rId5"/>
              </a:rPr>
              <a:t>https://geocompr.robinlovelace.net/spatial-operations.html</a:t>
            </a:r>
            <a:r>
              <a:rPr lang="en-CA" dirty="0"/>
              <a:t>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9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Geospatial data are those data located in two or more dimensions – </a:t>
            </a:r>
            <a:r>
              <a:rPr lang="en-CA" i="1" dirty="0"/>
              <a:t>these additional dimensions provide additional information </a:t>
            </a:r>
            <a:r>
              <a:rPr lang="en-CA" dirty="0"/>
              <a:t>for analysis and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4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78D79-CCE5-407F-A639-3FF049E8E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86051" y="2931509"/>
            <a:ext cx="40994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dirty="0"/>
              <a:t>In geospatial analysis, the actual location of something is described using a </a:t>
            </a:r>
            <a:r>
              <a:rPr lang="en-CA" i="1" dirty="0" err="1"/>
              <a:t>georeference</a:t>
            </a:r>
            <a:r>
              <a:rPr lang="en-CA" dirty="0"/>
              <a:t>, typically a coordinate system</a:t>
            </a:r>
          </a:p>
          <a:p>
            <a:r>
              <a:rPr lang="en-CA" dirty="0"/>
              <a:t>In addition to location, three essential aspects of geospatial data are  </a:t>
            </a:r>
          </a:p>
          <a:p>
            <a:pPr lvl="1"/>
            <a:r>
              <a:rPr lang="en-CA" i="1" dirty="0"/>
              <a:t>features</a:t>
            </a:r>
            <a:r>
              <a:rPr lang="en-CA" dirty="0"/>
              <a:t> (point, line, area or volume)</a:t>
            </a:r>
          </a:p>
          <a:p>
            <a:pPr lvl="1"/>
            <a:r>
              <a:rPr lang="en-CA" i="1" dirty="0"/>
              <a:t>supports</a:t>
            </a:r>
            <a:r>
              <a:rPr lang="en-CA" dirty="0"/>
              <a:t> (size, shape and orientation of features)</a:t>
            </a:r>
          </a:p>
          <a:p>
            <a:pPr lvl="1"/>
            <a:r>
              <a:rPr lang="en-CA" i="1" dirty="0"/>
              <a:t>attributes</a:t>
            </a:r>
            <a:r>
              <a:rPr lang="en-CA" dirty="0"/>
              <a:t> (characteristics or measurements associated with a feature)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6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dirty="0"/>
              <a:t>Examples of ‘features’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6</a:t>
            </a:fld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9F01D0-CB6B-465D-8D40-586B3FD14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876" r="40100"/>
          <a:stretch/>
        </p:blipFill>
        <p:spPr>
          <a:xfrm>
            <a:off x="674256" y="1958424"/>
            <a:ext cx="4395932" cy="4661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500047-3B7C-4A9C-AB60-11C43B32790A}"/>
              </a:ext>
            </a:extLst>
          </p:cNvPr>
          <p:cNvSpPr txBox="1"/>
          <p:nvPr/>
        </p:nvSpPr>
        <p:spPr>
          <a:xfrm>
            <a:off x="4213872" y="2456643"/>
            <a:ext cx="417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Locations of residences, hospitals,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9D2A5-7DBA-47FA-936B-63C47353F68D}"/>
              </a:ext>
            </a:extLst>
          </p:cNvPr>
          <p:cNvSpPr txBox="1"/>
          <p:nvPr/>
        </p:nvSpPr>
        <p:spPr>
          <a:xfrm>
            <a:off x="5070188" y="3968569"/>
            <a:ext cx="369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Routes of streets, public transit, rivers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74332-97B9-41A2-8A07-DF5AE77144DA}"/>
              </a:ext>
            </a:extLst>
          </p:cNvPr>
          <p:cNvSpPr txBox="1"/>
          <p:nvPr/>
        </p:nvSpPr>
        <p:spPr>
          <a:xfrm>
            <a:off x="5070188" y="5480495"/>
            <a:ext cx="39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or census region, catchment, lake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08C84-1BE0-470C-B755-65A6FED50DE7}"/>
              </a:ext>
            </a:extLst>
          </p:cNvPr>
          <p:cNvSpPr txBox="1"/>
          <p:nvPr/>
        </p:nvSpPr>
        <p:spPr>
          <a:xfrm>
            <a:off x="0" y="6623818"/>
            <a:ext cx="558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5"/>
              </a:rPr>
              <a:t>https://automating-gis-processes.github.io/CSC/notebooks/L1/geometric-objects.html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09708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8740-1DDB-4C9A-92C9-E74F1D2B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1209-67D5-44E7-B76F-E300D191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CA" dirty="0"/>
              <a:t>Briefly, let’s review a few aspects of geospatial data</a:t>
            </a:r>
          </a:p>
          <a:p>
            <a:pPr lvl="1"/>
            <a:r>
              <a:rPr lang="en-CA" dirty="0"/>
              <a:t>vector and raster data</a:t>
            </a:r>
          </a:p>
          <a:p>
            <a:pPr lvl="1"/>
            <a:r>
              <a:rPr lang="en-CA" dirty="0"/>
              <a:t>point and areal data</a:t>
            </a:r>
          </a:p>
          <a:p>
            <a:pPr lvl="1"/>
            <a:r>
              <a:rPr lang="en-CA" dirty="0"/>
              <a:t>polygons</a:t>
            </a:r>
          </a:p>
          <a:p>
            <a:pPr lvl="1"/>
            <a:r>
              <a:rPr lang="en-CA" dirty="0"/>
              <a:t>geocoding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18B07-D541-47F3-8A07-6927D2A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7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C9989-B02E-4046-9F04-93012B329C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C5BAD-7957-448A-BC8A-DF8350D6A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350" t="3141" r="8388" b="6763"/>
          <a:stretch/>
        </p:blipFill>
        <p:spPr>
          <a:xfrm>
            <a:off x="5555460" y="2042887"/>
            <a:ext cx="1382780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vectors and </a:t>
            </a:r>
            <a:r>
              <a:rPr lang="en-CA" dirty="0" err="1"/>
              <a:t>rasters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060-52AC-4E3F-ACF6-8DC5D9D2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5113528"/>
          </a:xfrm>
        </p:spPr>
        <p:txBody>
          <a:bodyPr>
            <a:normAutofit/>
          </a:bodyPr>
          <a:lstStyle/>
          <a:p>
            <a:r>
              <a:rPr lang="en-CA" i="1" dirty="0"/>
              <a:t>Vector data: </a:t>
            </a:r>
            <a:r>
              <a:rPr lang="en-CA" dirty="0"/>
              <a:t>representation of geographic features as points, lines, and polygons using coordinate pairs and ordered lists of vertices; attributes may be associated with each vector feature</a:t>
            </a:r>
          </a:p>
          <a:p>
            <a:pPr lvl="1"/>
            <a:r>
              <a:rPr lang="en-CA" dirty="0"/>
              <a:t>e.g., summarised population characteristics (e.g., health, socio-demography, etc.) by census regions or other distinct boundaries</a:t>
            </a:r>
          </a:p>
          <a:p>
            <a:pPr lvl="1"/>
            <a:endParaRPr lang="en-CA" dirty="0"/>
          </a:p>
          <a:p>
            <a:r>
              <a:rPr lang="en-CA" i="1" dirty="0"/>
              <a:t>Raster data</a:t>
            </a:r>
            <a:r>
              <a:rPr lang="en-CA" dirty="0"/>
              <a:t>: geographic features are represented and stored as uniformly sized pixels; attributes are typically associated with each of these grid cells</a:t>
            </a:r>
          </a:p>
          <a:p>
            <a:pPr lvl="1"/>
            <a:r>
              <a:rPr lang="en-CA" dirty="0"/>
              <a:t>e.g., satellite imagery and other remote sensing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8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138727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2AD-0C5B-4376-A5FC-4C6C3F28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data: vectors and </a:t>
            </a:r>
            <a:r>
              <a:rPr lang="en-CA" dirty="0" err="1"/>
              <a:t>rasters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7E94-33EB-4788-817D-966BE65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9</a:t>
            </a:fld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F7C0-6587-4A46-84F9-97B3CCDA5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6F9FFC-34D3-4659-A6E3-1A26637E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36" y="1655372"/>
            <a:ext cx="6055591" cy="48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7D3A3-7978-49AC-940D-0CE53355B3F5}"/>
              </a:ext>
            </a:extLst>
          </p:cNvPr>
          <p:cNvSpPr txBox="1"/>
          <p:nvPr/>
        </p:nvSpPr>
        <p:spPr>
          <a:xfrm>
            <a:off x="267855" y="6538913"/>
            <a:ext cx="4263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https://commons.wikimedia.org/wiki/File:Raster_vector_tikz.png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8277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2359</Words>
  <Application>Microsoft Office PowerPoint</Application>
  <PresentationFormat>On-screen Show (4:3)</PresentationFormat>
  <Paragraphs>227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Module 2: Working with and understanding spatial data</vt:lpstr>
      <vt:lpstr>Outline</vt:lpstr>
      <vt:lpstr>Background and concepts</vt:lpstr>
      <vt:lpstr>Spatial data</vt:lpstr>
      <vt:lpstr>Spatial data</vt:lpstr>
      <vt:lpstr>Spatial data</vt:lpstr>
      <vt:lpstr>Spatial data</vt:lpstr>
      <vt:lpstr>Spatial data: vectors and rasters</vt:lpstr>
      <vt:lpstr>Spatial data: vectors and rasters</vt:lpstr>
      <vt:lpstr>Spatial data: vectors and rasters</vt:lpstr>
      <vt:lpstr>Spatial data: points vs areal units</vt:lpstr>
      <vt:lpstr>Spatial data: polygons</vt:lpstr>
      <vt:lpstr>Spatial data: polygons</vt:lpstr>
      <vt:lpstr>Spatial data: geocoding</vt:lpstr>
      <vt:lpstr>Coordinate reference systems (CRS)</vt:lpstr>
      <vt:lpstr>Projection systems</vt:lpstr>
      <vt:lpstr>Projection systems</vt:lpstr>
      <vt:lpstr>Projection systems</vt:lpstr>
      <vt:lpstr>Projection systems</vt:lpstr>
      <vt:lpstr>Challenges of spatial data</vt:lpstr>
      <vt:lpstr>Challenges of spatial data</vt:lpstr>
      <vt:lpstr>Challenges of spatial data</vt:lpstr>
      <vt:lpstr>Challenges of spatial data</vt:lpstr>
      <vt:lpstr>Key sources of spatial data in public health</vt:lpstr>
      <vt:lpstr>Key sources of spatial data in public health</vt:lpstr>
      <vt:lpstr>Considerations and cautions</vt:lpstr>
      <vt:lpstr>Spatial data in R</vt:lpstr>
      <vt:lpstr>Background</vt:lpstr>
      <vt:lpstr>The sf package</vt:lpstr>
      <vt:lpstr>The sf package</vt:lpstr>
      <vt:lpstr>The sf package</vt:lpstr>
      <vt:lpstr>The sf package</vt:lpstr>
      <vt:lpstr>Illustrative example</vt:lpstr>
      <vt:lpstr>Working with spatial data in R</vt:lpstr>
      <vt:lpstr>Discussion</vt:lpstr>
      <vt:lpstr>Challenges in accessing and using spatial data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and other spatial visualisations</dc:title>
  <dc:creator>Michael</dc:creator>
  <cp:lastModifiedBy>Michael</cp:lastModifiedBy>
  <cp:revision>184</cp:revision>
  <dcterms:created xsi:type="dcterms:W3CDTF">2019-08-30T22:04:09Z</dcterms:created>
  <dcterms:modified xsi:type="dcterms:W3CDTF">2019-09-16T23:51:50Z</dcterms:modified>
</cp:coreProperties>
</file>