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77" r:id="rId3"/>
    <p:sldId id="280" r:id="rId4"/>
    <p:sldId id="257" r:id="rId5"/>
    <p:sldId id="297" r:id="rId6"/>
    <p:sldId id="288" r:id="rId7"/>
    <p:sldId id="290" r:id="rId8"/>
    <p:sldId id="294" r:id="rId9"/>
    <p:sldId id="295" r:id="rId10"/>
    <p:sldId id="296" r:id="rId11"/>
    <p:sldId id="291" r:id="rId12"/>
    <p:sldId id="270" r:id="rId13"/>
    <p:sldId id="28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29DA2C-D435-4FF2-A966-8DC0DE911898}">
          <p14:sldIdLst>
            <p14:sldId id="256"/>
            <p14:sldId id="277"/>
            <p14:sldId id="280"/>
            <p14:sldId id="257"/>
            <p14:sldId id="297"/>
            <p14:sldId id="288"/>
            <p14:sldId id="290"/>
            <p14:sldId id="294"/>
            <p14:sldId id="295"/>
            <p14:sldId id="296"/>
            <p14:sldId id="291"/>
            <p14:sldId id="270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42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A2FC2-D82B-4BEC-86C9-135CCC0AD0BC}" type="datetimeFigureOut">
              <a:rPr lang="en-CA" smtClean="0"/>
              <a:t>2019-09-16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CB2EF-2601-46F8-B666-757C30A4CB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399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C872-348F-4454-B041-5CE2CCF682B2}" type="datetime1">
              <a:rPr lang="en-CA" smtClean="0"/>
              <a:t>2019-09-16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504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6D42-EBA3-429C-B4DE-370FF39E1506}" type="datetime1">
              <a:rPr lang="en-CA" smtClean="0"/>
              <a:t>2019-09-16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938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9296-0509-40CF-BA59-952318C65D74}" type="datetime1">
              <a:rPr lang="en-CA" smtClean="0"/>
              <a:t>2019-09-16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423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47423"/>
            <a:ext cx="7886700" cy="104305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0472"/>
            <a:ext cx="7886700" cy="4686491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759C-9150-4D10-91BC-098F34A2C7CB}" type="datetime1">
              <a:rPr lang="en-CA" smtClean="0"/>
              <a:t>2019-09-16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563E5F-D7DA-44FC-9BF2-B66561D7D7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5186" y="173100"/>
            <a:ext cx="3568446" cy="48129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200"/>
            </a:lvl2pPr>
            <a:lvl3pPr>
              <a:defRPr sz="2400"/>
            </a:lvl3pPr>
            <a:lvl4pPr>
              <a:defRPr sz="1800"/>
            </a:lvl4pPr>
            <a:lvl5pPr marL="1828800" indent="0" algn="l">
              <a:buNone/>
              <a:defRPr sz="2200"/>
            </a:lvl5pPr>
          </a:lstStyle>
          <a:p>
            <a:pPr lvl="0"/>
            <a:r>
              <a:rPr lang="en-CA" sz="2200" dirty="0"/>
              <a:t>Click to edit header section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15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3DD1-9882-4D15-B1CB-A556A8DF6CDC}" type="datetime1">
              <a:rPr lang="en-CA" smtClean="0"/>
              <a:t>2019-09-16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91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1BDD-66FA-4959-8AD7-0968F6D22A14}" type="datetime1">
              <a:rPr lang="en-CA" smtClean="0"/>
              <a:t>2019-09-16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898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3B24-40E7-4F82-BB65-F8149DD58837}" type="datetime1">
              <a:rPr lang="en-CA" smtClean="0"/>
              <a:t>2019-09-16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652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B703-1A15-487B-AA84-D7843F6A9F07}" type="datetime1">
              <a:rPr lang="en-CA" smtClean="0"/>
              <a:t>2019-09-16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182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EB9F-354D-432C-A634-3FF19DFD4C43}" type="datetime1">
              <a:rPr lang="en-CA" smtClean="0"/>
              <a:t>2019-09-16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385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F4C2-F1F1-4D63-9122-DED723CA8675}" type="datetime1">
              <a:rPr lang="en-CA" smtClean="0"/>
              <a:t>2019-09-16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105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5874-D365-484D-B20E-8B75D48DBAD5}" type="datetime1">
              <a:rPr lang="en-CA" smtClean="0"/>
              <a:t>2019-09-16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448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38279"/>
            <a:ext cx="7886700" cy="1043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81328"/>
            <a:ext cx="7886700" cy="4695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F1321-A998-45C9-AC4E-C6C907EB2344}" type="datetime1">
              <a:rPr lang="en-CA" smtClean="0"/>
              <a:t>2019-09-16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A3758-47F6-47C3-A519-3E894D336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587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dougberger.net/archive/2010/03" TargetMode="External"/><Relationship Id="rId7" Type="http://schemas.openxmlformats.org/officeDocument/2006/relationships/hyperlink" Target="http://www.ipharmd.net/symbol/ambulance/red_ambulance_symbol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misslwholebrainteaching.blogspot.com/2012/12/12-days-of-christmas-giveaway-day-9.html" TargetMode="External"/><Relationship Id="rId4" Type="http://schemas.openxmlformats.org/officeDocument/2006/relationships/image" Target="../media/image2.jpg"/><Relationship Id="rId9" Type="http://schemas.openxmlformats.org/officeDocument/2006/relationships/hyperlink" Target="http://www.scp-wiki.net/warning-label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4DD2-340B-41DB-A049-BCB3BD707E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Module 6: Overview of spatial modeling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CF2735B-43B5-4CD0-8649-EA2393568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10149"/>
            <a:ext cx="6858000" cy="2162659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en-CA" sz="2600" dirty="0"/>
              <a:t>Michael Otterstatter, PhD</a:t>
            </a:r>
          </a:p>
          <a:p>
            <a:r>
              <a:rPr lang="en-CA" i="1" dirty="0"/>
              <a:t>Analytic Capacity Building Initiative: </a:t>
            </a:r>
            <a:br>
              <a:rPr lang="en-CA" i="1" dirty="0"/>
            </a:br>
            <a:r>
              <a:rPr lang="en-CA" i="1" dirty="0"/>
              <a:t>Workshop in Geospatial Methods</a:t>
            </a:r>
          </a:p>
          <a:p>
            <a:r>
              <a:rPr lang="en-CA" sz="2200" dirty="0"/>
              <a:t>September 17-18, 2019, Calgary, Alberta</a:t>
            </a:r>
          </a:p>
        </p:txBody>
      </p:sp>
    </p:spTree>
    <p:extLst>
      <p:ext uri="{BB962C8B-B14F-4D97-AF65-F5344CB8AC3E}">
        <p14:creationId xmlns:p14="http://schemas.microsoft.com/office/powerpoint/2010/main" val="2232408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B052-5469-4B57-8905-BE04B73B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 of spatial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69E27-C215-4E5A-8C4E-49C71E3FE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Spatial autoregressive models can be implemented in R using the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spdep</a:t>
            </a:r>
            <a:r>
              <a:rPr lang="en-CA" sz="2400" dirty="0"/>
              <a:t> package, similar to ordinary linear models with the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CA" sz="2400" dirty="0"/>
              <a:t> function in base R</a:t>
            </a:r>
          </a:p>
          <a:p>
            <a:pPr marL="457200" lvl="1" indent="0">
              <a:spcBef>
                <a:spcPts val="2400"/>
              </a:spcBef>
              <a:spcAft>
                <a:spcPts val="1200"/>
              </a:spcAft>
              <a:buNone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(events ~ var1 + var2, data =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my_data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lagsarlm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(events ~ var1 + var2, data =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my_data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listw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my_spatial_weights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4DB5D-0C67-42B6-B0D0-077C9CC8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10</a:t>
            </a:fld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E2996-246B-47BB-933C-4344695416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Background and concepts</a:t>
            </a:r>
          </a:p>
        </p:txBody>
      </p:sp>
    </p:spTree>
    <p:extLst>
      <p:ext uri="{BB962C8B-B14F-4D97-AF65-F5344CB8AC3E}">
        <p14:creationId xmlns:p14="http://schemas.microsoft.com/office/powerpoint/2010/main" val="3707975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6FA4-E4F2-455F-AA68-BDFA2695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Applications of spatial regression models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Disease mapping, adjusted for covariates (e.g., population size and structure)</a:t>
            </a:r>
          </a:p>
          <a:p>
            <a:r>
              <a:rPr lang="en-CA" dirty="0"/>
              <a:t>Risk assessment – identifying areas of unusually high or low rates, given background distribution of covariates (e.g., </a:t>
            </a:r>
            <a:r>
              <a:rPr lang="en-CA" dirty="0" err="1"/>
              <a:t>sociodemographics</a:t>
            </a:r>
            <a:r>
              <a:rPr lang="en-CA" dirty="0"/>
              <a:t>)</a:t>
            </a:r>
          </a:p>
          <a:p>
            <a:r>
              <a:rPr lang="en-CA" dirty="0"/>
              <a:t>Stabilization/interpolation of rates for areas with small counts or missing values</a:t>
            </a:r>
          </a:p>
          <a:p>
            <a:r>
              <a:rPr lang="en-CA" dirty="0"/>
              <a:t>Spatial epidemiology – identifying and understanding causal (or at least associational) relationships, e.g., key drivers of spatial distribution of health events</a:t>
            </a:r>
          </a:p>
          <a:p>
            <a:r>
              <a:rPr lang="en-CA" dirty="0"/>
              <a:t>Others?</a:t>
            </a:r>
          </a:p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58478-3474-443A-9B3F-276C673869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Background and concepts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9909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5FA45-4934-4858-BA0B-AED85D56E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Considerations and cautions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7281E-BC1B-4F01-A93E-93F989229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It </a:t>
            </a:r>
            <a:r>
              <a:rPr lang="en-CA" dirty="0"/>
              <a:t>is important to conduct standard diagnostic tests of model assumptions (e.g., analysis and plotting of residuals) for spatial regressions, plus inspection of spatial patterns in residuals</a:t>
            </a:r>
          </a:p>
          <a:p>
            <a:r>
              <a:rPr lang="en-CA" dirty="0"/>
              <a:t>Covariates in spatial regression models must be interpreted carefully – spatial variation in an outcome may be due to spatial variation in predictors and/or inherent spatial variation in the outcome itself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7D122-52A7-4F75-995F-E35834712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Background and concepts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0B8E996-B559-4D34-9DD9-0CF80E239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417" y="338948"/>
            <a:ext cx="1016391" cy="101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102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D5E08-25F5-4FCE-B0C5-5791FD5C8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 and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13</a:t>
            </a:fld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Banerjee, S., 2016. Spatial data analysis. Annual Review of Public Health, 37: 47-60.</a:t>
            </a:r>
          </a:p>
          <a:p>
            <a:r>
              <a:rPr lang="en-CA" dirty="0"/>
              <a:t>Fotheringham, A.S. and Rogerson, P.A., eds. 2008. The SAGE handbook of spatial analysis. Sage.</a:t>
            </a:r>
          </a:p>
          <a:p>
            <a:r>
              <a:rPr lang="en-CA" dirty="0"/>
              <a:t>Waller, L.A. and </a:t>
            </a:r>
            <a:r>
              <a:rPr lang="en-CA" dirty="0" err="1"/>
              <a:t>Gotway</a:t>
            </a:r>
            <a:r>
              <a:rPr lang="en-CA" dirty="0"/>
              <a:t>, C.A. 2004. Applied spatial statistics for public health data. John Wiley &amp; Sons.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399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07FF-D982-4FB6-AE67-B7BCFC9B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0A5D5-9822-4126-BF78-C218D059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Background and concepts</a:t>
            </a:r>
          </a:p>
          <a:p>
            <a:pPr lvl="1"/>
            <a:r>
              <a:rPr lang="en-CA" dirty="0"/>
              <a:t>purpose of spatial modeling</a:t>
            </a:r>
          </a:p>
          <a:p>
            <a:pPr lvl="1"/>
            <a:r>
              <a:rPr lang="en-CA" dirty="0"/>
              <a:t>types spatial regression models</a:t>
            </a:r>
          </a:p>
          <a:p>
            <a:pPr lvl="1"/>
            <a:r>
              <a:rPr lang="en-CA" dirty="0"/>
              <a:t>structure of spatial regression models</a:t>
            </a:r>
          </a:p>
          <a:p>
            <a:pPr lvl="1"/>
            <a:r>
              <a:rPr lang="en-CA" dirty="0"/>
              <a:t>applications of spatial regression models</a:t>
            </a:r>
          </a:p>
          <a:p>
            <a:r>
              <a:rPr lang="en-CA" dirty="0"/>
              <a:t>References and other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818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BB5F70-7347-40F8-8164-272BB750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800" dirty="0"/>
              <a:t>Background and concepts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005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6FA4-E4F2-455F-AA68-BDFA2695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Purpose of spatial modeling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Often, we wish to understand how various types of spatial information are related</a:t>
            </a:r>
          </a:p>
          <a:p>
            <a:pPr lvl="1"/>
            <a:r>
              <a:rPr lang="en-CA" dirty="0"/>
              <a:t>outcomes</a:t>
            </a:r>
          </a:p>
          <a:p>
            <a:pPr lvl="1"/>
            <a:r>
              <a:rPr lang="en-CA" dirty="0"/>
              <a:t>population size</a:t>
            </a:r>
          </a:p>
          <a:p>
            <a:pPr lvl="1"/>
            <a:r>
              <a:rPr lang="en-CA" dirty="0"/>
              <a:t>individual and population characteristics</a:t>
            </a:r>
          </a:p>
          <a:p>
            <a:pPr lvl="1"/>
            <a:r>
              <a:rPr lang="en-CA" dirty="0"/>
              <a:t>environmental exposures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58478-3474-443A-9B3F-276C673869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Background and concepts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4</a:t>
            </a:fld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331DD-4908-41C2-BE93-970288C55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83425" y="5122896"/>
            <a:ext cx="1269477" cy="11222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EA05CB-892C-46EE-9793-CB9EB813C8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33964"/>
          <a:stretch/>
        </p:blipFill>
        <p:spPr>
          <a:xfrm>
            <a:off x="3734509" y="4847064"/>
            <a:ext cx="2130137" cy="1040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756F56-407D-4AC9-B224-704995A1A2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971657" y="5500872"/>
            <a:ext cx="1368239" cy="13682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94FE86-C81A-4F83-BE23-40308352B5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524242" y="4103562"/>
            <a:ext cx="1269477" cy="1307616"/>
          </a:xfrm>
          <a:prstGeom prst="rect">
            <a:avLst/>
          </a:prstGeom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DD22A56-882A-4206-948A-2A7DC2C5DF2C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2793719" y="4757370"/>
            <a:ext cx="940790" cy="61015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C3C7F8E5-513D-4406-AC10-926429854B1F}"/>
              </a:ext>
            </a:extLst>
          </p:cNvPr>
          <p:cNvCxnSpPr>
            <a:cxnSpLocks/>
            <a:stCxn id="10" idx="1"/>
            <a:endCxn id="13" idx="3"/>
          </p:cNvCxnSpPr>
          <p:nvPr/>
        </p:nvCxnSpPr>
        <p:spPr>
          <a:xfrm rot="10800000" flipV="1">
            <a:off x="3339897" y="5367528"/>
            <a:ext cx="394613" cy="817464"/>
          </a:xfrm>
          <a:prstGeom prst="curvedConnector3">
            <a:avLst/>
          </a:prstGeom>
          <a:ln w="285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65675D36-45E8-43D7-9E84-F40DC1EB91E8}"/>
              </a:ext>
            </a:extLst>
          </p:cNvPr>
          <p:cNvCxnSpPr>
            <a:cxnSpLocks/>
            <a:stCxn id="5" idx="1"/>
            <a:endCxn id="10" idx="2"/>
          </p:cNvCxnSpPr>
          <p:nvPr/>
        </p:nvCxnSpPr>
        <p:spPr>
          <a:xfrm rot="10800000" flipV="1">
            <a:off x="4799579" y="5684005"/>
            <a:ext cx="1583847" cy="203986"/>
          </a:xfrm>
          <a:prstGeom prst="curvedConnector4">
            <a:avLst>
              <a:gd name="adj1" fmla="val 16377"/>
              <a:gd name="adj2" fmla="val 387139"/>
            </a:avLst>
          </a:prstGeom>
          <a:ln w="285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987EEADD-B944-484A-A44B-8D6CA7F27400}"/>
              </a:ext>
            </a:extLst>
          </p:cNvPr>
          <p:cNvCxnSpPr>
            <a:cxnSpLocks/>
            <a:stCxn id="10" idx="0"/>
            <a:endCxn id="5" idx="0"/>
          </p:cNvCxnSpPr>
          <p:nvPr/>
        </p:nvCxnSpPr>
        <p:spPr>
          <a:xfrm rot="16200000" flipH="1">
            <a:off x="5770955" y="3875687"/>
            <a:ext cx="275832" cy="2218586"/>
          </a:xfrm>
          <a:prstGeom prst="curvedConnector3">
            <a:avLst>
              <a:gd name="adj1" fmla="val -82877"/>
            </a:avLst>
          </a:prstGeom>
          <a:ln w="285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EFD2404C-230D-449C-BB73-D2709DDB3C19}"/>
              </a:ext>
            </a:extLst>
          </p:cNvPr>
          <p:cNvCxnSpPr>
            <a:cxnSpLocks/>
            <a:stCxn id="16" idx="1"/>
            <a:endCxn id="13" idx="1"/>
          </p:cNvCxnSpPr>
          <p:nvPr/>
        </p:nvCxnSpPr>
        <p:spPr>
          <a:xfrm rot="10800000" flipH="1" flipV="1">
            <a:off x="1524241" y="4757370"/>
            <a:ext cx="447415" cy="1427622"/>
          </a:xfrm>
          <a:prstGeom prst="curvedConnector3">
            <a:avLst>
              <a:gd name="adj1" fmla="val -51094"/>
            </a:avLst>
          </a:prstGeom>
          <a:ln w="285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14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6FA4-E4F2-455F-AA68-BDFA2695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Purpose of spatial modeling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Spatial modeling provides statistical tools for</a:t>
            </a:r>
          </a:p>
          <a:p>
            <a:pPr lvl="1"/>
            <a:r>
              <a:rPr lang="en-CA" dirty="0"/>
              <a:t>assessing how spatial distribution of health events is associated with the spatial distribution of exposures</a:t>
            </a:r>
          </a:p>
          <a:p>
            <a:pPr lvl="1"/>
            <a:r>
              <a:rPr lang="en-CA" dirty="0"/>
              <a:t>adjusting maps and other visualizations according to available covariate information</a:t>
            </a:r>
          </a:p>
          <a:p>
            <a:pPr lvl="1"/>
            <a:r>
              <a:rPr lang="en-CA" dirty="0"/>
              <a:t>predicting outcomes of interest based on available covariates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Here, we review only selected concepts in spatial modeling but do not cover technical aspects of model building and validation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58478-3474-443A-9B3F-276C673869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Background and concepts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732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6FA4-E4F2-455F-AA68-BDFA2695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spatial regression models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primary type of spatial model is the </a:t>
            </a:r>
            <a:r>
              <a:rPr lang="en-CA" i="1" dirty="0"/>
              <a:t>spatial regression model</a:t>
            </a:r>
            <a:r>
              <a:rPr lang="en-CA" dirty="0"/>
              <a:t>, which adds key spatial elements to non-spatial regression models:</a:t>
            </a:r>
          </a:p>
          <a:p>
            <a:pPr lvl="1"/>
            <a:r>
              <a:rPr lang="en-CA" dirty="0"/>
              <a:t>adjacency (neighbourhood relationships)</a:t>
            </a:r>
          </a:p>
          <a:p>
            <a:pPr lvl="1"/>
            <a:r>
              <a:rPr lang="en-CA" dirty="0"/>
              <a:t>spatial correlation 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Spatial regressions include the primary model types used in non-spatial analysis</a:t>
            </a:r>
          </a:p>
          <a:p>
            <a:pPr lvl="1"/>
            <a:r>
              <a:rPr lang="en-CA" dirty="0"/>
              <a:t>general linear models (ordinary linear regression)</a:t>
            </a:r>
          </a:p>
          <a:p>
            <a:pPr lvl="1"/>
            <a:r>
              <a:rPr lang="en-CA" dirty="0"/>
              <a:t>generalized linear models (Poisson and logistic regressions)</a:t>
            </a:r>
          </a:p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58478-3474-443A-9B3F-276C673869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Background and concepts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656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6FA4-E4F2-455F-AA68-BDFA2695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 of spatial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CA" b="1" dirty="0"/>
                  <a:t>Spatial lag models </a:t>
                </a:r>
                <a:r>
                  <a:rPr lang="en-CA" dirty="0"/>
                  <a:t>– incorporate values (weighted or unweighted) of dependent variable at neighbouring locations as a covariate</a:t>
                </a:r>
              </a:p>
              <a:p>
                <a:pPr marL="360000" indent="0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    </a:t>
                </a:r>
                <a:r>
                  <a:rPr lang="en-CA" sz="2400" dirty="0"/>
                  <a:t>ordinary non-spatial linear regression</a:t>
                </a:r>
              </a:p>
              <a:p>
                <a:pPr marL="360000" indent="0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nary>
                      <m:naryPr>
                        <m:chr m:val="∑"/>
                        <m:supHide m:val="on"/>
                        <m:ctrlPr>
                          <a:rPr lang="en-CA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CA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    …</a:t>
                </a:r>
                <a:r>
                  <a:rPr lang="en-CA" sz="2400" dirty="0"/>
                  <a:t>with </a:t>
                </a:r>
                <a:r>
                  <a:rPr lang="en-CA" sz="2400" dirty="0">
                    <a:solidFill>
                      <a:srgbClr val="FF0000"/>
                    </a:solidFill>
                  </a:rPr>
                  <a:t>spatial lag </a:t>
                </a:r>
                <a:r>
                  <a:rPr lang="en-CA" sz="2400" dirty="0"/>
                  <a:t>term</a:t>
                </a:r>
              </a:p>
              <a:p>
                <a:pPr marL="360000" indent="0">
                  <a:spcAft>
                    <a:spcPts val="1200"/>
                  </a:spcAft>
                  <a:buNone/>
                </a:pPr>
                <a:r>
                  <a:rPr lang="en-CA" sz="24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CA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CA" sz="2400" dirty="0">
                    <a:solidFill>
                      <a:schemeClr val="tx1"/>
                    </a:solidFill>
                  </a:rPr>
                  <a:t> is the spatial autoregressive term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400" dirty="0">
                    <a:solidFill>
                      <a:schemeClr val="tx1"/>
                    </a:solidFill>
                  </a:rPr>
                  <a:t>is the spatial weights matrix for each of the </a:t>
                </a:r>
                <a:r>
                  <a:rPr lang="en-CA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en-CA" sz="2400" dirty="0">
                    <a:solidFill>
                      <a:schemeClr val="tx1"/>
                    </a:solidFill>
                  </a:rPr>
                  <a:t> neighbours of location </a:t>
                </a:r>
                <a:r>
                  <a:rPr lang="en-CA" sz="2400" i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endParaRPr lang="en-CA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CA" dirty="0"/>
                  <a:t>commonly, a spatial lag model will include the average value among neighbouring regions as a covariate</a:t>
                </a:r>
              </a:p>
              <a:p>
                <a:pPr marL="360000" indent="0">
                  <a:spcAft>
                    <a:spcPts val="1200"/>
                  </a:spcAft>
                  <a:buNone/>
                </a:pPr>
                <a:endParaRPr lang="en-CA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73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58478-3474-443A-9B3F-276C673869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Background and concepts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1169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6FA4-E4F2-455F-AA68-BDFA2695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 of spatial regression models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Spatial lag models are useful as regressions that account for spatial autocorrelation (by filtering out the spatial autocorrelation among neighbours)</a:t>
            </a:r>
          </a:p>
          <a:p>
            <a:pPr marL="360000" indent="0">
              <a:spcAft>
                <a:spcPts val="1200"/>
              </a:spcAft>
              <a:buNone/>
            </a:pPr>
            <a:endParaRPr lang="en-CA" sz="2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58478-3474-443A-9B3F-276C673869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Background and concepts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8170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6FA4-E4F2-455F-AA68-BDFA2695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 of spatial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CA" b="1" dirty="0"/>
                  <a:t>Spatial error models </a:t>
                </a:r>
                <a:r>
                  <a:rPr lang="en-CA" dirty="0"/>
                  <a:t>– replace error term with matrix of values representing unaccounted for spatial autocorrelations among observations</a:t>
                </a:r>
              </a:p>
              <a:p>
                <a:pPr marL="360000" indent="0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    </a:t>
                </a:r>
                <a:r>
                  <a:rPr lang="en-CA" sz="2400" dirty="0"/>
                  <a:t>independent (random) errors in non-spatial model</a:t>
                </a:r>
              </a:p>
              <a:p>
                <a:pPr marL="360000" indent="0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supHide m:val="on"/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  </a:t>
                </a:r>
                <a:r>
                  <a:rPr lang="en-CA" sz="2400" dirty="0"/>
                  <a:t>spatial autoregressive errors</a:t>
                </a:r>
              </a:p>
              <a:p>
                <a:pPr marL="360000" indent="0">
                  <a:spcAft>
                    <a:spcPts val="1200"/>
                  </a:spcAft>
                  <a:buNone/>
                </a:pPr>
                <a:r>
                  <a:rPr lang="en-CA" sz="2400" dirty="0">
                    <a:solidFill>
                      <a:schemeClr val="tx1"/>
                    </a:solidFill>
                  </a:rPr>
                  <a:t>where</a:t>
                </a:r>
                <a14:m>
                  <m:oMath xmlns:m="http://schemas.openxmlformats.org/officeDocument/2006/math">
                    <m:r>
                      <a:rPr lang="en-CA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400" dirty="0">
                    <a:solidFill>
                      <a:schemeClr val="tx1"/>
                    </a:solidFill>
                  </a:rPr>
                  <a:t>is a spatial autoregressive term,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400" dirty="0">
                    <a:solidFill>
                      <a:schemeClr val="tx1"/>
                    </a:solidFill>
                  </a:rPr>
                  <a:t>is the spatial weights matrix for each of the </a:t>
                </a:r>
                <a:r>
                  <a:rPr lang="en-CA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en-CA" sz="2400" dirty="0">
                    <a:solidFill>
                      <a:schemeClr val="tx1"/>
                    </a:solidFill>
                  </a:rPr>
                  <a:t> neighbours of location </a:t>
                </a:r>
                <a:r>
                  <a:rPr lang="en-CA" sz="2400" i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CA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CA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2400" dirty="0"/>
                  <a:t> </a:t>
                </a:r>
                <a:r>
                  <a:rPr lang="en-CA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is the random error term</a:t>
                </a:r>
                <a:endParaRPr lang="en-CA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CA" dirty="0"/>
                  <a:t>The spatial error approach can model spatial autocorrelations in a number of ways, including conditional autoregressive (CAR) and spatial moving average (SMA)</a:t>
                </a:r>
              </a:p>
              <a:p>
                <a:pPr marL="360000" indent="0">
                  <a:spcAft>
                    <a:spcPts val="1200"/>
                  </a:spcAft>
                  <a:buNone/>
                </a:pPr>
                <a:endParaRPr lang="en-CA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474" r="-15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58478-3474-443A-9B3F-276C673869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Background and concepts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192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705</TotalTime>
  <Words>745</Words>
  <Application>Microsoft Office PowerPoint</Application>
  <PresentationFormat>On-screen Show (4:3)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 New</vt:lpstr>
      <vt:lpstr>Office Theme</vt:lpstr>
      <vt:lpstr>Module 6: Overview of spatial modeling</vt:lpstr>
      <vt:lpstr>Outline</vt:lpstr>
      <vt:lpstr>Background and concepts</vt:lpstr>
      <vt:lpstr>Purpose of spatial modeling</vt:lpstr>
      <vt:lpstr>Purpose of spatial modeling</vt:lpstr>
      <vt:lpstr>Types of spatial regression models</vt:lpstr>
      <vt:lpstr>Structure of spatial regression models</vt:lpstr>
      <vt:lpstr>Structure of spatial regression models</vt:lpstr>
      <vt:lpstr>Structure of spatial regression models</vt:lpstr>
      <vt:lpstr>Structure of spatial regression models</vt:lpstr>
      <vt:lpstr>Applications of spatial regression models</vt:lpstr>
      <vt:lpstr>Considerations and cautions</vt:lpstr>
      <vt:lpstr>References and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and other spatial visualisations</dc:title>
  <dc:creator>Michael</dc:creator>
  <cp:lastModifiedBy>Michael</cp:lastModifiedBy>
  <cp:revision>138</cp:revision>
  <dcterms:created xsi:type="dcterms:W3CDTF">2019-08-30T22:04:09Z</dcterms:created>
  <dcterms:modified xsi:type="dcterms:W3CDTF">2019-09-16T23:48:12Z</dcterms:modified>
</cp:coreProperties>
</file>