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6"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596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rduino.esp8266.com/stable/package_esp8266com_index.js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8" Type="http://schemas.openxmlformats.org/officeDocument/2006/relationships/hyperlink" Target="https://learn.sparkfun.com/tutorials/esp8266-thing-hookup-guide/powering-the-thing" TargetMode="External"/><Relationship Id="rId3" Type="http://schemas.openxmlformats.org/officeDocument/2006/relationships/hyperlink" Target="https://learn.sparkfun.com/tutorials/esp8266-thing-hookup-guide/example-sketch-ap-web-%09server" TargetMode="External"/><Relationship Id="rId7" Type="http://schemas.openxmlformats.org/officeDocument/2006/relationships/hyperlink" Target="https://learn.sparkfun.com/tutorials/esp8266-thing-hookup-guide/example-sketch-posting-to-phant"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learn.sparkfun.com/tutorials/esp8266-thing-hookup-guide/installing-the-esp8266-arduino-addon" TargetMode="External"/><Relationship Id="rId11" Type="http://schemas.openxmlformats.org/officeDocument/2006/relationships/hyperlink" Target="https://en.wikipedia.org/wiki/ESP8266" TargetMode="External"/><Relationship Id="rId5" Type="http://schemas.openxmlformats.org/officeDocument/2006/relationships/hyperlink" Target="https://learn.sparkfun.com/tutorials/esp8266-thing-hookup-guide/hardware-assembly" TargetMode="External"/><Relationship Id="rId10" Type="http://schemas.openxmlformats.org/officeDocument/2006/relationships/hyperlink" Target="https://www.sparkfun.com/products/13231" TargetMode="External"/><Relationship Id="rId4" Type="http://schemas.openxmlformats.org/officeDocument/2006/relationships/hyperlink" Target="https://learn.sparkfun.com/tutorials/esp8266-thing-hookup-%09guide?_ga=1.2240115.256908981.1475790501" TargetMode="External"/><Relationship Id="rId9" Type="http://schemas.openxmlformats.org/officeDocument/2006/relationships/hyperlink" Target="https://learn.sparkfun.com/tutorials/esp8266-thing-hookup-guide/programming-the-th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file:///F:\440\440%20video.mp4" TargetMode="External"/><Relationship Id="rId1" Type="http://schemas.microsoft.com/office/2007/relationships/media" Target="file:///F:\440\440%20video.mp4"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parkfun.com/products/11376"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sparkfun.com/products/55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89575" y="1106222"/>
            <a:ext cx="8222100" cy="838800"/>
          </a:xfrm>
          <a:prstGeom prst="rect">
            <a:avLst/>
          </a:prstGeom>
        </p:spPr>
        <p:txBody>
          <a:bodyPr lIns="91425" tIns="91425" rIns="91425" bIns="91425" anchor="b" anchorCtr="0">
            <a:noAutofit/>
          </a:bodyPr>
          <a:lstStyle/>
          <a:p>
            <a:pPr lvl="0">
              <a:spcBef>
                <a:spcPts val="0"/>
              </a:spcBef>
              <a:buNone/>
            </a:pPr>
            <a:r>
              <a:rPr lang="en-GB" sz="3600" dirty="0" err="1"/>
              <a:t>Sparkfun</a:t>
            </a:r>
            <a:r>
              <a:rPr lang="en-GB" sz="3600" dirty="0"/>
              <a:t> ESP8266 Thing-Web Server.</a:t>
            </a:r>
          </a:p>
        </p:txBody>
      </p:sp>
      <p:sp>
        <p:nvSpPr>
          <p:cNvPr id="86" name="Shape 86"/>
          <p:cNvSpPr txBox="1">
            <a:spLocks noGrp="1"/>
          </p:cNvSpPr>
          <p:nvPr>
            <p:ph type="subTitle" idx="1"/>
          </p:nvPr>
        </p:nvSpPr>
        <p:spPr>
          <a:xfrm>
            <a:off x="528600" y="2186004"/>
            <a:ext cx="8222100" cy="2371199"/>
          </a:xfrm>
          <a:prstGeom prst="rect">
            <a:avLst/>
          </a:prstGeom>
        </p:spPr>
        <p:txBody>
          <a:bodyPr lIns="91425" tIns="91425" rIns="91425" bIns="91425" anchor="t" anchorCtr="0">
            <a:noAutofit/>
          </a:bodyPr>
          <a:lstStyle/>
          <a:p>
            <a:pPr marL="342900" indent="-342900">
              <a:buFont typeface="Arial" panose="020B0604020202020204" pitchFamily="34" charset="0"/>
              <a:buChar char="•"/>
            </a:pPr>
            <a:r>
              <a:rPr lang="en-US" dirty="0"/>
              <a:t>Eric Simmons</a:t>
            </a:r>
          </a:p>
          <a:p>
            <a:pPr marL="342900" indent="-342900">
              <a:buFont typeface="Arial" panose="020B0604020202020204" pitchFamily="34" charset="0"/>
              <a:buChar char="•"/>
            </a:pPr>
            <a:r>
              <a:rPr lang="en-US" dirty="0"/>
              <a:t>Chirag Padsala</a:t>
            </a:r>
          </a:p>
          <a:p>
            <a:pPr marL="342900" indent="-342900">
              <a:buFont typeface="Arial" panose="020B0604020202020204" pitchFamily="34" charset="0"/>
              <a:buChar char="•"/>
            </a:pPr>
            <a:r>
              <a:rPr lang="en-US" dirty="0"/>
              <a:t>Palak </a:t>
            </a:r>
            <a:r>
              <a:rPr lang="en-US" dirty="0" err="1"/>
              <a:t>Lodha</a:t>
            </a:r>
            <a:endParaRPr lang="en-US" dirty="0"/>
          </a:p>
          <a:p>
            <a:pPr marL="342900" indent="-342900">
              <a:buFont typeface="Arial" panose="020B0604020202020204" pitchFamily="34" charset="0"/>
              <a:buChar char="•"/>
            </a:pPr>
            <a:r>
              <a:rPr lang="en-US" dirty="0" err="1"/>
              <a:t>Komal</a:t>
            </a:r>
            <a:r>
              <a:rPr lang="en-US" dirty="0"/>
              <a:t> </a:t>
            </a:r>
            <a:r>
              <a:rPr lang="en-US" dirty="0" err="1"/>
              <a:t>Musale</a:t>
            </a:r>
            <a:endParaRPr lang="en-US" dirty="0"/>
          </a:p>
          <a:p>
            <a:pPr marL="342900" indent="-342900">
              <a:buFont typeface="Arial" panose="020B0604020202020204" pitchFamily="34" charset="0"/>
              <a:buChar char="•"/>
            </a:pPr>
            <a:r>
              <a:rPr lang="en-US" dirty="0"/>
              <a:t>Jason </a:t>
            </a:r>
            <a:r>
              <a:rPr lang="en-US" dirty="0" err="1"/>
              <a:t>Ligon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69168" y="252683"/>
            <a:ext cx="8520600" cy="607800"/>
          </a:xfrm>
          <a:prstGeom prst="rect">
            <a:avLst/>
          </a:prstGeom>
        </p:spPr>
        <p:txBody>
          <a:bodyPr lIns="91425" tIns="91425" rIns="91425" bIns="91425" anchor="t" anchorCtr="0">
            <a:noAutofit/>
          </a:bodyPr>
          <a:lstStyle/>
          <a:p>
            <a:pPr lvl="0">
              <a:spcBef>
                <a:spcPts val="0"/>
              </a:spcBef>
              <a:buNone/>
            </a:pPr>
            <a:r>
              <a:rPr lang="en-GB"/>
              <a:t>Using Arduino with the ESP8266 Thing</a:t>
            </a:r>
          </a:p>
        </p:txBody>
      </p:sp>
      <p:sp>
        <p:nvSpPr>
          <p:cNvPr id="140" name="Shape 140"/>
          <p:cNvSpPr txBox="1">
            <a:spLocks noGrp="1"/>
          </p:cNvSpPr>
          <p:nvPr>
            <p:ph type="body" idx="1"/>
          </p:nvPr>
        </p:nvSpPr>
        <p:spPr>
          <a:xfrm>
            <a:off x="269168" y="1219242"/>
            <a:ext cx="5093400" cy="3338100"/>
          </a:xfrm>
          <a:prstGeom prst="rect">
            <a:avLst/>
          </a:prstGeom>
        </p:spPr>
        <p:txBody>
          <a:bodyPr lIns="91425" tIns="91425" rIns="91425" bIns="91425" anchor="t" anchorCtr="0">
            <a:noAutofit/>
          </a:bodyPr>
          <a:lstStyle/>
          <a:p>
            <a:pPr marL="457200" lvl="0" indent="-228600" rtl="0">
              <a:spcBef>
                <a:spcPts val="0"/>
              </a:spcBef>
            </a:pPr>
            <a:r>
              <a:rPr lang="en-GB" dirty="0"/>
              <a:t>First you need to update the board manager, here we used the board manager package found at </a:t>
            </a:r>
            <a:r>
              <a:rPr lang="en-GB" u="sng" dirty="0">
                <a:solidFill>
                  <a:schemeClr val="hlink"/>
                </a:solidFill>
                <a:hlinkClick r:id="rId3"/>
              </a:rPr>
              <a:t>http://arduino.esp8266.com/stable/package_esp8266com_index.json</a:t>
            </a:r>
          </a:p>
          <a:p>
            <a:pPr marL="457200" lvl="0" indent="-228600" rtl="0">
              <a:spcBef>
                <a:spcPts val="0"/>
              </a:spcBef>
            </a:pPr>
            <a:r>
              <a:rPr lang="en-GB" dirty="0"/>
              <a:t>Next you need to navigate to the board manager and install the ESP8266 </a:t>
            </a:r>
            <a:r>
              <a:rPr lang="en-GB" dirty="0" err="1"/>
              <a:t>addon</a:t>
            </a:r>
            <a:r>
              <a:rPr lang="en-GB" dirty="0"/>
              <a:t>. You can do this by going to Tools &gt; Board Manager</a:t>
            </a:r>
          </a:p>
        </p:txBody>
      </p:sp>
      <p:pic>
        <p:nvPicPr>
          <p:cNvPr id="141" name="Shape 141" descr="Installing additional boards from Board Manager"/>
          <p:cNvPicPr preferRelativeResize="0"/>
          <p:nvPr/>
        </p:nvPicPr>
        <p:blipFill>
          <a:blip r:embed="rId4">
            <a:alphaModFix/>
          </a:blip>
          <a:stretch>
            <a:fillRect/>
          </a:stretch>
        </p:blipFill>
        <p:spPr>
          <a:xfrm>
            <a:off x="5468898" y="1298950"/>
            <a:ext cx="3364999" cy="209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42873" y="217582"/>
            <a:ext cx="8520600" cy="607800"/>
          </a:xfrm>
          <a:prstGeom prst="rect">
            <a:avLst/>
          </a:prstGeom>
        </p:spPr>
        <p:txBody>
          <a:bodyPr lIns="91425" tIns="91425" rIns="91425" bIns="91425" anchor="t" anchorCtr="0">
            <a:noAutofit/>
          </a:bodyPr>
          <a:lstStyle/>
          <a:p>
            <a:pPr lvl="0">
              <a:spcBef>
                <a:spcPts val="0"/>
              </a:spcBef>
              <a:buNone/>
            </a:pPr>
            <a:r>
              <a:rPr lang="en-GB"/>
              <a:t>Using Arduino with the ESP8266 Thing cont.</a:t>
            </a:r>
          </a:p>
        </p:txBody>
      </p:sp>
      <p:sp>
        <p:nvSpPr>
          <p:cNvPr id="147" name="Shape 147"/>
          <p:cNvSpPr txBox="1">
            <a:spLocks noGrp="1"/>
          </p:cNvSpPr>
          <p:nvPr>
            <p:ph type="body" idx="1"/>
          </p:nvPr>
        </p:nvSpPr>
        <p:spPr>
          <a:xfrm>
            <a:off x="311700" y="1201792"/>
            <a:ext cx="4404600" cy="2841300"/>
          </a:xfrm>
          <a:prstGeom prst="rect">
            <a:avLst/>
          </a:prstGeom>
        </p:spPr>
        <p:txBody>
          <a:bodyPr lIns="91425" tIns="91425" rIns="91425" bIns="91425" anchor="t" anchorCtr="0">
            <a:noAutofit/>
          </a:bodyPr>
          <a:lstStyle/>
          <a:p>
            <a:pPr marL="457200" lvl="0" indent="-228600" rtl="0">
              <a:spcBef>
                <a:spcPts val="0"/>
              </a:spcBef>
            </a:pPr>
            <a:r>
              <a:rPr lang="en-GB" dirty="0"/>
              <a:t>After installing the </a:t>
            </a:r>
            <a:r>
              <a:rPr lang="en-GB" dirty="0" err="1"/>
              <a:t>addon</a:t>
            </a:r>
            <a:r>
              <a:rPr lang="en-GB" dirty="0"/>
              <a:t> you need to go to tools and select your board as the Spark ESP8266 Thing. You can do this by going to Tools &gt; Board &gt; </a:t>
            </a:r>
            <a:r>
              <a:rPr lang="en-GB" dirty="0" err="1"/>
              <a:t>SparkFUN</a:t>
            </a:r>
            <a:r>
              <a:rPr lang="en-GB" dirty="0"/>
              <a:t> ESP8266 Thing</a:t>
            </a:r>
          </a:p>
          <a:p>
            <a:pPr marL="457200" lvl="0" indent="-228600" rtl="0">
              <a:spcBef>
                <a:spcPts val="0"/>
              </a:spcBef>
            </a:pPr>
            <a:r>
              <a:rPr lang="en-GB" dirty="0"/>
              <a:t>Select your board’s port number and under tools &gt; port</a:t>
            </a:r>
          </a:p>
          <a:p>
            <a:pPr marL="457200" lvl="0" indent="-228600">
              <a:spcBef>
                <a:spcPts val="0"/>
              </a:spcBef>
            </a:pPr>
            <a:r>
              <a:rPr lang="en-GB" dirty="0"/>
              <a:t>You are ready to program</a:t>
            </a:r>
          </a:p>
        </p:txBody>
      </p:sp>
      <p:pic>
        <p:nvPicPr>
          <p:cNvPr id="148" name="Shape 148" descr="Board selection"/>
          <p:cNvPicPr preferRelativeResize="0"/>
          <p:nvPr/>
        </p:nvPicPr>
        <p:blipFill>
          <a:blip r:embed="rId3">
            <a:alphaModFix/>
          </a:blip>
          <a:stretch>
            <a:fillRect/>
          </a:stretch>
        </p:blipFill>
        <p:spPr>
          <a:xfrm>
            <a:off x="5447150" y="1028432"/>
            <a:ext cx="2855224" cy="365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79700" y="205737"/>
            <a:ext cx="8520600" cy="607800"/>
          </a:xfrm>
          <a:prstGeom prst="rect">
            <a:avLst/>
          </a:prstGeom>
        </p:spPr>
        <p:txBody>
          <a:bodyPr lIns="91425" tIns="91425" rIns="91425" bIns="91425" anchor="t" anchorCtr="0">
            <a:noAutofit/>
          </a:bodyPr>
          <a:lstStyle/>
          <a:p>
            <a:pPr lvl="0">
              <a:spcBef>
                <a:spcPts val="0"/>
              </a:spcBef>
              <a:buNone/>
            </a:pPr>
            <a:r>
              <a:rPr lang="en-GB" dirty="0"/>
              <a:t>Coding the Thing</a:t>
            </a:r>
          </a:p>
        </p:txBody>
      </p:sp>
      <p:sp>
        <p:nvSpPr>
          <p:cNvPr id="154" name="Shape 154"/>
          <p:cNvSpPr txBox="1">
            <a:spLocks noGrp="1"/>
          </p:cNvSpPr>
          <p:nvPr>
            <p:ph type="body" idx="1"/>
          </p:nvPr>
        </p:nvSpPr>
        <p:spPr>
          <a:xfrm>
            <a:off x="245700" y="990698"/>
            <a:ext cx="8388600" cy="3571470"/>
          </a:xfrm>
          <a:prstGeom prst="rect">
            <a:avLst/>
          </a:prstGeom>
        </p:spPr>
        <p:txBody>
          <a:bodyPr lIns="91425" tIns="91425" rIns="91425" bIns="91425" anchor="t" anchorCtr="0">
            <a:noAutofit/>
          </a:bodyPr>
          <a:lstStyle/>
          <a:p>
            <a:pPr marL="457200" lvl="0" indent="-228600" rtl="0">
              <a:spcBef>
                <a:spcPts val="0"/>
              </a:spcBef>
            </a:pPr>
            <a:r>
              <a:rPr lang="en-GB" sz="1600" dirty="0"/>
              <a:t>While you could start from scratch </a:t>
            </a:r>
            <a:r>
              <a:rPr lang="en-GB" sz="1600" dirty="0" err="1"/>
              <a:t>Sparkfun</a:t>
            </a:r>
            <a:r>
              <a:rPr lang="en-GB" sz="1600" dirty="0"/>
              <a:t> provides many open sourced sample projects to help get started up</a:t>
            </a:r>
          </a:p>
          <a:p>
            <a:pPr marL="457200" lvl="0" indent="-228600" rtl="0">
              <a:spcBef>
                <a:spcPts val="0"/>
              </a:spcBef>
            </a:pPr>
            <a:r>
              <a:rPr lang="en-GB" sz="1600" dirty="0"/>
              <a:t>Some examples they provide other than AP Web Server</a:t>
            </a:r>
          </a:p>
          <a:p>
            <a:pPr marL="971550" lvl="1" indent="-285750" rtl="0">
              <a:spcBef>
                <a:spcPts val="0"/>
              </a:spcBef>
              <a:buFont typeface="Arial" panose="020B0604020202020204" pitchFamily="34" charset="0"/>
              <a:buChar char="•"/>
            </a:pPr>
            <a:r>
              <a:rPr lang="en-GB" dirty="0"/>
              <a:t>Blink (turn on LED)</a:t>
            </a:r>
          </a:p>
          <a:p>
            <a:pPr marL="971550" lvl="1" indent="-285750" rtl="0">
              <a:spcBef>
                <a:spcPts val="0"/>
              </a:spcBef>
              <a:buFont typeface="Arial" panose="020B0604020202020204" pitchFamily="34" charset="0"/>
              <a:buChar char="•"/>
            </a:pPr>
            <a:r>
              <a:rPr lang="en-GB" dirty="0"/>
              <a:t>Posting to </a:t>
            </a:r>
            <a:r>
              <a:rPr lang="en-GB" dirty="0" err="1"/>
              <a:t>Phant</a:t>
            </a:r>
            <a:r>
              <a:rPr lang="en-GB" dirty="0"/>
              <a:t> (post to their online data-storage)</a:t>
            </a:r>
          </a:p>
          <a:p>
            <a:pPr marL="971550" lvl="1" indent="-285750" rtl="0">
              <a:spcBef>
                <a:spcPts val="0"/>
              </a:spcBef>
              <a:buFont typeface="Arial" panose="020B0604020202020204" pitchFamily="34" charset="0"/>
              <a:buChar char="•"/>
            </a:pPr>
            <a:r>
              <a:rPr lang="en-GB" dirty="0"/>
              <a:t>Goodnight Thing (puts the Thing into sleep mode)</a:t>
            </a:r>
          </a:p>
          <a:p>
            <a:pPr marL="457200" lvl="0" indent="-228600">
              <a:spcBef>
                <a:spcPts val="0"/>
              </a:spcBef>
            </a:pPr>
            <a:r>
              <a:rPr lang="en-GB" sz="1600" dirty="0"/>
              <a:t>You can find more at https://learn.sparkfun.com/tutorials/esp8266-thing-hookup-guide/example-sketch-posting-to-phant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Exploring the Code</a:t>
            </a:r>
          </a:p>
        </p:txBody>
      </p:sp>
      <p:sp>
        <p:nvSpPr>
          <p:cNvPr id="160" name="Shape 160"/>
          <p:cNvSpPr txBox="1">
            <a:spLocks noGrp="1"/>
          </p:cNvSpPr>
          <p:nvPr>
            <p:ph type="body" idx="1"/>
          </p:nvPr>
        </p:nvSpPr>
        <p:spPr>
          <a:xfrm>
            <a:off x="311700" y="1197976"/>
            <a:ext cx="4980000" cy="3478500"/>
          </a:xfrm>
          <a:prstGeom prst="rect">
            <a:avLst/>
          </a:prstGeom>
        </p:spPr>
        <p:txBody>
          <a:bodyPr lIns="91425" tIns="91425" rIns="91425" bIns="91425" anchor="t" anchorCtr="0">
            <a:noAutofit/>
          </a:bodyPr>
          <a:lstStyle/>
          <a:p>
            <a:pPr marL="457200" lvl="0" indent="-228600" rtl="0">
              <a:spcBef>
                <a:spcPts val="0"/>
              </a:spcBef>
            </a:pPr>
            <a:r>
              <a:rPr lang="en-GB" dirty="0"/>
              <a:t>The code is quite long, but there are some interesting bits we can change which changes how the program works.</a:t>
            </a:r>
          </a:p>
          <a:p>
            <a:pPr marL="457200" lvl="0" indent="-228600" rtl="0">
              <a:spcBef>
                <a:spcPts val="0"/>
              </a:spcBef>
            </a:pPr>
            <a:r>
              <a:rPr lang="en-GB" dirty="0"/>
              <a:t>Such as one of the first things if you look at the code is </a:t>
            </a:r>
            <a:r>
              <a:rPr lang="en-GB" dirty="0" err="1"/>
              <a:t>const</a:t>
            </a:r>
            <a:r>
              <a:rPr lang="en-GB" dirty="0"/>
              <a:t> char </a:t>
            </a:r>
            <a:r>
              <a:rPr lang="en-GB" dirty="0" err="1"/>
              <a:t>WiFiAPPSK</a:t>
            </a:r>
            <a:r>
              <a:rPr lang="en-GB" dirty="0"/>
              <a:t>[] = "</a:t>
            </a:r>
            <a:r>
              <a:rPr lang="en-GB" dirty="0" err="1"/>
              <a:t>sparkfun</a:t>
            </a:r>
            <a:r>
              <a:rPr lang="en-GB" dirty="0"/>
              <a:t>";</a:t>
            </a:r>
          </a:p>
          <a:p>
            <a:pPr marL="914400" lvl="1" indent="-228600">
              <a:spcBef>
                <a:spcPts val="0"/>
              </a:spcBef>
            </a:pPr>
            <a:r>
              <a:rPr lang="en-GB" dirty="0"/>
              <a:t>We can change the password from </a:t>
            </a:r>
            <a:r>
              <a:rPr lang="en-GB" dirty="0" err="1"/>
              <a:t>sparkfun</a:t>
            </a:r>
            <a:r>
              <a:rPr lang="en-GB" dirty="0"/>
              <a:t> to anything else with this</a:t>
            </a:r>
          </a:p>
        </p:txBody>
      </p:sp>
      <p:sp>
        <p:nvSpPr>
          <p:cNvPr id="161" name="Shape 161"/>
          <p:cNvSpPr txBox="1"/>
          <p:nvPr/>
        </p:nvSpPr>
        <p:spPr>
          <a:xfrm>
            <a:off x="5699809" y="911534"/>
            <a:ext cx="2973000" cy="3077400"/>
          </a:xfrm>
          <a:prstGeom prst="rect">
            <a:avLst/>
          </a:prstGeom>
          <a:noFill/>
          <a:ln>
            <a:noFill/>
          </a:ln>
        </p:spPr>
        <p:txBody>
          <a:bodyPr lIns="91425" tIns="91425" rIns="91425" bIns="91425" anchor="t" anchorCtr="0">
            <a:noAutofit/>
          </a:bodyPr>
          <a:lstStyle/>
          <a:p>
            <a:pPr lvl="0">
              <a:spcBef>
                <a:spcPts val="0"/>
              </a:spcBef>
              <a:buNone/>
            </a:pPr>
            <a:r>
              <a:rPr lang="en-GB" sz="1000" dirty="0"/>
              <a:t>//////////////////////</a:t>
            </a:r>
            <a:br>
              <a:rPr lang="en-GB" sz="1000" dirty="0"/>
            </a:br>
            <a:r>
              <a:rPr lang="en-GB" sz="1000" dirty="0"/>
              <a:t>// </a:t>
            </a:r>
            <a:r>
              <a:rPr lang="en-GB" sz="1000" dirty="0" err="1"/>
              <a:t>WiFi</a:t>
            </a:r>
            <a:r>
              <a:rPr lang="en-GB" sz="1000" dirty="0"/>
              <a:t> Definitions //</a:t>
            </a:r>
            <a:br>
              <a:rPr lang="en-GB" sz="1000" dirty="0"/>
            </a:br>
            <a:r>
              <a:rPr lang="en-GB" sz="1000" dirty="0"/>
              <a:t>//////////////////////</a:t>
            </a:r>
            <a:br>
              <a:rPr lang="en-GB" sz="1000" dirty="0"/>
            </a:br>
            <a:r>
              <a:rPr lang="en-GB" sz="1000" dirty="0" err="1"/>
              <a:t>const</a:t>
            </a:r>
            <a:r>
              <a:rPr lang="en-GB" sz="1000" dirty="0"/>
              <a:t> char </a:t>
            </a:r>
            <a:r>
              <a:rPr lang="en-GB" sz="1000" dirty="0" err="1"/>
              <a:t>WiFiAPPSK</a:t>
            </a:r>
            <a:r>
              <a:rPr lang="en-GB" sz="1000" dirty="0"/>
              <a:t>[] = "</a:t>
            </a:r>
            <a:r>
              <a:rPr lang="en-GB" sz="1000" dirty="0" err="1"/>
              <a:t>sparkfun</a:t>
            </a:r>
            <a:r>
              <a:rPr lang="en-GB" sz="1000" dirty="0"/>
              <a:t>";</a:t>
            </a:r>
            <a:br>
              <a:rPr lang="en-GB" sz="1000" dirty="0"/>
            </a:br>
            <a:br>
              <a:rPr lang="en-GB" sz="1000" dirty="0"/>
            </a:br>
            <a:r>
              <a:rPr lang="en-GB" sz="1000" dirty="0"/>
              <a:t>/////////////////////</a:t>
            </a:r>
            <a:br>
              <a:rPr lang="en-GB" sz="1000" dirty="0"/>
            </a:br>
            <a:r>
              <a:rPr lang="en-GB" sz="1000" dirty="0"/>
              <a:t>// Pin Definitions //</a:t>
            </a:r>
            <a:br>
              <a:rPr lang="en-GB" sz="1000" dirty="0"/>
            </a:br>
            <a:r>
              <a:rPr lang="en-GB" sz="1000" dirty="0"/>
              <a:t>/////////////////////</a:t>
            </a:r>
            <a:br>
              <a:rPr lang="en-GB" sz="1000" dirty="0"/>
            </a:br>
            <a:r>
              <a:rPr lang="en-GB" sz="1000" dirty="0" err="1"/>
              <a:t>const</a:t>
            </a:r>
            <a:r>
              <a:rPr lang="en-GB" sz="1000" dirty="0"/>
              <a:t> </a:t>
            </a:r>
            <a:r>
              <a:rPr lang="en-GB" sz="1000" dirty="0" err="1"/>
              <a:t>int</a:t>
            </a:r>
            <a:r>
              <a:rPr lang="en-GB" sz="1000" dirty="0"/>
              <a:t> LED_PIN = 5; // Thing's </a:t>
            </a:r>
            <a:r>
              <a:rPr lang="en-GB" sz="1000" dirty="0" err="1"/>
              <a:t>onboard</a:t>
            </a:r>
            <a:r>
              <a:rPr lang="en-GB" sz="1000" dirty="0"/>
              <a:t>, green LED</a:t>
            </a:r>
            <a:br>
              <a:rPr lang="en-GB" sz="1000" dirty="0"/>
            </a:br>
            <a:r>
              <a:rPr lang="en-GB" sz="1000" dirty="0" err="1"/>
              <a:t>const</a:t>
            </a:r>
            <a:r>
              <a:rPr lang="en-GB" sz="1000" dirty="0"/>
              <a:t> </a:t>
            </a:r>
            <a:r>
              <a:rPr lang="en-GB" sz="1000" dirty="0" err="1"/>
              <a:t>int</a:t>
            </a:r>
            <a:r>
              <a:rPr lang="en-GB" sz="1000" dirty="0"/>
              <a:t> ANALOG_PIN = A0; // The only </a:t>
            </a:r>
            <a:r>
              <a:rPr lang="en-GB" sz="1000" dirty="0" err="1"/>
              <a:t>analog</a:t>
            </a:r>
            <a:r>
              <a:rPr lang="en-GB" sz="1000" dirty="0"/>
              <a:t> pin on the Thing</a:t>
            </a:r>
            <a:br>
              <a:rPr lang="en-GB" sz="1000" dirty="0"/>
            </a:br>
            <a:r>
              <a:rPr lang="en-GB" sz="1000" dirty="0" err="1"/>
              <a:t>const</a:t>
            </a:r>
            <a:r>
              <a:rPr lang="en-GB" sz="1000" dirty="0"/>
              <a:t> </a:t>
            </a:r>
            <a:r>
              <a:rPr lang="en-GB" sz="1000" dirty="0" err="1"/>
              <a:t>int</a:t>
            </a:r>
            <a:r>
              <a:rPr lang="en-GB" sz="1000" dirty="0"/>
              <a:t> DIGITAL_PIN = 12; // Digital pin to be read</a:t>
            </a:r>
            <a:br>
              <a:rPr lang="en-GB" sz="1000" dirty="0"/>
            </a:br>
            <a:br>
              <a:rPr lang="en-GB" sz="1000" dirty="0"/>
            </a:br>
            <a:r>
              <a:rPr lang="en-GB" sz="1000" dirty="0" err="1"/>
              <a:t>WiFiServer</a:t>
            </a:r>
            <a:r>
              <a:rPr lang="en-GB" sz="1000" dirty="0"/>
              <a:t> server(80);</a:t>
            </a:r>
            <a:br>
              <a:rPr lang="en-GB" sz="1000" dirty="0"/>
            </a:br>
            <a:br>
              <a:rPr lang="en-GB" sz="1000" dirty="0"/>
            </a:br>
            <a:r>
              <a:rPr lang="en-GB" sz="1000" dirty="0"/>
              <a:t>void setup() </a:t>
            </a:r>
            <a:br>
              <a:rPr lang="en-GB" sz="1000" dirty="0"/>
            </a:br>
            <a:r>
              <a:rPr lang="en-GB" sz="1000" dirty="0"/>
              <a:t>{</a:t>
            </a:r>
            <a:br>
              <a:rPr lang="en-GB" sz="1000" dirty="0"/>
            </a:br>
            <a:r>
              <a:rPr lang="en-GB" sz="1000" dirty="0"/>
              <a:t>  </a:t>
            </a:r>
            <a:r>
              <a:rPr lang="en-GB" sz="1000" dirty="0" err="1"/>
              <a:t>initHardware</a:t>
            </a:r>
            <a:r>
              <a:rPr lang="en-GB" sz="1000" dirty="0"/>
              <a:t>();</a:t>
            </a:r>
            <a:br>
              <a:rPr lang="en-GB" sz="1000" dirty="0"/>
            </a:br>
            <a:r>
              <a:rPr lang="en-GB" sz="1000" dirty="0"/>
              <a:t>  </a:t>
            </a:r>
            <a:r>
              <a:rPr lang="en-GB" sz="1000" dirty="0" err="1"/>
              <a:t>setupWiFi</a:t>
            </a:r>
            <a:r>
              <a:rPr lang="en-GB" sz="1000" dirty="0"/>
              <a:t>();</a:t>
            </a:r>
            <a:br>
              <a:rPr lang="en-GB" sz="1000" dirty="0"/>
            </a:br>
            <a:r>
              <a:rPr lang="en-GB" sz="1000" dirty="0"/>
              <a:t>  </a:t>
            </a:r>
            <a:r>
              <a:rPr lang="en-GB" sz="1000" dirty="0" err="1"/>
              <a:t>server.begin</a:t>
            </a:r>
            <a:r>
              <a:rPr lang="en-GB" sz="1000" dirty="0"/>
              <a:t>();</a:t>
            </a:r>
            <a:br>
              <a:rPr lang="en-GB" sz="1000" dirty="0"/>
            </a:br>
            <a:r>
              <a:rPr lang="en-GB" sz="1000" dirty="0"/>
              <a:t>}</a:t>
            </a:r>
          </a:p>
          <a:p>
            <a:pPr lvl="0">
              <a:spcBef>
                <a:spcPts val="0"/>
              </a:spcBef>
              <a:buNone/>
            </a:pPr>
            <a:endParaRPr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Exploring the Code Continued</a:t>
            </a:r>
          </a:p>
        </p:txBody>
      </p:sp>
      <p:sp>
        <p:nvSpPr>
          <p:cNvPr id="167" name="Shape 167"/>
          <p:cNvSpPr txBox="1">
            <a:spLocks noGrp="1"/>
          </p:cNvSpPr>
          <p:nvPr>
            <p:ph type="body" idx="1"/>
          </p:nvPr>
        </p:nvSpPr>
        <p:spPr>
          <a:xfrm>
            <a:off x="311700" y="1229875"/>
            <a:ext cx="5965200" cy="3399300"/>
          </a:xfrm>
          <a:prstGeom prst="rect">
            <a:avLst/>
          </a:prstGeom>
        </p:spPr>
        <p:txBody>
          <a:bodyPr lIns="91425" tIns="91425" rIns="91425" bIns="91425" anchor="t" anchorCtr="0">
            <a:noAutofit/>
          </a:bodyPr>
          <a:lstStyle/>
          <a:p>
            <a:pPr marL="457200" lvl="0" indent="-228600">
              <a:spcBef>
                <a:spcPts val="0"/>
              </a:spcBef>
            </a:pPr>
            <a:r>
              <a:rPr lang="en-GB" dirty="0"/>
              <a:t>Looking at the pin definitions we can change which LED lights up the default is 5 which is the things green LED</a:t>
            </a:r>
          </a:p>
        </p:txBody>
      </p:sp>
      <p:sp>
        <p:nvSpPr>
          <p:cNvPr id="168" name="Shape 168"/>
          <p:cNvSpPr txBox="1"/>
          <p:nvPr/>
        </p:nvSpPr>
        <p:spPr>
          <a:xfrm>
            <a:off x="6642950" y="1133325"/>
            <a:ext cx="2074800" cy="3094800"/>
          </a:xfrm>
          <a:prstGeom prst="rect">
            <a:avLst/>
          </a:prstGeom>
          <a:noFill/>
          <a:ln>
            <a:noFill/>
          </a:ln>
        </p:spPr>
        <p:txBody>
          <a:bodyPr lIns="91425" tIns="91425" rIns="91425" bIns="91425" anchor="t" anchorCtr="0">
            <a:noAutofit/>
          </a:bodyPr>
          <a:lstStyle/>
          <a:p>
            <a:pPr lvl="0">
              <a:spcBef>
                <a:spcPts val="0"/>
              </a:spcBef>
              <a:buNone/>
            </a:pPr>
            <a:r>
              <a:rPr lang="en-GB" sz="900"/>
              <a:t>/////////////////////</a:t>
            </a:r>
            <a:br>
              <a:rPr lang="en-GB" sz="900"/>
            </a:br>
            <a:r>
              <a:rPr lang="en-GB" sz="900"/>
              <a:t>// Pin Definitions //</a:t>
            </a:r>
            <a:br>
              <a:rPr lang="en-GB" sz="900"/>
            </a:br>
            <a:r>
              <a:rPr lang="en-GB" sz="900"/>
              <a:t>/////////////////////</a:t>
            </a:r>
            <a:br>
              <a:rPr lang="en-GB" sz="900"/>
            </a:br>
            <a:r>
              <a:rPr lang="en-GB" sz="900"/>
              <a:t>const int LED_PIN = 5; // Thing's onboard, green LED</a:t>
            </a:r>
            <a:br>
              <a:rPr lang="en-GB" sz="900"/>
            </a:br>
            <a:r>
              <a:rPr lang="en-GB" sz="900"/>
              <a:t>const int ANALOG_PIN = A0; // The only analog pin on the Thing</a:t>
            </a:r>
            <a:br>
              <a:rPr lang="en-GB" sz="900"/>
            </a:br>
            <a:r>
              <a:rPr lang="en-GB" sz="900"/>
              <a:t>const int DIGITAL_PIN = 12; // Digital pin to be read</a:t>
            </a:r>
            <a:br>
              <a:rPr lang="en-GB" sz="900"/>
            </a:br>
            <a:br>
              <a:rPr lang="en-GB" sz="900"/>
            </a:br>
            <a:r>
              <a:rPr lang="en-GB" sz="900"/>
              <a:t>WiFiServer server(80);</a:t>
            </a:r>
            <a:br>
              <a:rPr lang="en-GB" sz="900"/>
            </a:br>
            <a:br>
              <a:rPr lang="en-GB" sz="900"/>
            </a:br>
            <a:r>
              <a:rPr lang="en-GB" sz="900"/>
              <a:t>void setup() </a:t>
            </a:r>
            <a:br>
              <a:rPr lang="en-GB" sz="900"/>
            </a:br>
            <a:r>
              <a:rPr lang="en-GB" sz="900"/>
              <a:t>{</a:t>
            </a:r>
            <a:br>
              <a:rPr lang="en-GB" sz="900"/>
            </a:br>
            <a:r>
              <a:rPr lang="en-GB" sz="900"/>
              <a:t>  initHardware();</a:t>
            </a:r>
            <a:br>
              <a:rPr lang="en-GB" sz="900"/>
            </a:br>
            <a:r>
              <a:rPr lang="en-GB" sz="900"/>
              <a:t>  setupWiFi();</a:t>
            </a:r>
            <a:br>
              <a:rPr lang="en-GB" sz="900"/>
            </a:br>
            <a:r>
              <a:rPr lang="en-GB" sz="900"/>
              <a:t>  server.begin();</a:t>
            </a:r>
            <a:br>
              <a:rPr lang="en-GB" sz="900"/>
            </a:br>
            <a:r>
              <a:rPr lang="en-GB" sz="900"/>
              <a:t>}</a:t>
            </a:r>
          </a:p>
          <a:p>
            <a:pPr lvl="0">
              <a:spcBef>
                <a:spcPts val="0"/>
              </a:spcBef>
              <a:buNone/>
            </a:pP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dirty="0"/>
              <a:t>Demonstration</a:t>
            </a:r>
          </a:p>
        </p:txBody>
      </p:sp>
      <p:pic>
        <p:nvPicPr>
          <p:cNvPr id="183" name="Shape 183" descr="Slack for iOS Upload-2.jpeg"/>
          <p:cNvPicPr preferRelativeResize="0"/>
          <p:nvPr/>
        </p:nvPicPr>
        <p:blipFill>
          <a:blip r:embed="rId3">
            <a:alphaModFix/>
          </a:blip>
          <a:stretch>
            <a:fillRect/>
          </a:stretch>
        </p:blipFill>
        <p:spPr>
          <a:xfrm>
            <a:off x="877525" y="1400725"/>
            <a:ext cx="2321550" cy="2973198"/>
          </a:xfrm>
          <a:prstGeom prst="rect">
            <a:avLst/>
          </a:prstGeom>
          <a:noFill/>
          <a:ln>
            <a:noFill/>
          </a:ln>
        </p:spPr>
      </p:pic>
      <p:pic>
        <p:nvPicPr>
          <p:cNvPr id="184" name="Shape 184" descr="Slack for iOS Upload-4 (1).jpeg"/>
          <p:cNvPicPr preferRelativeResize="0"/>
          <p:nvPr/>
        </p:nvPicPr>
        <p:blipFill>
          <a:blip r:embed="rId4">
            <a:alphaModFix/>
          </a:blip>
          <a:stretch>
            <a:fillRect/>
          </a:stretch>
        </p:blipFill>
        <p:spPr>
          <a:xfrm>
            <a:off x="3713425" y="1432087"/>
            <a:ext cx="2207924" cy="2910474"/>
          </a:xfrm>
          <a:prstGeom prst="rect">
            <a:avLst/>
          </a:prstGeom>
          <a:noFill/>
          <a:ln>
            <a:noFill/>
          </a:ln>
        </p:spPr>
      </p:pic>
      <p:pic>
        <p:nvPicPr>
          <p:cNvPr id="185" name="Shape 185" descr="Slack for iOS Upload-3.jpeg"/>
          <p:cNvPicPr preferRelativeResize="0"/>
          <p:nvPr/>
        </p:nvPicPr>
        <p:blipFill>
          <a:blip r:embed="rId5">
            <a:alphaModFix/>
          </a:blip>
          <a:stretch>
            <a:fillRect/>
          </a:stretch>
        </p:blipFill>
        <p:spPr>
          <a:xfrm>
            <a:off x="6159700" y="1410310"/>
            <a:ext cx="2057425" cy="2973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dirty="0"/>
              <a:t>Demonstration </a:t>
            </a:r>
          </a:p>
        </p:txBody>
      </p:sp>
      <p:pic>
        <p:nvPicPr>
          <p:cNvPr id="175" name="Shape 175" descr="Slack for iOS Upload.jpeg"/>
          <p:cNvPicPr preferRelativeResize="0"/>
          <p:nvPr/>
        </p:nvPicPr>
        <p:blipFill>
          <a:blip r:embed="rId3">
            <a:alphaModFix/>
          </a:blip>
          <a:stretch>
            <a:fillRect/>
          </a:stretch>
        </p:blipFill>
        <p:spPr>
          <a:xfrm>
            <a:off x="435275" y="1334966"/>
            <a:ext cx="3616877" cy="2752351"/>
          </a:xfrm>
          <a:prstGeom prst="rect">
            <a:avLst/>
          </a:prstGeom>
          <a:noFill/>
          <a:ln>
            <a:noFill/>
          </a:ln>
        </p:spPr>
      </p:pic>
      <p:pic>
        <p:nvPicPr>
          <p:cNvPr id="176" name="Shape 176" descr="Slack for iOS Upload-1.jpeg"/>
          <p:cNvPicPr preferRelativeResize="0"/>
          <p:nvPr/>
        </p:nvPicPr>
        <p:blipFill>
          <a:blip r:embed="rId4">
            <a:alphaModFix/>
          </a:blip>
          <a:stretch>
            <a:fillRect/>
          </a:stretch>
        </p:blipFill>
        <p:spPr>
          <a:xfrm>
            <a:off x="4704475" y="1353850"/>
            <a:ext cx="3374647" cy="27358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282181"/>
            <a:ext cx="8520600" cy="607800"/>
          </a:xfrm>
          <a:prstGeom prst="rect">
            <a:avLst/>
          </a:prstGeom>
        </p:spPr>
        <p:txBody>
          <a:bodyPr lIns="91425" tIns="91425" rIns="91425" bIns="91425" anchor="t" anchorCtr="0">
            <a:noAutofit/>
          </a:bodyPr>
          <a:lstStyle/>
          <a:p>
            <a:pPr lvl="0">
              <a:spcBef>
                <a:spcPts val="0"/>
              </a:spcBef>
              <a:buNone/>
            </a:pPr>
            <a:r>
              <a:rPr lang="en-GB" dirty="0"/>
              <a:t>References </a:t>
            </a:r>
          </a:p>
        </p:txBody>
      </p:sp>
      <p:sp>
        <p:nvSpPr>
          <p:cNvPr id="5" name="Shape 167">
            <a:extLst>
              <a:ext uri="{FF2B5EF4-FFF2-40B4-BE49-F238E27FC236}">
                <a16:creationId xmlns:a16="http://schemas.microsoft.com/office/drawing/2014/main" id="{EAAE65F7-B488-486E-A641-25ADD8FB9D1D}"/>
              </a:ext>
            </a:extLst>
          </p:cNvPr>
          <p:cNvSpPr txBox="1">
            <a:spLocks noGrp="1"/>
          </p:cNvSpPr>
          <p:nvPr>
            <p:ph type="body" idx="1"/>
          </p:nvPr>
        </p:nvSpPr>
        <p:spPr>
          <a:xfrm>
            <a:off x="311700" y="1102057"/>
            <a:ext cx="8615990" cy="3597761"/>
          </a:xfrm>
          <a:prstGeom prst="rect">
            <a:avLst/>
          </a:prstGeom>
        </p:spPr>
        <p:txBody>
          <a:bodyPr lIns="91425" tIns="91425" rIns="91425" bIns="91425" anchor="t" anchorCtr="0">
            <a:noAutofit/>
          </a:bodyPr>
          <a:lstStyle/>
          <a:p>
            <a:r>
              <a:rPr lang="en-US" sz="1100" u="sng" dirty="0">
                <a:hlinkClick r:id="rId3"/>
              </a:rPr>
              <a:t>https://learn.sparkfun.com/tutorials/esp8266-thing-hookup-guide/example-sketch-ap-web-server</a:t>
            </a:r>
            <a:endParaRPr lang="en-US" sz="1100" dirty="0"/>
          </a:p>
          <a:p>
            <a:r>
              <a:rPr lang="en-US" sz="1100" u="sng" dirty="0">
                <a:hlinkClick r:id="rId4"/>
              </a:rPr>
              <a:t>https://learn.sparkfun.com/tutorials/esp8266-thing-hookup-guide?_ga=1.2240115.256908981.1475790501</a:t>
            </a:r>
            <a:endParaRPr lang="en-US" sz="1100" dirty="0"/>
          </a:p>
          <a:p>
            <a:r>
              <a:rPr lang="en-US" sz="1100" u="sng" dirty="0">
                <a:hlinkClick r:id="rId5"/>
              </a:rPr>
              <a:t>https://learn.sparkfun.com/tutorials/esp8266-thing-hookup-guide/hardware-assembly</a:t>
            </a:r>
            <a:endParaRPr lang="en-US" sz="1100" dirty="0"/>
          </a:p>
          <a:p>
            <a:r>
              <a:rPr lang="en-US" sz="1100" u="sng" dirty="0">
                <a:hlinkClick r:id="rId6"/>
              </a:rPr>
              <a:t>https://learn.sparkfun.com/tutorials/esp8266-thing-hookup-guide/installing-the-esp8266-arduino-addon</a:t>
            </a:r>
            <a:endParaRPr lang="en-US" sz="1100" dirty="0"/>
          </a:p>
          <a:p>
            <a:r>
              <a:rPr lang="en-US" sz="1100" u="sng" dirty="0">
                <a:hlinkClick r:id="rId7"/>
              </a:rPr>
              <a:t>https://learn.sparkfun.com/tutorials/esp8266-thing-hookup-guide/example-sketch-posting-to-phant</a:t>
            </a:r>
            <a:endParaRPr lang="en-US" sz="1100" dirty="0"/>
          </a:p>
          <a:p>
            <a:r>
              <a:rPr lang="en-US" sz="1100" u="sng" dirty="0">
                <a:hlinkClick r:id="rId8"/>
              </a:rPr>
              <a:t>https://learn.sparkfun.com/tutorials/esp8266-thing-hookup-guide/powering-the-thing</a:t>
            </a:r>
            <a:endParaRPr lang="en-US" sz="1100" dirty="0"/>
          </a:p>
          <a:p>
            <a:r>
              <a:rPr lang="en-US" sz="1100" u="sng" dirty="0">
                <a:hlinkClick r:id="rId9"/>
              </a:rPr>
              <a:t>https://learn.sparkfun.com/tutorials/esp8266-thing-hookup-guide/programming-the-thing</a:t>
            </a:r>
            <a:endParaRPr lang="en-US" sz="1100" dirty="0"/>
          </a:p>
          <a:p>
            <a:r>
              <a:rPr lang="en-US" sz="1100" u="sng" dirty="0">
                <a:hlinkClick r:id="rId10"/>
              </a:rPr>
              <a:t>https://www.sparkfun.com/products/13231</a:t>
            </a:r>
            <a:endParaRPr lang="en-US" sz="1100" dirty="0"/>
          </a:p>
          <a:p>
            <a:r>
              <a:rPr lang="en-US" sz="1100" u="sng" dirty="0">
                <a:hlinkClick r:id="rId11"/>
              </a:rPr>
              <a:t>https://en.wikipedia.org/wiki/ESP8266</a:t>
            </a:r>
            <a:endParaRPr lang="en-US" sz="1100" dirty="0"/>
          </a:p>
        </p:txBody>
      </p:sp>
    </p:spTree>
    <p:extLst>
      <p:ext uri="{BB962C8B-B14F-4D97-AF65-F5344CB8AC3E}">
        <p14:creationId xmlns:p14="http://schemas.microsoft.com/office/powerpoint/2010/main" val="85351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idx="4294967295"/>
          </p:nvPr>
        </p:nvSpPr>
        <p:spPr>
          <a:xfrm>
            <a:off x="531627" y="1755627"/>
            <a:ext cx="8520113" cy="608013"/>
          </a:xfrm>
          <a:prstGeom prst="rect">
            <a:avLst/>
          </a:prstGeom>
        </p:spPr>
        <p:txBody>
          <a:bodyPr lIns="91425" tIns="91425" rIns="91425" bIns="91425" anchor="t" anchorCtr="0">
            <a:noAutofit/>
          </a:bodyPr>
          <a:lstStyle/>
          <a:p>
            <a:pPr lvl="0">
              <a:spcBef>
                <a:spcPts val="0"/>
              </a:spcBef>
              <a:buNone/>
            </a:pPr>
            <a:r>
              <a:rPr lang="en-GB" dirty="0"/>
              <a:t>Demonstration Video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440 video">
            <a:hlinkClick r:id="" action="ppaction://media"/>
          </p:cNvPr>
          <p:cNvPicPr>
            <a:picLocks noChangeAspect="1"/>
          </p:cNvPicPr>
          <p:nvPr>
            <a:videoFile r:link="rId2"/>
            <p:extLst>
              <p:ext uri="{DAA4B4D4-6D71-4841-9C94-3DE7FCFB9230}">
                <p14:media xmlns:p14="http://schemas.microsoft.com/office/powerpoint/2010/main" r:link="rId1"/>
              </p:ext>
            </p:extLst>
          </p:nvPr>
        </p:nvPicPr>
        <p:blipFill rotWithShape="1">
          <a:blip r:embed="rId4"/>
          <a:stretch/>
        </p:blipFill>
        <p:spPr>
          <a:xfrm>
            <a:off x="1463041" y="489096"/>
            <a:ext cx="6241651" cy="4267796"/>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880919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282180"/>
            <a:ext cx="8520600" cy="607800"/>
          </a:xfrm>
          <a:prstGeom prst="rect">
            <a:avLst/>
          </a:prstGeom>
        </p:spPr>
        <p:txBody>
          <a:bodyPr lIns="91425" tIns="91425" rIns="91425" bIns="91425" anchor="t" anchorCtr="0">
            <a:noAutofit/>
          </a:bodyPr>
          <a:lstStyle/>
          <a:p>
            <a:pPr lvl="0">
              <a:spcBef>
                <a:spcPts val="0"/>
              </a:spcBef>
              <a:buNone/>
            </a:pPr>
            <a:r>
              <a:rPr lang="en-GB" dirty="0"/>
              <a:t>Introduction</a:t>
            </a:r>
          </a:p>
        </p:txBody>
      </p:sp>
      <p:sp>
        <p:nvSpPr>
          <p:cNvPr id="92" name="Shape 92"/>
          <p:cNvSpPr txBox="1">
            <a:spLocks noGrp="1"/>
          </p:cNvSpPr>
          <p:nvPr>
            <p:ph type="body" idx="1"/>
          </p:nvPr>
        </p:nvSpPr>
        <p:spPr>
          <a:xfrm>
            <a:off x="311700" y="1013566"/>
            <a:ext cx="8520600" cy="3339000"/>
          </a:xfrm>
          <a:prstGeom prst="rect">
            <a:avLst/>
          </a:prstGeom>
        </p:spPr>
        <p:txBody>
          <a:bodyPr lIns="91425" tIns="91425" rIns="91425" bIns="91425" anchor="t" anchorCtr="0">
            <a:noAutofit/>
          </a:bodyPr>
          <a:lstStyle/>
          <a:p>
            <a:pPr marL="457200" lvl="0" indent="-228600" rtl="0">
              <a:spcBef>
                <a:spcPts val="0"/>
              </a:spcBef>
            </a:pPr>
            <a:r>
              <a:rPr lang="en-GB" dirty="0"/>
              <a:t>Made a WIFI hotspot with the </a:t>
            </a:r>
            <a:r>
              <a:rPr lang="en-GB" dirty="0" err="1"/>
              <a:t>Sparkfun</a:t>
            </a:r>
            <a:r>
              <a:rPr lang="en-GB" dirty="0"/>
              <a:t> ESP8266 using the source code for the AP Web Server App on  learn.sparkfun.com</a:t>
            </a:r>
          </a:p>
          <a:p>
            <a:pPr marL="457200" lvl="0" indent="-228600" rtl="0">
              <a:spcBef>
                <a:spcPts val="0"/>
              </a:spcBef>
            </a:pPr>
            <a:r>
              <a:rPr lang="en-GB" dirty="0"/>
              <a:t>Can change the LEDs using your web browser of your connected device and check the status of </a:t>
            </a:r>
            <a:r>
              <a:rPr lang="en-GB" dirty="0" err="1"/>
              <a:t>analog</a:t>
            </a:r>
            <a:r>
              <a:rPr lang="en-GB" dirty="0"/>
              <a:t> and digital pins</a:t>
            </a:r>
          </a:p>
          <a:p>
            <a:pPr marL="457200" lvl="0" indent="-228600" rtl="0">
              <a:spcBef>
                <a:spcPts val="0"/>
              </a:spcBef>
            </a:pPr>
            <a:r>
              <a:rPr lang="en-GB" dirty="0"/>
              <a:t>To program the ESP8266 a serial converter with 3.3V I/O levels is needed</a:t>
            </a:r>
          </a:p>
          <a:p>
            <a:pPr marL="457200" lvl="0" indent="-228600">
              <a:spcBef>
                <a:spcPts val="0"/>
              </a:spcBef>
            </a:pPr>
            <a:r>
              <a:rPr lang="en-GB" dirty="0"/>
              <a:t>Soldering is also needed to connect any other devices to the ESP8266 to give it functionality as the chip itself only has a few LEDs and WIFI capability.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555" y="1796902"/>
            <a:ext cx="3909426" cy="1743739"/>
          </a:xfrm>
        </p:spPr>
        <p:txBody>
          <a:bodyPr/>
          <a:lstStyle/>
          <a:p>
            <a:r>
              <a:rPr lang="en-US" sz="5500" dirty="0"/>
              <a:t>Thank You!</a:t>
            </a:r>
          </a:p>
        </p:txBody>
      </p:sp>
    </p:spTree>
    <p:extLst>
      <p:ext uri="{BB962C8B-B14F-4D97-AF65-F5344CB8AC3E}">
        <p14:creationId xmlns:p14="http://schemas.microsoft.com/office/powerpoint/2010/main" val="185370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52684"/>
            <a:ext cx="8520600" cy="607800"/>
          </a:xfrm>
          <a:prstGeom prst="rect">
            <a:avLst/>
          </a:prstGeom>
        </p:spPr>
        <p:txBody>
          <a:bodyPr lIns="91425" tIns="91425" rIns="91425" bIns="91425" anchor="t" anchorCtr="0">
            <a:noAutofit/>
          </a:bodyPr>
          <a:lstStyle/>
          <a:p>
            <a:pPr lvl="0">
              <a:spcBef>
                <a:spcPts val="0"/>
              </a:spcBef>
              <a:buNone/>
            </a:pPr>
            <a:r>
              <a:rPr lang="en-GB" dirty="0"/>
              <a:t>Parts</a:t>
            </a:r>
          </a:p>
        </p:txBody>
      </p:sp>
      <p:sp>
        <p:nvSpPr>
          <p:cNvPr id="98" name="Shape 98"/>
          <p:cNvSpPr txBox="1">
            <a:spLocks noGrp="1"/>
          </p:cNvSpPr>
          <p:nvPr>
            <p:ph type="body" idx="1"/>
          </p:nvPr>
        </p:nvSpPr>
        <p:spPr>
          <a:xfrm>
            <a:off x="311700" y="1043062"/>
            <a:ext cx="8520600" cy="3257065"/>
          </a:xfrm>
          <a:prstGeom prst="rect">
            <a:avLst/>
          </a:prstGeom>
        </p:spPr>
        <p:txBody>
          <a:bodyPr lIns="91425" tIns="91425" rIns="91425" bIns="91425" anchor="t" anchorCtr="0">
            <a:noAutofit/>
          </a:bodyPr>
          <a:lstStyle/>
          <a:p>
            <a:pPr marL="457200" lvl="0" indent="-228600" rtl="0">
              <a:lnSpc>
                <a:spcPct val="100000"/>
              </a:lnSpc>
              <a:spcBef>
                <a:spcPts val="0"/>
              </a:spcBef>
            </a:pPr>
            <a:r>
              <a:rPr lang="en-GB" dirty="0" err="1"/>
              <a:t>Sparkfun</a:t>
            </a:r>
            <a:r>
              <a:rPr lang="en-GB" dirty="0"/>
              <a:t> ESP8266 Thing</a:t>
            </a:r>
          </a:p>
          <a:p>
            <a:pPr marL="457200" lvl="0" indent="-228600" rtl="0">
              <a:lnSpc>
                <a:spcPct val="100000"/>
              </a:lnSpc>
              <a:spcBef>
                <a:spcPts val="0"/>
              </a:spcBef>
            </a:pPr>
            <a:r>
              <a:rPr lang="en-GB" dirty="0" err="1"/>
              <a:t>Sparkfun</a:t>
            </a:r>
            <a:r>
              <a:rPr lang="en-GB" dirty="0"/>
              <a:t> FTDI Basic (serial converter)</a:t>
            </a:r>
          </a:p>
          <a:p>
            <a:pPr marL="457200" lvl="0" indent="-228600" rtl="0">
              <a:lnSpc>
                <a:spcPct val="100000"/>
              </a:lnSpc>
              <a:spcBef>
                <a:spcPts val="0"/>
              </a:spcBef>
            </a:pPr>
            <a:r>
              <a:rPr lang="en-GB" dirty="0"/>
              <a:t>Micro USB</a:t>
            </a:r>
          </a:p>
          <a:p>
            <a:pPr marL="457200" lvl="0" indent="-228600" rtl="0">
              <a:lnSpc>
                <a:spcPct val="100000"/>
              </a:lnSpc>
              <a:spcBef>
                <a:spcPts val="0"/>
              </a:spcBef>
            </a:pPr>
            <a:r>
              <a:rPr lang="en-GB" dirty="0"/>
              <a:t>USBB</a:t>
            </a:r>
          </a:p>
          <a:p>
            <a:pPr marL="457200" lvl="0" indent="-228600" rtl="0">
              <a:lnSpc>
                <a:spcPct val="100000"/>
              </a:lnSpc>
              <a:spcBef>
                <a:spcPts val="0"/>
              </a:spcBef>
            </a:pPr>
            <a:r>
              <a:rPr lang="en-GB" dirty="0"/>
              <a:t>2x 10-pin Stackable Headers</a:t>
            </a:r>
          </a:p>
          <a:p>
            <a:pPr marL="457200" lvl="0" indent="-228600" rtl="0">
              <a:lnSpc>
                <a:spcPct val="100000"/>
              </a:lnSpc>
              <a:spcBef>
                <a:spcPts val="0"/>
              </a:spcBef>
            </a:pPr>
            <a:r>
              <a:rPr lang="en-GB" dirty="0"/>
              <a:t>Break Away Male Headers- Right Angle</a:t>
            </a:r>
          </a:p>
          <a:p>
            <a:pPr marL="971550" lvl="1" indent="-285750" rtl="0">
              <a:lnSpc>
                <a:spcPct val="100000"/>
              </a:lnSpc>
              <a:spcBef>
                <a:spcPts val="0"/>
              </a:spcBef>
              <a:buFont typeface="Arial" panose="020B0604020202020204" pitchFamily="34" charset="0"/>
              <a:buChar char="•"/>
            </a:pPr>
            <a:r>
              <a:rPr lang="en-GB" dirty="0"/>
              <a:t>Reconfigured to a 6-pin Male Header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r>
              <a:rPr lang="en-GB" sz="3600" dirty="0">
                <a:highlight>
                  <a:srgbClr val="FFFFFF"/>
                </a:highlight>
              </a:rPr>
              <a:t>ESP8266 Thing</a:t>
            </a:r>
            <a:endParaRPr lang="en-GB" sz="3600" dirty="0">
              <a:solidFill>
                <a:srgbClr val="000000"/>
              </a:solidFill>
              <a:highlight>
                <a:srgbClr val="FFFFFF"/>
              </a:highlight>
              <a:latin typeface="Arial"/>
              <a:ea typeface="Arial"/>
              <a:cs typeface="Arial"/>
              <a:sym typeface="Arial"/>
            </a:endParaRPr>
          </a:p>
        </p:txBody>
      </p:sp>
      <p:sp>
        <p:nvSpPr>
          <p:cNvPr id="104" name="Shape 104"/>
          <p:cNvSpPr txBox="1">
            <a:spLocks noGrp="1"/>
          </p:cNvSpPr>
          <p:nvPr>
            <p:ph type="body" idx="1"/>
          </p:nvPr>
        </p:nvSpPr>
        <p:spPr>
          <a:xfrm>
            <a:off x="164216" y="1288869"/>
            <a:ext cx="8520600" cy="3339000"/>
          </a:xfrm>
          <a:prstGeom prst="rect">
            <a:avLst/>
          </a:prstGeom>
        </p:spPr>
        <p:txBody>
          <a:bodyPr lIns="91425" tIns="91425" rIns="91425" bIns="91425" anchor="t" anchorCtr="0">
            <a:noAutofit/>
          </a:bodyPr>
          <a:lstStyle/>
          <a:p>
            <a:pPr marL="368300" lvl="0">
              <a:lnSpc>
                <a:spcPct val="133416"/>
              </a:lnSpc>
              <a:spcBef>
                <a:spcPts val="0"/>
              </a:spcBef>
              <a:spcAft>
                <a:spcPts val="0"/>
              </a:spcAft>
              <a:buClr>
                <a:srgbClr val="333333"/>
              </a:buClr>
              <a:buSzPct val="100000"/>
            </a:pPr>
            <a:r>
              <a:rPr lang="en-GB" sz="1500" dirty="0">
                <a:solidFill>
                  <a:srgbClr val="333333"/>
                </a:solidFill>
                <a:highlight>
                  <a:srgbClr val="FFFFFF"/>
                </a:highlight>
                <a:latin typeface="Calibri"/>
                <a:ea typeface="Calibri"/>
                <a:cs typeface="Calibri"/>
                <a:sym typeface="Calibri"/>
              </a:rPr>
              <a:t> ESP8266 Thing is a breakout and development board for the ESP8266 </a:t>
            </a:r>
            <a:r>
              <a:rPr lang="en-GB" sz="1500" dirty="0" err="1">
                <a:solidFill>
                  <a:srgbClr val="333333"/>
                </a:solidFill>
                <a:highlight>
                  <a:srgbClr val="FFFFFF"/>
                </a:highlight>
                <a:latin typeface="Calibri"/>
                <a:ea typeface="Calibri"/>
                <a:cs typeface="Calibri"/>
                <a:sym typeface="Calibri"/>
              </a:rPr>
              <a:t>WiFi</a:t>
            </a:r>
            <a:r>
              <a:rPr lang="en-GB" sz="1500" dirty="0">
                <a:solidFill>
                  <a:srgbClr val="333333"/>
                </a:solidFill>
                <a:highlight>
                  <a:srgbClr val="FFFFFF"/>
                </a:highlight>
                <a:latin typeface="Calibri"/>
                <a:ea typeface="Calibri"/>
                <a:cs typeface="Calibri"/>
                <a:sym typeface="Calibri"/>
              </a:rPr>
              <a:t> SoC – a leading platform for Internet of Things (IoT) or </a:t>
            </a:r>
            <a:r>
              <a:rPr lang="en-GB" sz="1500" dirty="0" err="1">
                <a:solidFill>
                  <a:srgbClr val="333333"/>
                </a:solidFill>
                <a:highlight>
                  <a:srgbClr val="FFFFFF"/>
                </a:highlight>
                <a:latin typeface="Calibri"/>
                <a:ea typeface="Calibri"/>
                <a:cs typeface="Calibri"/>
                <a:sym typeface="Calibri"/>
              </a:rPr>
              <a:t>WiFi</a:t>
            </a:r>
            <a:r>
              <a:rPr lang="en-GB" sz="1500" dirty="0">
                <a:solidFill>
                  <a:srgbClr val="333333"/>
                </a:solidFill>
                <a:highlight>
                  <a:srgbClr val="FFFFFF"/>
                </a:highlight>
                <a:latin typeface="Calibri"/>
                <a:ea typeface="Calibri"/>
                <a:cs typeface="Calibri"/>
                <a:sym typeface="Calibri"/>
              </a:rPr>
              <a:t>-related projects.​</a:t>
            </a:r>
          </a:p>
          <a:p>
            <a:pPr marL="368300" lvl="0">
              <a:lnSpc>
                <a:spcPct val="133416"/>
              </a:lnSpc>
              <a:spcBef>
                <a:spcPts val="0"/>
              </a:spcBef>
              <a:spcAft>
                <a:spcPts val="0"/>
              </a:spcAft>
              <a:buClr>
                <a:srgbClr val="333333"/>
              </a:buClr>
              <a:buSzPct val="100000"/>
            </a:pPr>
            <a:r>
              <a:rPr lang="en-GB" sz="1500" dirty="0">
                <a:solidFill>
                  <a:srgbClr val="333333"/>
                </a:solidFill>
                <a:highlight>
                  <a:srgbClr val="FFFFFF"/>
                </a:highlight>
                <a:latin typeface="Calibri"/>
                <a:ea typeface="Calibri"/>
                <a:cs typeface="Calibri"/>
                <a:sym typeface="Calibri"/>
              </a:rPr>
              <a:t>The Thing is low-cost and easy to use.​</a:t>
            </a:r>
          </a:p>
          <a:p>
            <a:pPr marL="368300" lvl="0">
              <a:lnSpc>
                <a:spcPct val="133416"/>
              </a:lnSpc>
              <a:spcBef>
                <a:spcPts val="0"/>
              </a:spcBef>
              <a:spcAft>
                <a:spcPts val="0"/>
              </a:spcAft>
              <a:buClr>
                <a:srgbClr val="333333"/>
              </a:buClr>
              <a:buSzPct val="100000"/>
            </a:pPr>
            <a:r>
              <a:rPr lang="en-GB" sz="1500" dirty="0">
                <a:solidFill>
                  <a:srgbClr val="333333"/>
                </a:solidFill>
                <a:highlight>
                  <a:srgbClr val="FFFFFF"/>
                </a:highlight>
                <a:latin typeface="Calibri"/>
                <a:ea typeface="Calibri"/>
                <a:cs typeface="Calibri"/>
                <a:sym typeface="Calibri"/>
              </a:rPr>
              <a:t>The pins are broken out to two parallel, breadboard-compatible rows. USB and </a:t>
            </a:r>
            <a:r>
              <a:rPr lang="en-GB" sz="1500" dirty="0" err="1">
                <a:solidFill>
                  <a:srgbClr val="333333"/>
                </a:solidFill>
                <a:highlight>
                  <a:srgbClr val="FFFFFF"/>
                </a:highlight>
                <a:latin typeface="Calibri"/>
                <a:ea typeface="Calibri"/>
                <a:cs typeface="Calibri"/>
                <a:sym typeface="Calibri"/>
              </a:rPr>
              <a:t>LiPo</a:t>
            </a:r>
            <a:r>
              <a:rPr lang="en-GB" sz="1500" dirty="0">
                <a:solidFill>
                  <a:srgbClr val="333333"/>
                </a:solidFill>
                <a:highlight>
                  <a:srgbClr val="FFFFFF"/>
                </a:highlight>
                <a:latin typeface="Calibri"/>
                <a:ea typeface="Calibri"/>
                <a:cs typeface="Calibri"/>
                <a:sym typeface="Calibri"/>
              </a:rPr>
              <a:t> connectors at the top of the board provide power – controlled by the nearby ON/OFF switch. ​</a:t>
            </a:r>
          </a:p>
          <a:p>
            <a:pPr marL="368300" lvl="0">
              <a:lnSpc>
                <a:spcPct val="133416"/>
              </a:lnSpc>
              <a:spcBef>
                <a:spcPts val="0"/>
              </a:spcBef>
              <a:spcAft>
                <a:spcPts val="0"/>
              </a:spcAft>
              <a:buClr>
                <a:srgbClr val="333333"/>
              </a:buClr>
              <a:buSzPct val="100000"/>
            </a:pPr>
            <a:r>
              <a:rPr lang="en-GB" sz="1500" dirty="0">
                <a:solidFill>
                  <a:srgbClr val="333333"/>
                </a:solidFill>
                <a:highlight>
                  <a:srgbClr val="FFFFFF"/>
                </a:highlight>
                <a:latin typeface="Calibri"/>
                <a:ea typeface="Calibri"/>
                <a:cs typeface="Calibri"/>
                <a:sym typeface="Calibri"/>
              </a:rPr>
              <a:t>LEDs towards the inside of the board indicate power, charge, and status of the IC. ​</a:t>
            </a:r>
          </a:p>
          <a:p>
            <a:pPr marL="368300" lvl="0">
              <a:lnSpc>
                <a:spcPct val="133416"/>
              </a:lnSpc>
              <a:spcBef>
                <a:spcPts val="0"/>
              </a:spcBef>
              <a:spcAft>
                <a:spcPts val="0"/>
              </a:spcAft>
              <a:buClr>
                <a:srgbClr val="333333"/>
              </a:buClr>
              <a:buSzPct val="100000"/>
            </a:pPr>
            <a:r>
              <a:rPr lang="en-GB" sz="1500" dirty="0">
                <a:solidFill>
                  <a:srgbClr val="333333"/>
                </a:solidFill>
                <a:highlight>
                  <a:srgbClr val="FFFFFF"/>
                </a:highlight>
                <a:latin typeface="Calibri"/>
                <a:ea typeface="Calibri"/>
                <a:cs typeface="Calibri"/>
                <a:sym typeface="Calibri"/>
              </a:rPr>
              <a:t>The ESP8266’s maximum voltage is 3.6V, so the Thing has an onboard 3.3V regulator to deliver a safe, consistent voltage to the IC.​</a:t>
            </a:r>
          </a:p>
          <a:p>
            <a:pPr lvl="0">
              <a:spcBef>
                <a:spcPts val="0"/>
              </a:spcBef>
            </a:pP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165441"/>
            <a:ext cx="8520600" cy="607800"/>
          </a:xfrm>
          <a:prstGeom prst="rect">
            <a:avLst/>
          </a:prstGeom>
        </p:spPr>
        <p:txBody>
          <a:bodyPr lIns="91425" tIns="91425" rIns="91425" bIns="91425" anchor="t" anchorCtr="0">
            <a:noAutofit/>
          </a:bodyPr>
          <a:lstStyle/>
          <a:p>
            <a:pPr lvl="0">
              <a:spcBef>
                <a:spcPts val="0"/>
              </a:spcBef>
              <a:buNone/>
            </a:pPr>
            <a:r>
              <a:rPr lang="en-GB" dirty="0"/>
              <a:t>ESP8266 Features</a:t>
            </a:r>
          </a:p>
        </p:txBody>
      </p:sp>
      <p:sp>
        <p:nvSpPr>
          <p:cNvPr id="110" name="Shape 110"/>
          <p:cNvSpPr txBox="1">
            <a:spLocks noGrp="1"/>
          </p:cNvSpPr>
          <p:nvPr>
            <p:ph type="body" idx="1"/>
          </p:nvPr>
        </p:nvSpPr>
        <p:spPr>
          <a:xfrm>
            <a:off x="311700" y="847089"/>
            <a:ext cx="8520600" cy="3339000"/>
          </a:xfrm>
          <a:prstGeom prst="rect">
            <a:avLst/>
          </a:prstGeom>
        </p:spPr>
        <p:txBody>
          <a:bodyPr lIns="91425" tIns="91425" rIns="91425" bIns="91425" anchor="t" anchorCtr="0">
            <a:noAutofit/>
          </a:bodyPr>
          <a:lstStyle/>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802.11 b/g/n</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Wi-Fi Direct (P2P), soft-AP</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Integrated TCP/IP protocol stack</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Integrated TR switch, </a:t>
            </a:r>
            <a:r>
              <a:rPr lang="en-GB" sz="1050" dirty="0" err="1">
                <a:solidFill>
                  <a:srgbClr val="333333"/>
                </a:solidFill>
                <a:highlight>
                  <a:srgbClr val="FFFFFF"/>
                </a:highlight>
                <a:latin typeface="Arial"/>
                <a:ea typeface="Arial"/>
                <a:cs typeface="Arial"/>
                <a:sym typeface="Arial"/>
              </a:rPr>
              <a:t>balun</a:t>
            </a:r>
            <a:r>
              <a:rPr lang="en-GB" sz="1050" dirty="0">
                <a:solidFill>
                  <a:srgbClr val="333333"/>
                </a:solidFill>
                <a:highlight>
                  <a:srgbClr val="FFFFFF"/>
                </a:highlight>
                <a:latin typeface="Arial"/>
                <a:ea typeface="Arial"/>
                <a:cs typeface="Arial"/>
                <a:sym typeface="Arial"/>
              </a:rPr>
              <a:t>, LNA, power amplifier and matching network</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Integrated PLLs, regulators, DCXO and power management units</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+19.5dBm output power in 802.11b mode</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Power down leakage current of &lt;10uA</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1MB Flash Memory</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Integrated low power 32-bit CPU could be used as application processor</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SDIO 1.1 / 2.0, SPI, UART</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STBC, 1×1 MIMO, 2×1 MIMO</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A-MPDU &amp; A-MSDU aggregation &amp; 0.4ms guard interval</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Wake up and transmit packets in &lt; 2ms</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Standby power consumption of &lt; 1.0mW (DTIM3)</a:t>
            </a:r>
          </a:p>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dirty="0" err="1"/>
              <a:t>Ftdi</a:t>
            </a:r>
            <a:r>
              <a:rPr lang="en-GB" dirty="0"/>
              <a:t> Features</a:t>
            </a:r>
          </a:p>
        </p:txBody>
      </p:sp>
      <p:sp>
        <p:nvSpPr>
          <p:cNvPr id="116" name="Shape 11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Operating Voltage: 3.3V-5V</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TS3USB221A Multiplexer</a:t>
            </a:r>
          </a:p>
          <a:p>
            <a:pPr marL="457200" lvl="0" indent="-295275">
              <a:spcBef>
                <a:spcPts val="0"/>
              </a:spcBef>
              <a:spcAft>
                <a:spcPts val="800"/>
              </a:spcAft>
              <a:buClr>
                <a:srgbClr val="333333"/>
              </a:buClr>
              <a:buSzPct val="95454"/>
              <a:buFont typeface="Arial"/>
            </a:pPr>
            <a:r>
              <a:rPr lang="en-GB" sz="1050" dirty="0">
                <a:solidFill>
                  <a:srgbClr val="333333"/>
                </a:solidFill>
                <a:highlight>
                  <a:srgbClr val="FFFFFF"/>
                </a:highlight>
                <a:latin typeface="Arial"/>
                <a:ea typeface="Arial"/>
                <a:cs typeface="Arial"/>
                <a:sym typeface="Arial"/>
              </a:rPr>
              <a:t>Switches High-Speed USB Signals</a:t>
            </a:r>
          </a:p>
          <a:p>
            <a:pPr lvl="0">
              <a:spcBef>
                <a:spcPts val="0"/>
              </a:spcBef>
              <a:spcAft>
                <a:spcPts val="800"/>
              </a:spcAft>
              <a:buNone/>
            </a:pPr>
            <a:endParaRPr sz="1050" dirty="0">
              <a:solidFill>
                <a:srgbClr val="333333"/>
              </a:solidFill>
              <a:highlight>
                <a:srgbClr val="FFFFFF"/>
              </a:highlight>
              <a:latin typeface="Arial"/>
              <a:ea typeface="Arial"/>
              <a:cs typeface="Arial"/>
              <a:sym typeface="Arial"/>
            </a:endParaRPr>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r>
              <a:rPr lang="en-GB" sz="3600" dirty="0" err="1">
                <a:highlight>
                  <a:srgbClr val="FFFFFF"/>
                </a:highlight>
              </a:rPr>
              <a:t>Ftdi</a:t>
            </a:r>
            <a:r>
              <a:rPr lang="en-GB" sz="3600" dirty="0">
                <a:highlight>
                  <a:srgbClr val="FFFFFF"/>
                </a:highlight>
              </a:rPr>
              <a:t> Breakout</a:t>
            </a:r>
            <a:endParaRPr lang="en-GB" sz="3600" dirty="0">
              <a:solidFill>
                <a:srgbClr val="000000"/>
              </a:solidFill>
              <a:highlight>
                <a:srgbClr val="FFFFFF"/>
              </a:highlight>
              <a:latin typeface="Arial"/>
              <a:ea typeface="Arial"/>
              <a:cs typeface="Arial"/>
              <a:sym typeface="Arial"/>
            </a:endParaRPr>
          </a:p>
        </p:txBody>
      </p:sp>
      <p:sp>
        <p:nvSpPr>
          <p:cNvPr id="122" name="Shape 122"/>
          <p:cNvSpPr txBox="1">
            <a:spLocks noGrp="1"/>
          </p:cNvSpPr>
          <p:nvPr>
            <p:ph type="body" idx="1"/>
          </p:nvPr>
        </p:nvSpPr>
        <p:spPr>
          <a:xfrm>
            <a:off x="311700" y="1263375"/>
            <a:ext cx="8520600" cy="3339000"/>
          </a:xfrm>
          <a:prstGeom prst="rect">
            <a:avLst/>
          </a:prstGeom>
        </p:spPr>
        <p:txBody>
          <a:bodyPr lIns="91425" tIns="91425" rIns="91425" bIns="91425" anchor="t" anchorCtr="0">
            <a:noAutofit/>
          </a:bodyPr>
          <a:lstStyle/>
          <a:p>
            <a:pPr marL="685800" lvl="0" indent="-317500">
              <a:lnSpc>
                <a:spcPct val="127968"/>
              </a:lnSpc>
              <a:spcBef>
                <a:spcPts val="0"/>
              </a:spcBef>
              <a:spcAft>
                <a:spcPts val="0"/>
              </a:spcAft>
              <a:buClr>
                <a:srgbClr val="333333"/>
              </a:buClr>
              <a:buSzPct val="100000"/>
              <a:buFont typeface="Arial"/>
            </a:pPr>
            <a:r>
              <a:rPr lang="en-GB" sz="1400" dirty="0">
                <a:solidFill>
                  <a:srgbClr val="333333"/>
                </a:solidFill>
                <a:highlight>
                  <a:srgbClr val="FFFFFF"/>
                </a:highlight>
                <a:latin typeface="Calibri"/>
                <a:ea typeface="Calibri"/>
                <a:cs typeface="Calibri"/>
                <a:sym typeface="Calibri"/>
              </a:rPr>
              <a:t>The FTDI </a:t>
            </a:r>
            <a:r>
              <a:rPr lang="en-GB" sz="1400" dirty="0" err="1">
                <a:solidFill>
                  <a:srgbClr val="333333"/>
                </a:solidFill>
                <a:highlight>
                  <a:srgbClr val="FFFFFF"/>
                </a:highlight>
                <a:latin typeface="Calibri"/>
                <a:ea typeface="Calibri"/>
                <a:cs typeface="Calibri"/>
                <a:sym typeface="Calibri"/>
              </a:rPr>
              <a:t>SmartBasic</a:t>
            </a:r>
            <a:r>
              <a:rPr lang="en-GB" sz="1400" dirty="0">
                <a:solidFill>
                  <a:srgbClr val="333333"/>
                </a:solidFill>
                <a:highlight>
                  <a:srgbClr val="FFFFFF"/>
                </a:highlight>
                <a:latin typeface="Calibri"/>
                <a:ea typeface="Calibri"/>
                <a:cs typeface="Calibri"/>
                <a:sym typeface="Calibri"/>
              </a:rPr>
              <a:t> hardware is pretty simple, it routes the serial signals from any board which uses the standard FTDI header footprint either to the programming PC via a USB-to-serial bridge or to any other device with a FTDI header.​</a:t>
            </a:r>
          </a:p>
          <a:p>
            <a:pPr marL="685800" lvl="0" indent="-317500">
              <a:lnSpc>
                <a:spcPct val="127968"/>
              </a:lnSpc>
              <a:spcBef>
                <a:spcPts val="0"/>
              </a:spcBef>
              <a:spcAft>
                <a:spcPts val="0"/>
              </a:spcAft>
              <a:buClr>
                <a:srgbClr val="333333"/>
              </a:buClr>
              <a:buSzPct val="100000"/>
              <a:buFont typeface="Arial"/>
            </a:pPr>
            <a:r>
              <a:rPr lang="en-GB" sz="1400" dirty="0">
                <a:solidFill>
                  <a:srgbClr val="333333"/>
                </a:solidFill>
                <a:highlight>
                  <a:srgbClr val="FFFFFF"/>
                </a:highlight>
                <a:latin typeface="Calibri"/>
                <a:ea typeface="Calibri"/>
                <a:cs typeface="Calibri"/>
                <a:sym typeface="Calibri"/>
              </a:rPr>
              <a:t>The </a:t>
            </a:r>
            <a:r>
              <a:rPr lang="en-GB" sz="1400" dirty="0" err="1">
                <a:solidFill>
                  <a:srgbClr val="333333"/>
                </a:solidFill>
                <a:highlight>
                  <a:srgbClr val="FFFFFF"/>
                </a:highlight>
                <a:latin typeface="Calibri"/>
                <a:ea typeface="Calibri"/>
                <a:cs typeface="Calibri"/>
                <a:sym typeface="Calibri"/>
              </a:rPr>
              <a:t>SmartBasic</a:t>
            </a:r>
            <a:r>
              <a:rPr lang="en-GB" sz="1400" dirty="0">
                <a:solidFill>
                  <a:srgbClr val="333333"/>
                </a:solidFill>
                <a:highlight>
                  <a:srgbClr val="FFFFFF"/>
                </a:highlight>
                <a:latin typeface="Calibri"/>
                <a:ea typeface="Calibri"/>
                <a:cs typeface="Calibri"/>
                <a:sym typeface="Calibri"/>
              </a:rPr>
              <a:t> board adds a multiplexer to the serial port pins coming from the Arduino, which allows the application code to switch the serial signals from the USB port to another device. ​</a:t>
            </a:r>
          </a:p>
          <a:p>
            <a:pPr marL="685800" lvl="0" indent="-317500">
              <a:lnSpc>
                <a:spcPct val="127968"/>
              </a:lnSpc>
              <a:spcBef>
                <a:spcPts val="0"/>
              </a:spcBef>
              <a:spcAft>
                <a:spcPts val="0"/>
              </a:spcAft>
              <a:buClr>
                <a:srgbClr val="333333"/>
              </a:buClr>
              <a:buSzPct val="100000"/>
              <a:buFont typeface="Arial"/>
            </a:pPr>
            <a:r>
              <a:rPr lang="en-GB" sz="1400" dirty="0">
                <a:solidFill>
                  <a:srgbClr val="333333"/>
                </a:solidFill>
                <a:highlight>
                  <a:srgbClr val="FFFFFF"/>
                </a:highlight>
                <a:latin typeface="Calibri"/>
                <a:ea typeface="Calibri"/>
                <a:cs typeface="Calibri"/>
                <a:sym typeface="Calibri"/>
              </a:rPr>
              <a:t>No special code is required to enable programming, either!​</a:t>
            </a:r>
          </a:p>
          <a:p>
            <a:pPr marL="685800" lvl="0" indent="-317500">
              <a:lnSpc>
                <a:spcPct val="127968"/>
              </a:lnSpc>
              <a:spcBef>
                <a:spcPts val="0"/>
              </a:spcBef>
              <a:spcAft>
                <a:spcPts val="0"/>
              </a:spcAft>
              <a:buClr>
                <a:srgbClr val="333333"/>
              </a:buClr>
              <a:buSzPct val="100000"/>
              <a:buFont typeface="Arial"/>
            </a:pPr>
            <a:r>
              <a:rPr lang="en-GB" sz="1400" dirty="0">
                <a:solidFill>
                  <a:srgbClr val="333333"/>
                </a:solidFill>
                <a:highlight>
                  <a:srgbClr val="FFFFFF"/>
                </a:highlight>
                <a:latin typeface="Calibri"/>
                <a:ea typeface="Calibri"/>
                <a:cs typeface="Calibri"/>
                <a:sym typeface="Calibri"/>
              </a:rPr>
              <a:t>On this board you will find two main sets of headers, CLIENT (basically the same as the output header on a standard FTDI Basic board) and HOST (which can enable the application code to route serial data from the hardware port to either the USB serial bridge or the device connected to the HOST header).​</a:t>
            </a:r>
          </a:p>
          <a:p>
            <a:pPr lvl="0">
              <a:lnSpc>
                <a:spcPct val="127968"/>
              </a:lnSpc>
              <a:spcBef>
                <a:spcPts val="0"/>
              </a:spcBef>
              <a:spcAft>
                <a:spcPts val="0"/>
              </a:spcAft>
              <a:buNone/>
            </a:pPr>
            <a:endParaRPr sz="1400" dirty="0">
              <a:solidFill>
                <a:srgbClr val="000000"/>
              </a:solidFill>
              <a:highlight>
                <a:srgbClr val="FFFFFF"/>
              </a:highlight>
              <a:latin typeface="Calibri"/>
              <a:ea typeface="Calibri"/>
              <a:cs typeface="Calibri"/>
              <a:sym typeface="Calibri"/>
            </a:endParaRPr>
          </a:p>
          <a:p>
            <a:pPr lvl="0">
              <a:lnSpc>
                <a:spcPct val="127968"/>
              </a:lnSpc>
              <a:spcBef>
                <a:spcPts val="0"/>
              </a:spcBef>
              <a:spcAft>
                <a:spcPts val="0"/>
              </a:spcAft>
              <a:buNone/>
            </a:pPr>
            <a:r>
              <a:rPr lang="en-GB" sz="1400" dirty="0">
                <a:solidFill>
                  <a:srgbClr val="000000"/>
                </a:solidFill>
                <a:highlight>
                  <a:srgbClr val="FFFFFF"/>
                </a:highlight>
                <a:latin typeface="Calibri"/>
                <a:ea typeface="Calibri"/>
                <a:cs typeface="Calibri"/>
                <a:sym typeface="Calibri"/>
              </a:rPr>
              <a:t>​</a:t>
            </a:r>
          </a:p>
          <a:p>
            <a:pPr lvl="0">
              <a:spcBef>
                <a:spcPts val="0"/>
              </a:spcBef>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Assembling the Hardware</a:t>
            </a:r>
          </a:p>
        </p:txBody>
      </p:sp>
      <p:sp>
        <p:nvSpPr>
          <p:cNvPr id="128" name="Shape 128"/>
          <p:cNvSpPr txBox="1">
            <a:spLocks noGrp="1"/>
          </p:cNvSpPr>
          <p:nvPr>
            <p:ph type="body" idx="1"/>
          </p:nvPr>
        </p:nvSpPr>
        <p:spPr>
          <a:xfrm>
            <a:off x="311700" y="1166077"/>
            <a:ext cx="8520600" cy="3339000"/>
          </a:xfrm>
          <a:prstGeom prst="rect">
            <a:avLst/>
          </a:prstGeom>
        </p:spPr>
        <p:txBody>
          <a:bodyPr lIns="91425" tIns="91425" rIns="91425" bIns="91425" anchor="t" anchorCtr="0">
            <a:noAutofit/>
          </a:bodyPr>
          <a:lstStyle/>
          <a:p>
            <a:pPr marL="457200" lvl="0" indent="-317500">
              <a:spcBef>
                <a:spcPts val="0"/>
              </a:spcBef>
              <a:buClr>
                <a:srgbClr val="333333"/>
              </a:buClr>
              <a:buSzPct val="100000"/>
              <a:buFont typeface="Arial"/>
            </a:pPr>
            <a:r>
              <a:rPr lang="en-GB" sz="1400" dirty="0">
                <a:solidFill>
                  <a:srgbClr val="333333"/>
                </a:solidFill>
                <a:highlight>
                  <a:srgbClr val="FFFFFF"/>
                </a:highlight>
                <a:latin typeface="Arial"/>
                <a:ea typeface="Arial"/>
                <a:cs typeface="Arial"/>
                <a:sym typeface="Arial"/>
              </a:rPr>
              <a:t>To connect the FTDI programmer to your Thing you’ll need to solder </a:t>
            </a:r>
            <a:r>
              <a:rPr lang="en-GB" sz="1400" i="1" dirty="0">
                <a:solidFill>
                  <a:srgbClr val="333333"/>
                </a:solidFill>
                <a:highlight>
                  <a:srgbClr val="FFFFFF"/>
                </a:highlight>
                <a:latin typeface="Arial"/>
                <a:ea typeface="Arial"/>
                <a:cs typeface="Arial"/>
                <a:sym typeface="Arial"/>
              </a:rPr>
              <a:t>something</a:t>
            </a:r>
            <a:r>
              <a:rPr lang="en-GB" sz="1400" dirty="0">
                <a:solidFill>
                  <a:srgbClr val="333333"/>
                </a:solidFill>
                <a:highlight>
                  <a:srgbClr val="FFFFFF"/>
                </a:highlight>
                <a:latin typeface="Arial"/>
                <a:ea typeface="Arial"/>
                <a:cs typeface="Arial"/>
                <a:sym typeface="Arial"/>
              </a:rPr>
              <a:t> to the Thing. In Our case we used</a:t>
            </a:r>
          </a:p>
          <a:p>
            <a:pPr marL="914400" lvl="1" indent="-317500" rtl="0">
              <a:spcBef>
                <a:spcPts val="0"/>
              </a:spcBef>
              <a:spcAft>
                <a:spcPts val="800"/>
              </a:spcAft>
              <a:buSzPct val="100000"/>
              <a:buFont typeface="Arial"/>
            </a:pPr>
            <a:r>
              <a:rPr lang="en-GB" sz="1400" dirty="0">
                <a:solidFill>
                  <a:srgbClr val="E0311D"/>
                </a:solidFill>
                <a:highlight>
                  <a:srgbClr val="FFFFFF"/>
                </a:highlight>
                <a:latin typeface="Arial"/>
                <a:ea typeface="Arial"/>
                <a:cs typeface="Arial"/>
                <a:sym typeface="Arial"/>
                <a:hlinkClick r:id="rId3"/>
              </a:rPr>
              <a:t>10-pin Stackable Headers</a:t>
            </a:r>
            <a:r>
              <a:rPr lang="en-GB" sz="1400" dirty="0">
                <a:solidFill>
                  <a:srgbClr val="333333"/>
                </a:solidFill>
                <a:highlight>
                  <a:srgbClr val="FFFFFF"/>
                </a:highlight>
                <a:latin typeface="Arial"/>
                <a:ea typeface="Arial"/>
                <a:cs typeface="Arial"/>
                <a:sym typeface="Arial"/>
              </a:rPr>
              <a:t> make it convenient to </a:t>
            </a:r>
            <a:r>
              <a:rPr lang="en-GB" dirty="0">
                <a:solidFill>
                  <a:srgbClr val="333333"/>
                </a:solidFill>
                <a:highlight>
                  <a:srgbClr val="FFFFFF"/>
                </a:highlight>
                <a:latin typeface="Arial"/>
                <a:ea typeface="Arial"/>
                <a:cs typeface="Arial"/>
                <a:sym typeface="Arial"/>
              </a:rPr>
              <a:t>allow communication to the Thing through a breadboard or to connect wires or male headers</a:t>
            </a:r>
          </a:p>
          <a:p>
            <a:pPr marL="1371600" lvl="2" indent="-228600" rtl="0">
              <a:spcBef>
                <a:spcPts val="0"/>
              </a:spcBef>
              <a:spcAft>
                <a:spcPts val="800"/>
              </a:spcAft>
              <a:buClr>
                <a:srgbClr val="333333"/>
              </a:buClr>
              <a:buFont typeface="Arial"/>
            </a:pPr>
            <a:r>
              <a:rPr lang="en-GB" dirty="0">
                <a:solidFill>
                  <a:srgbClr val="333333"/>
                </a:solidFill>
                <a:highlight>
                  <a:srgbClr val="FFFFFF"/>
                </a:highlight>
                <a:latin typeface="Arial"/>
                <a:ea typeface="Arial"/>
                <a:cs typeface="Arial"/>
                <a:sym typeface="Arial"/>
              </a:rPr>
              <a:t>We also soldered these Headers to the Thing, for soldering you are going to no solder and an iron. Also a solder vacuum and remover is useful too as you don’t want solder to glob together.</a:t>
            </a:r>
          </a:p>
          <a:p>
            <a:pPr marL="457200" lvl="0" indent="-317500" rtl="0">
              <a:spcBef>
                <a:spcPts val="0"/>
              </a:spcBef>
              <a:buSzPct val="100000"/>
              <a:buFont typeface="Arial"/>
            </a:pPr>
            <a:r>
              <a:rPr lang="en-GB" sz="1400" dirty="0">
                <a:solidFill>
                  <a:srgbClr val="333333"/>
                </a:solidFill>
                <a:highlight>
                  <a:srgbClr val="FFFFFF"/>
                </a:highlight>
                <a:latin typeface="Arial"/>
                <a:ea typeface="Arial"/>
                <a:cs typeface="Arial"/>
                <a:sym typeface="Arial"/>
              </a:rPr>
              <a:t> Speaking of wires and headers, the FTDI Basic does not come with wires or headers. We used</a:t>
            </a:r>
          </a:p>
          <a:p>
            <a:pPr marL="914400" lvl="1" indent="-228600" rtl="0">
              <a:spcBef>
                <a:spcPts val="0"/>
              </a:spcBef>
              <a:buClr>
                <a:srgbClr val="333333"/>
              </a:buClr>
              <a:buFont typeface="Arial"/>
            </a:pPr>
            <a:r>
              <a:rPr lang="en-GB" dirty="0">
                <a:solidFill>
                  <a:srgbClr val="E0311D"/>
                </a:solidFill>
                <a:latin typeface="Arial"/>
                <a:ea typeface="Arial"/>
                <a:cs typeface="Arial"/>
                <a:sym typeface="Arial"/>
              </a:rPr>
              <a:t>Breakaway right-angle male header</a:t>
            </a:r>
            <a:r>
              <a:rPr lang="en-GB" dirty="0">
                <a:solidFill>
                  <a:srgbClr val="333333"/>
                </a:solidFill>
                <a:latin typeface="Arial"/>
                <a:ea typeface="Arial"/>
                <a:cs typeface="Arial"/>
                <a:sym typeface="Arial"/>
              </a:rPr>
              <a:t>  which are breakable male headers that can be broken into smaller headers, such as</a:t>
            </a:r>
          </a:p>
          <a:p>
            <a:pPr marL="1371600" lvl="2" indent="-317500" rtl="0">
              <a:spcBef>
                <a:spcPts val="0"/>
              </a:spcBef>
              <a:buSzPct val="100000"/>
              <a:buFont typeface="Arial"/>
            </a:pPr>
            <a:r>
              <a:rPr lang="en-GB" sz="1400" dirty="0">
                <a:solidFill>
                  <a:srgbClr val="E0311D"/>
                </a:solidFill>
                <a:highlight>
                  <a:srgbClr val="FFFFFF"/>
                </a:highlight>
                <a:latin typeface="Arial"/>
                <a:ea typeface="Arial"/>
                <a:cs typeface="Arial"/>
                <a:sym typeface="Arial"/>
              </a:rPr>
              <a:t>6-pin </a:t>
            </a:r>
            <a:r>
              <a:rPr lang="en-GB" dirty="0">
                <a:solidFill>
                  <a:srgbClr val="E0311D"/>
                </a:solidFill>
                <a:highlight>
                  <a:srgbClr val="FFFFFF"/>
                </a:highlight>
                <a:latin typeface="Arial"/>
                <a:ea typeface="Arial"/>
                <a:cs typeface="Arial"/>
                <a:sym typeface="Arial"/>
              </a:rPr>
              <a:t>r</a:t>
            </a:r>
            <a:r>
              <a:rPr lang="en-GB" sz="1400" dirty="0">
                <a:solidFill>
                  <a:srgbClr val="E0311D"/>
                </a:solidFill>
                <a:highlight>
                  <a:srgbClr val="FFFFFF"/>
                </a:highlight>
                <a:latin typeface="Arial"/>
                <a:ea typeface="Arial"/>
                <a:cs typeface="Arial"/>
                <a:sym typeface="Arial"/>
                <a:hlinkClick r:id="rId4"/>
              </a:rPr>
              <a:t>ight-angle male header</a:t>
            </a:r>
            <a:r>
              <a:rPr lang="en-GB" sz="1400" dirty="0">
                <a:solidFill>
                  <a:srgbClr val="333333"/>
                </a:solidFill>
                <a:highlight>
                  <a:srgbClr val="FFFFFF"/>
                </a:highlight>
                <a:latin typeface="Arial"/>
                <a:ea typeface="Arial"/>
                <a:cs typeface="Arial"/>
                <a:sym typeface="Arial"/>
              </a:rPr>
              <a:t>  </a:t>
            </a:r>
            <a:r>
              <a:rPr lang="en-GB" dirty="0">
                <a:solidFill>
                  <a:srgbClr val="333333"/>
                </a:solidFill>
                <a:highlight>
                  <a:srgbClr val="FFFFFF"/>
                </a:highlight>
                <a:latin typeface="Arial"/>
                <a:ea typeface="Arial"/>
                <a:cs typeface="Arial"/>
                <a:sym typeface="Arial"/>
              </a:rPr>
              <a:t>allowed us to </a:t>
            </a:r>
            <a:r>
              <a:rPr lang="en-GB" sz="1400" dirty="0">
                <a:solidFill>
                  <a:srgbClr val="333333"/>
                </a:solidFill>
                <a:highlight>
                  <a:srgbClr val="FFFFFF"/>
                </a:highlight>
                <a:latin typeface="Arial"/>
                <a:ea typeface="Arial"/>
                <a:cs typeface="Arial"/>
                <a:sym typeface="Arial"/>
              </a:rPr>
              <a:t>interface between the FTDI and the Thing.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2875" y="144980"/>
            <a:ext cx="8520600" cy="607800"/>
          </a:xfrm>
          <a:prstGeom prst="rect">
            <a:avLst/>
          </a:prstGeom>
        </p:spPr>
        <p:txBody>
          <a:bodyPr lIns="91425" tIns="91425" rIns="91425" bIns="91425" anchor="t" anchorCtr="0">
            <a:noAutofit/>
          </a:bodyPr>
          <a:lstStyle/>
          <a:p>
            <a:pPr lvl="0">
              <a:lnSpc>
                <a:spcPct val="128432"/>
              </a:lnSpc>
            </a:pPr>
            <a:r>
              <a:rPr lang="en-GB" sz="2800" dirty="0">
                <a:highlight>
                  <a:srgbClr val="FFFFFF"/>
                </a:highlight>
              </a:rPr>
              <a:t>Arduino IDE</a:t>
            </a:r>
            <a:r>
              <a:rPr lang="en-GB" sz="2800" dirty="0">
                <a:solidFill>
                  <a:srgbClr val="000000"/>
                </a:solidFill>
                <a:highlight>
                  <a:srgbClr val="FFFFFF"/>
                </a:highlight>
                <a:latin typeface="Arial"/>
                <a:ea typeface="Arial"/>
                <a:cs typeface="Arial"/>
                <a:sym typeface="Arial"/>
              </a:rPr>
              <a:t>​</a:t>
            </a:r>
          </a:p>
          <a:p>
            <a:pPr lvl="0">
              <a:lnSpc>
                <a:spcPct val="128432"/>
              </a:lnSpc>
              <a:spcBef>
                <a:spcPts val="0"/>
              </a:spcBef>
              <a:buNone/>
            </a:pPr>
            <a:r>
              <a:rPr lang="en-GB" sz="2400" dirty="0">
                <a:solidFill>
                  <a:srgbClr val="000000"/>
                </a:solidFill>
                <a:highlight>
                  <a:srgbClr val="FFFFFF"/>
                </a:highlight>
                <a:latin typeface="Arial"/>
                <a:ea typeface="Arial"/>
                <a:cs typeface="Arial"/>
                <a:sym typeface="Arial"/>
              </a:rPr>
              <a:t>​</a:t>
            </a:r>
          </a:p>
          <a:p>
            <a:pPr lvl="0">
              <a:spcBef>
                <a:spcPts val="0"/>
              </a:spcBef>
              <a:buNone/>
            </a:pPr>
            <a:endParaRPr sz="2400" dirty="0"/>
          </a:p>
        </p:txBody>
      </p:sp>
      <p:sp>
        <p:nvSpPr>
          <p:cNvPr id="134" name="Shape 134"/>
          <p:cNvSpPr txBox="1">
            <a:spLocks noGrp="1"/>
          </p:cNvSpPr>
          <p:nvPr>
            <p:ph type="body" idx="1"/>
          </p:nvPr>
        </p:nvSpPr>
        <p:spPr>
          <a:xfrm>
            <a:off x="0" y="929760"/>
            <a:ext cx="8520600" cy="3504588"/>
          </a:xfrm>
          <a:prstGeom prst="rect">
            <a:avLst/>
          </a:prstGeom>
        </p:spPr>
        <p:txBody>
          <a:bodyPr lIns="91425" tIns="91425" rIns="91425" bIns="91425" anchor="t" anchorCtr="0">
            <a:noAutofit/>
          </a:bodyPr>
          <a:lstStyle/>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The Arduino Integrated Development Environment - or Arduino Software (IDE) - contains a text editor for writing code, a message area, a text console, a toolbar with buttons for common functions and a series of menus. ​</a:t>
            </a:r>
          </a:p>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It connects to the Arduino and </a:t>
            </a:r>
            <a:r>
              <a:rPr lang="en-GB" sz="1400" dirty="0" err="1">
                <a:solidFill>
                  <a:srgbClr val="4F4E4E"/>
                </a:solidFill>
                <a:highlight>
                  <a:srgbClr val="FFFFFF"/>
                </a:highlight>
                <a:latin typeface="Calibri"/>
                <a:ea typeface="Calibri"/>
                <a:cs typeface="Calibri"/>
                <a:sym typeface="Calibri"/>
              </a:rPr>
              <a:t>Genuino</a:t>
            </a:r>
            <a:r>
              <a:rPr lang="en-GB" sz="1400" dirty="0">
                <a:solidFill>
                  <a:srgbClr val="4F4E4E"/>
                </a:solidFill>
                <a:highlight>
                  <a:srgbClr val="FFFFFF"/>
                </a:highlight>
                <a:latin typeface="Calibri"/>
                <a:ea typeface="Calibri"/>
                <a:cs typeface="Calibri"/>
                <a:sym typeface="Calibri"/>
              </a:rPr>
              <a:t> hardware to upload programs and communicate with them.​</a:t>
            </a:r>
          </a:p>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Programs written using Arduino Software (IDE) are called sketches.​</a:t>
            </a:r>
          </a:p>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These sketches are written in the text editor and are saved with the file extension .</a:t>
            </a:r>
            <a:r>
              <a:rPr lang="en-GB" sz="1400" dirty="0" err="1">
                <a:solidFill>
                  <a:srgbClr val="4F4E4E"/>
                </a:solidFill>
                <a:highlight>
                  <a:srgbClr val="FFFFFF"/>
                </a:highlight>
                <a:latin typeface="Calibri"/>
                <a:ea typeface="Calibri"/>
                <a:cs typeface="Calibri"/>
                <a:sym typeface="Calibri"/>
              </a:rPr>
              <a:t>ino</a:t>
            </a:r>
            <a:r>
              <a:rPr lang="en-GB" sz="1400" dirty="0">
                <a:solidFill>
                  <a:srgbClr val="4F4E4E"/>
                </a:solidFill>
                <a:highlight>
                  <a:srgbClr val="FFFFFF"/>
                </a:highlight>
                <a:latin typeface="Calibri"/>
                <a:ea typeface="Calibri"/>
                <a:cs typeface="Calibri"/>
                <a:sym typeface="Calibri"/>
              </a:rPr>
              <a:t>. The editor has features for cutting/pasting and for searching/replacing text. ​</a:t>
            </a:r>
          </a:p>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The message area gives feedback while saving and exporting and also displays errors. The console displays text output by the Arduino Software (IDE), including complete error messages and other information.​</a:t>
            </a:r>
          </a:p>
          <a:p>
            <a:pPr marL="685800" lvl="0" indent="-317500">
              <a:lnSpc>
                <a:spcPct val="132277"/>
              </a:lnSpc>
              <a:spcBef>
                <a:spcPts val="0"/>
              </a:spcBef>
              <a:spcAft>
                <a:spcPts val="0"/>
              </a:spcAft>
              <a:buClr>
                <a:srgbClr val="4F4E4E"/>
              </a:buClr>
              <a:buSzPct val="100000"/>
              <a:buFont typeface="Arial"/>
            </a:pPr>
            <a:r>
              <a:rPr lang="en-GB" sz="1400" dirty="0">
                <a:solidFill>
                  <a:srgbClr val="4F4E4E"/>
                </a:solidFill>
                <a:highlight>
                  <a:srgbClr val="FFFFFF"/>
                </a:highlight>
                <a:latin typeface="Calibri"/>
                <a:ea typeface="Calibri"/>
                <a:cs typeface="Calibri"/>
                <a:sym typeface="Calibri"/>
              </a:rPr>
              <a:t> The bottom </a:t>
            </a:r>
            <a:r>
              <a:rPr lang="en-GB" sz="1400" dirty="0" err="1">
                <a:solidFill>
                  <a:srgbClr val="4F4E4E"/>
                </a:solidFill>
                <a:highlight>
                  <a:srgbClr val="FFFFFF"/>
                </a:highlight>
                <a:latin typeface="Calibri"/>
                <a:ea typeface="Calibri"/>
                <a:cs typeface="Calibri"/>
                <a:sym typeface="Calibri"/>
              </a:rPr>
              <a:t>righthand</a:t>
            </a:r>
            <a:r>
              <a:rPr lang="en-GB" sz="1400" dirty="0">
                <a:solidFill>
                  <a:srgbClr val="4F4E4E"/>
                </a:solidFill>
                <a:highlight>
                  <a:srgbClr val="FFFFFF"/>
                </a:highlight>
                <a:latin typeface="Calibri"/>
                <a:ea typeface="Calibri"/>
                <a:cs typeface="Calibri"/>
                <a:sym typeface="Calibri"/>
              </a:rPr>
              <a:t> corner of the window displays the configured board and serial port. The toolbar buttons allow you to verify and upload programs, create, open, and save sketches, and open the serial monitor.​</a:t>
            </a:r>
          </a:p>
          <a:p>
            <a:pPr lvl="0">
              <a:spcBef>
                <a:spcPts val="0"/>
              </a:spcBef>
              <a:buNone/>
            </a:pPr>
            <a:endParaRPr sz="14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1271</Words>
  <Application>Microsoft Office PowerPoint</Application>
  <PresentationFormat>On-screen Show (16:9)</PresentationFormat>
  <Paragraphs>102</Paragraphs>
  <Slides>20</Slides>
  <Notes>18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geometric</vt:lpstr>
      <vt:lpstr>Sparkfun ESP8266 Thing-Web Server.</vt:lpstr>
      <vt:lpstr>Introduction</vt:lpstr>
      <vt:lpstr>Parts</vt:lpstr>
      <vt:lpstr>ESP8266 Thing</vt:lpstr>
      <vt:lpstr>ESP8266 Features</vt:lpstr>
      <vt:lpstr>Ftdi Features</vt:lpstr>
      <vt:lpstr>Ftdi Breakout</vt:lpstr>
      <vt:lpstr>Assembling the Hardware</vt:lpstr>
      <vt:lpstr>Arduino IDE​ ​ </vt:lpstr>
      <vt:lpstr>Using Arduino with the ESP8266 Thing</vt:lpstr>
      <vt:lpstr>Using Arduino with the ESP8266 Thing cont.</vt:lpstr>
      <vt:lpstr>Coding the Thing</vt:lpstr>
      <vt:lpstr>Exploring the Code</vt:lpstr>
      <vt:lpstr>Exploring the Code Continued</vt:lpstr>
      <vt:lpstr>Demonstration</vt:lpstr>
      <vt:lpstr>Demonstration </vt:lpstr>
      <vt:lpstr>References </vt:lpstr>
      <vt:lpstr>Demonstration Video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Sparkfun ESP8266 Thing- Web Server.</dc:title>
  <dc:creator>Chirag Padsala</dc:creator>
  <cp:lastModifiedBy>cpadsala</cp:lastModifiedBy>
  <cp:revision>23</cp:revision>
  <dcterms:modified xsi:type="dcterms:W3CDTF">2018-03-11T01:13:44Z</dcterms:modified>
</cp:coreProperties>
</file>