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12"/>
  </p:notesMasterIdLst>
  <p:handoutMasterIdLst>
    <p:handoutMasterId r:id="rId13"/>
  </p:handoutMasterIdLst>
  <p:sldIdLst>
    <p:sldId id="390" r:id="rId3"/>
    <p:sldId id="460" r:id="rId4"/>
    <p:sldId id="461" r:id="rId5"/>
    <p:sldId id="465" r:id="rId6"/>
    <p:sldId id="462" r:id="rId7"/>
    <p:sldId id="464" r:id="rId8"/>
    <p:sldId id="463" r:id="rId9"/>
    <p:sldId id="466" r:id="rId10"/>
    <p:sldId id="468" r:id="rId11"/>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hmaja B" initials="S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222222"/>
    <a:srgbClr val="18B2B6"/>
    <a:srgbClr val="0033CC"/>
    <a:srgbClr val="F8F8F8"/>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57" autoAdjust="0"/>
    <p:restoredTop sz="86392" autoAdjust="0"/>
  </p:normalViewPr>
  <p:slideViewPr>
    <p:cSldViewPr>
      <p:cViewPr varScale="1">
        <p:scale>
          <a:sx n="74" d="100"/>
          <a:sy n="74" d="100"/>
        </p:scale>
        <p:origin x="978" y="72"/>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46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3</a:t>
            </a:fld>
            <a:endParaRPr lang="en-US"/>
          </a:p>
        </p:txBody>
      </p:sp>
    </p:spTree>
    <p:extLst>
      <p:ext uri="{BB962C8B-B14F-4D97-AF65-F5344CB8AC3E}">
        <p14:creationId xmlns:p14="http://schemas.microsoft.com/office/powerpoint/2010/main" val="203553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smtClean="0"/>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1828800"/>
            <a:ext cx="7696200" cy="4297363"/>
          </a:xfrm>
        </p:spPr>
        <p:txBody>
          <a:bodyPr/>
          <a:lstStyle/>
          <a:p>
            <a:pPr lvl="0"/>
            <a:r>
              <a:rPr lang="en-US" noProof="0" smtClean="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990600" y="1752600"/>
            <a:ext cx="396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iming>
    <p:tnLst>
      <p:par>
        <p:cTn id="1" dur="indefinite" restart="never" nodeType="tmRoot"/>
      </p:par>
    </p:tnLst>
  </p:timing>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smtClean="0">
                <a:solidFill>
                  <a:schemeClr val="bg1"/>
                </a:solidFill>
                <a:latin typeface="Futura Md BT" pitchFamily="34" charset="0"/>
              </a:rPr>
              <a:t>School of Applied Technology</a:t>
            </a:r>
            <a:endParaRPr lang="en-US" sz="1800" i="1" dirty="0">
              <a:solidFill>
                <a:schemeClr val="bg1"/>
              </a:solidFill>
              <a:latin typeface="Futura Md BT" pitchFamily="34" charset="0"/>
            </a:endParaRP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smtClean="0">
                <a:solidFill>
                  <a:schemeClr val="hlink"/>
                </a:solidFill>
                <a:latin typeface="Futura Md BT" pitchFamily="34" charset="0"/>
              </a:rPr>
              <a:t>ITM - 527</a:t>
            </a:r>
            <a:endParaRPr lang="en-US" sz="6000" b="1" dirty="0">
              <a:solidFill>
                <a:schemeClr val="hlink"/>
              </a:solidFill>
              <a:latin typeface="Futura Md BT"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527 Data Analytics</a:t>
            </a:r>
            <a:endParaRPr lang="en-US" dirty="0"/>
          </a:p>
        </p:txBody>
      </p:sp>
      <p:sp>
        <p:nvSpPr>
          <p:cNvPr id="4" name="Text Placeholder 3"/>
          <p:cNvSpPr>
            <a:spLocks noGrp="1"/>
          </p:cNvSpPr>
          <p:nvPr>
            <p:ph type="body" sz="quarter" idx="13"/>
          </p:nvPr>
        </p:nvSpPr>
        <p:spPr/>
        <p:txBody>
          <a:bodyPr/>
          <a:lstStyle/>
          <a:p>
            <a:r>
              <a:rPr lang="en-US" dirty="0" smtClean="0"/>
              <a:t>March 21, 2016</a:t>
            </a:r>
          </a:p>
          <a:p>
            <a:r>
              <a:rPr lang="en-US" dirty="0" smtClean="0"/>
              <a:t>Corpus Analysis</a:t>
            </a:r>
          </a:p>
          <a:p>
            <a:r>
              <a:rPr lang="en-US" sz="2400" dirty="0" smtClean="0"/>
              <a:t>Group 7</a:t>
            </a:r>
          </a:p>
          <a:p>
            <a:endParaRPr lang="en-US" dirty="0" smtClean="0"/>
          </a:p>
        </p:txBody>
      </p:sp>
    </p:spTree>
    <p:extLst>
      <p:ext uri="{BB962C8B-B14F-4D97-AF65-F5344CB8AC3E}">
        <p14:creationId xmlns:p14="http://schemas.microsoft.com/office/powerpoint/2010/main" val="323258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Introduction</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lgn="just"/>
            <a:r>
              <a:rPr lang="en-US" sz="1400" dirty="0" smtClean="0"/>
              <a:t>A Corpus is a collections of texts used for linguistic analyses which is usually stored in an electronic database so that data can be accessed easily. Corpus text consists of thousands or millions of words.</a:t>
            </a:r>
          </a:p>
          <a:p>
            <a:pPr marL="342900" indent="-285750" algn="just">
              <a:buNone/>
            </a:pPr>
            <a:endParaRPr lang="en-US" sz="1400" dirty="0" smtClean="0"/>
          </a:p>
          <a:p>
            <a:pPr marL="342900" indent="-285750" algn="just"/>
            <a:r>
              <a:rPr lang="en-US" sz="1400" dirty="0" smtClean="0"/>
              <a:t>Below are the advantages of corpus analysis:</a:t>
            </a:r>
          </a:p>
          <a:p>
            <a:pPr marL="742950" lvl="1" algn="just"/>
            <a:r>
              <a:rPr lang="en-US" sz="1400" dirty="0" smtClean="0"/>
              <a:t>A corpus-based analysis can investigate any language pattern i.e., lexical, structural</a:t>
            </a:r>
          </a:p>
          <a:p>
            <a:pPr marL="742950" lvl="1" algn="just"/>
            <a:r>
              <a:rPr lang="en-US" sz="1400" dirty="0" smtClean="0"/>
              <a:t>It is consistent and reliable.</a:t>
            </a:r>
          </a:p>
          <a:p>
            <a:pPr marL="742950" lvl="1" algn="just"/>
            <a:r>
              <a:rPr lang="en-US" sz="1400" dirty="0" smtClean="0"/>
              <a:t>It allows the linguists to store and analyze larger database of natural language. </a:t>
            </a:r>
          </a:p>
          <a:p>
            <a:pPr marL="742950" lvl="1" algn="just"/>
            <a:endParaRPr lang="en-US" sz="1000" dirty="0" smtClean="0"/>
          </a:p>
          <a:p>
            <a:pPr marL="342900" indent="-285750" algn="just"/>
            <a:r>
              <a:rPr lang="en-US" sz="1400" dirty="0" smtClean="0"/>
              <a:t>We need to install “tm” package for the analyses of the corpus.</a:t>
            </a:r>
          </a:p>
          <a:p>
            <a:pPr marL="342900" indent="-285750" algn="just"/>
            <a:endParaRPr lang="en-US" sz="1400" dirty="0" smtClean="0"/>
          </a:p>
          <a:p>
            <a:pPr marL="342900" indent="-285750" algn="just"/>
            <a:r>
              <a:rPr lang="en-US" sz="1400" dirty="0" smtClean="0"/>
              <a:t>Corpus analysis has been performed for the HP company. DEF 14A (Proxy) Filling has been considered for the HP company from 2005 through 2016.</a:t>
            </a:r>
          </a:p>
          <a:p>
            <a:pPr marL="342900" indent="-285750"/>
            <a:endParaRPr lang="en-US" sz="1400" dirty="0" smtClean="0"/>
          </a:p>
          <a:p>
            <a:pPr marL="342900" indent="-285750"/>
            <a:endParaRPr lang="en-US" sz="1400" dirty="0" smtClean="0"/>
          </a:p>
          <a:p>
            <a:pPr marL="342900" indent="-285750"/>
            <a:endParaRPr lang="en-US" sz="1400" dirty="0" smtClean="0"/>
          </a:p>
          <a:p>
            <a:pPr marL="342900" indent="-285750"/>
            <a:endParaRPr lang="en-US" sz="1400" dirty="0" smtClean="0"/>
          </a:p>
          <a:p>
            <a:pPr marL="342900" indent="-285750"/>
            <a:endParaRPr lang="en-US" sz="1400" dirty="0" smtClean="0"/>
          </a:p>
          <a:p>
            <a:pPr marL="342900" indent="-285750"/>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a:t>
            </a:fld>
            <a:endParaRPr lang="en-US"/>
          </a:p>
        </p:txBody>
      </p:sp>
    </p:spTree>
    <p:extLst>
      <p:ext uri="{BB962C8B-B14F-4D97-AF65-F5344CB8AC3E}">
        <p14:creationId xmlns:p14="http://schemas.microsoft.com/office/powerpoint/2010/main" val="963815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Term Document Matrix of the Q&amp;A content</a:t>
            </a:r>
            <a:endParaRPr lang="en-US" sz="3200" dirty="0"/>
          </a:p>
        </p:txBody>
      </p:sp>
      <p:sp>
        <p:nvSpPr>
          <p:cNvPr id="3" name="Content Placeholder 2"/>
          <p:cNvSpPr>
            <a:spLocks noGrp="1"/>
          </p:cNvSpPr>
          <p:nvPr>
            <p:ph sz="half" idx="1"/>
          </p:nvPr>
        </p:nvSpPr>
        <p:spPr>
          <a:xfrm>
            <a:off x="990600" y="1828800"/>
            <a:ext cx="7848600" cy="4297363"/>
          </a:xfrm>
        </p:spPr>
        <p:txBody>
          <a:bodyPr/>
          <a:lstStyle/>
          <a:p>
            <a:pPr marL="342900" indent="-285750" algn="just"/>
            <a:r>
              <a:rPr lang="en-US" sz="1400" dirty="0" smtClean="0"/>
              <a:t>Below is the code for generating the term document matrix:</a:t>
            </a:r>
          </a:p>
          <a:p>
            <a:pPr marL="342900" indent="-285750" algn="just">
              <a:buNone/>
            </a:pPr>
            <a:r>
              <a:rPr lang="en-US" sz="1400" dirty="0" smtClean="0"/>
              <a:t>	#finding the frequency</a:t>
            </a:r>
          </a:p>
          <a:p>
            <a:pPr marL="342900" indent="-285750" algn="just">
              <a:buNone/>
            </a:pPr>
            <a:r>
              <a:rPr lang="en-US" sz="1400" dirty="0" smtClean="0"/>
              <a:t>	freq &lt;-</a:t>
            </a:r>
            <a:r>
              <a:rPr lang="en-US" sz="1400" dirty="0" err="1" smtClean="0"/>
              <a:t>colSums</a:t>
            </a:r>
            <a:r>
              <a:rPr lang="en-US" sz="1400" dirty="0" smtClean="0"/>
              <a:t>(</a:t>
            </a:r>
            <a:r>
              <a:rPr lang="en-US" sz="1400" dirty="0" err="1" smtClean="0"/>
              <a:t>as.matrix</a:t>
            </a:r>
            <a:r>
              <a:rPr lang="en-US" sz="1400" dirty="0" smtClean="0"/>
              <a:t>(</a:t>
            </a:r>
            <a:r>
              <a:rPr lang="en-US" sz="1400" dirty="0" err="1" smtClean="0"/>
              <a:t>dtms</a:t>
            </a:r>
            <a:r>
              <a:rPr lang="en-US" sz="1400" dirty="0" smtClean="0"/>
              <a:t>))</a:t>
            </a:r>
          </a:p>
          <a:p>
            <a:pPr marL="342900" indent="-285750" algn="just">
              <a:buNone/>
            </a:pPr>
            <a:r>
              <a:rPr lang="en-US" sz="1400" dirty="0" smtClean="0"/>
              <a:t>	freq </a:t>
            </a:r>
          </a:p>
          <a:p>
            <a:pPr marL="342900" indent="-285750" algn="just"/>
            <a:r>
              <a:rPr lang="en-US" sz="1400" dirty="0" smtClean="0"/>
              <a:t>Screenshot of the term document matrix:</a:t>
            </a:r>
          </a:p>
          <a:p>
            <a:pPr marL="342900" indent="-285750">
              <a:buNone/>
            </a:pPr>
            <a:endParaRPr lang="en-US" sz="1400" dirty="0" smtClean="0"/>
          </a:p>
          <a:p>
            <a:pPr marL="342900" indent="-285750">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3</a:t>
            </a:fld>
            <a:endParaRPr lang="en-US"/>
          </a:p>
        </p:txBody>
      </p:sp>
      <p:pic>
        <p:nvPicPr>
          <p:cNvPr id="6" name="Picture 5"/>
          <p:cNvPicPr>
            <a:picLocks noChangeAspect="1"/>
          </p:cNvPicPr>
          <p:nvPr/>
        </p:nvPicPr>
        <p:blipFill>
          <a:blip r:embed="rId3"/>
          <a:stretch>
            <a:fillRect/>
          </a:stretch>
        </p:blipFill>
        <p:spPr>
          <a:xfrm>
            <a:off x="1500187" y="3200400"/>
            <a:ext cx="6653213" cy="2743200"/>
          </a:xfrm>
          <a:prstGeom prst="rect">
            <a:avLst/>
          </a:prstGeom>
        </p:spPr>
      </p:pic>
    </p:spTree>
    <p:extLst>
      <p:ext uri="{BB962C8B-B14F-4D97-AF65-F5344CB8AC3E}">
        <p14:creationId xmlns:p14="http://schemas.microsoft.com/office/powerpoint/2010/main" val="1054114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4</a:t>
            </a:fld>
            <a:endParaRPr lang="en-US"/>
          </a:p>
        </p:txBody>
      </p:sp>
      <p:sp>
        <p:nvSpPr>
          <p:cNvPr id="8" name="Content Placeholder 7"/>
          <p:cNvSpPr>
            <a:spLocks noGrp="1"/>
          </p:cNvSpPr>
          <p:nvPr>
            <p:ph sz="half" idx="1"/>
          </p:nvPr>
        </p:nvSpPr>
        <p:spPr/>
        <p:txBody>
          <a:bodyPr/>
          <a:lstStyle/>
          <a:p>
            <a:endParaRPr lang="en-US"/>
          </a:p>
        </p:txBody>
      </p:sp>
      <p:pic>
        <p:nvPicPr>
          <p:cNvPr id="10" name="Picture 9"/>
          <p:cNvPicPr>
            <a:picLocks noChangeAspect="1"/>
          </p:cNvPicPr>
          <p:nvPr/>
        </p:nvPicPr>
        <p:blipFill>
          <a:blip r:embed="rId2"/>
          <a:stretch>
            <a:fillRect/>
          </a:stretch>
        </p:blipFill>
        <p:spPr>
          <a:xfrm>
            <a:off x="990600" y="1828799"/>
            <a:ext cx="3771900" cy="4297363"/>
          </a:xfrm>
          <a:prstGeom prst="rect">
            <a:avLst/>
          </a:prstGeom>
        </p:spPr>
      </p:pic>
      <p:pic>
        <p:nvPicPr>
          <p:cNvPr id="12" name="Content Placeholder 11"/>
          <p:cNvPicPr>
            <a:picLocks noGrp="1" noChangeAspect="1"/>
          </p:cNvPicPr>
          <p:nvPr>
            <p:ph sz="half" idx="2"/>
          </p:nvPr>
        </p:nvPicPr>
        <p:blipFill>
          <a:blip r:embed="rId3"/>
          <a:stretch>
            <a:fillRect/>
          </a:stretch>
        </p:blipFill>
        <p:spPr>
          <a:xfrm>
            <a:off x="4900104" y="1828799"/>
            <a:ext cx="3771900" cy="2464530"/>
          </a:xfrm>
          <a:prstGeom prst="rect">
            <a:avLst/>
          </a:prstGeom>
        </p:spPr>
      </p:pic>
      <p:pic>
        <p:nvPicPr>
          <p:cNvPr id="13" name="Picture 12"/>
          <p:cNvPicPr>
            <a:picLocks noChangeAspect="1"/>
          </p:cNvPicPr>
          <p:nvPr/>
        </p:nvPicPr>
        <p:blipFill>
          <a:blip r:embed="rId4"/>
          <a:stretch>
            <a:fillRect/>
          </a:stretch>
        </p:blipFill>
        <p:spPr>
          <a:xfrm>
            <a:off x="4900103" y="4293329"/>
            <a:ext cx="3771901" cy="183283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a:t>
            </a:r>
            <a:endParaRPr lang="en-US" dirty="0"/>
          </a:p>
        </p:txBody>
      </p:sp>
      <p:sp>
        <p:nvSpPr>
          <p:cNvPr id="3" name="Content Placeholder 2"/>
          <p:cNvSpPr>
            <a:spLocks noGrp="1"/>
          </p:cNvSpPr>
          <p:nvPr>
            <p:ph sz="half" idx="1"/>
          </p:nvPr>
        </p:nvSpPr>
        <p:spPr/>
        <p:txBody>
          <a:bodyPr/>
          <a:lstStyle/>
          <a:p>
            <a:pPr algn="just"/>
            <a:r>
              <a:rPr lang="en-US" sz="1400" dirty="0" smtClean="0"/>
              <a:t>Figure 1: The code to find the words which has occurred more than 500 times.</a:t>
            </a:r>
          </a:p>
          <a:p>
            <a:pPr algn="just"/>
            <a:endParaRPr lang="en-US" sz="1400" dirty="0" smtClean="0"/>
          </a:p>
          <a:p>
            <a:pPr algn="just"/>
            <a:r>
              <a:rPr lang="en-US" sz="1400" dirty="0" smtClean="0"/>
              <a:t>From figure 2, we can find the top five words that has occurred most number of times . The top five words are Margin, Meet, </a:t>
            </a:r>
            <a:r>
              <a:rPr lang="en-US" sz="1400" dirty="0" err="1" smtClean="0"/>
              <a:t>Proxi</a:t>
            </a:r>
            <a:r>
              <a:rPr lang="en-US" sz="1400" dirty="0" smtClean="0"/>
              <a:t>, Share and Vote. </a:t>
            </a:r>
          </a:p>
          <a:p>
            <a:pPr algn="just">
              <a:buNone/>
            </a:pPr>
            <a:endParaRPr lang="en-US" sz="1400" dirty="0" smtClean="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5</a:t>
            </a:fld>
            <a:endParaRPr lang="en-US"/>
          </a:p>
        </p:txBody>
      </p:sp>
      <p:pic>
        <p:nvPicPr>
          <p:cNvPr id="9" name="Picture 3"/>
          <p:cNvPicPr>
            <a:picLocks noGrp="1" noChangeAspect="1" noChangeArrowheads="1"/>
          </p:cNvPicPr>
          <p:nvPr>
            <p:ph sz="half" idx="2"/>
          </p:nvPr>
        </p:nvPicPr>
        <p:blipFill>
          <a:blip r:embed="rId2" cstate="print"/>
          <a:srcRect/>
          <a:stretch>
            <a:fillRect/>
          </a:stretch>
        </p:blipFill>
        <p:spPr bwMode="auto">
          <a:xfrm>
            <a:off x="4800600" y="1981200"/>
            <a:ext cx="3771900" cy="377969"/>
          </a:xfrm>
          <a:prstGeom prst="rect">
            <a:avLst/>
          </a:prstGeom>
          <a:noFill/>
          <a:ln w="9525">
            <a:noFill/>
            <a:miter lim="800000"/>
            <a:headEnd/>
            <a:tailEnd/>
          </a:ln>
        </p:spPr>
      </p:pic>
      <p:sp>
        <p:nvSpPr>
          <p:cNvPr id="11" name="TextBox 10"/>
          <p:cNvSpPr txBox="1"/>
          <p:nvPr/>
        </p:nvSpPr>
        <p:spPr>
          <a:xfrm>
            <a:off x="5181600" y="2514601"/>
            <a:ext cx="762000" cy="276999"/>
          </a:xfrm>
          <a:prstGeom prst="rect">
            <a:avLst/>
          </a:prstGeom>
          <a:noFill/>
        </p:spPr>
        <p:txBody>
          <a:bodyPr wrap="square" rtlCol="0">
            <a:spAutoFit/>
          </a:bodyPr>
          <a:lstStyle/>
          <a:p>
            <a:r>
              <a:rPr lang="en-US" sz="1200" dirty="0" smtClean="0"/>
              <a:t>Figure 2</a:t>
            </a:r>
            <a:endParaRPr lang="en-US" sz="1200" dirty="0"/>
          </a:p>
        </p:txBody>
      </p:sp>
      <p:sp>
        <p:nvSpPr>
          <p:cNvPr id="12" name="TextBox 11"/>
          <p:cNvSpPr txBox="1"/>
          <p:nvPr/>
        </p:nvSpPr>
        <p:spPr>
          <a:xfrm>
            <a:off x="5029200" y="1676400"/>
            <a:ext cx="762000" cy="276999"/>
          </a:xfrm>
          <a:prstGeom prst="rect">
            <a:avLst/>
          </a:prstGeom>
          <a:noFill/>
        </p:spPr>
        <p:txBody>
          <a:bodyPr wrap="square" rtlCol="0">
            <a:spAutoFit/>
          </a:bodyPr>
          <a:lstStyle/>
          <a:p>
            <a:r>
              <a:rPr lang="en-US" sz="1200" dirty="0" smtClean="0"/>
              <a:t>Figure 1</a:t>
            </a:r>
            <a:endParaRPr lang="en-US" sz="1200" dirty="0"/>
          </a:p>
        </p:txBody>
      </p:sp>
      <p:pic>
        <p:nvPicPr>
          <p:cNvPr id="10" name="Picture 9" descr="Top5.PNG"/>
          <p:cNvPicPr>
            <a:picLocks noChangeAspect="1"/>
          </p:cNvPicPr>
          <p:nvPr/>
        </p:nvPicPr>
        <p:blipFill>
          <a:blip r:embed="rId3" cstate="print"/>
          <a:stretch>
            <a:fillRect/>
          </a:stretch>
        </p:blipFill>
        <p:spPr>
          <a:xfrm>
            <a:off x="4800600" y="2819400"/>
            <a:ext cx="4114800" cy="33234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half" idx="1"/>
          </p:nvPr>
        </p:nvSpPr>
        <p:spPr/>
        <p:txBody>
          <a:bodyPr/>
          <a:lstStyle/>
          <a:p>
            <a:pPr algn="just"/>
            <a:r>
              <a:rPr lang="en-US" sz="1400" dirty="0" smtClean="0"/>
              <a:t>Figure 3: The code to find the least five words.</a:t>
            </a:r>
          </a:p>
          <a:p>
            <a:pPr algn="just"/>
            <a:endParaRPr lang="en-US" sz="1400" dirty="0" smtClean="0"/>
          </a:p>
          <a:p>
            <a:pPr algn="just"/>
            <a:r>
              <a:rPr lang="en-US" sz="1400" dirty="0" smtClean="0"/>
              <a:t>From figure 4, we can find the five words that has occurred least number of times. The least five words are Case, Forth, Govern, </a:t>
            </a:r>
            <a:r>
              <a:rPr lang="en-US" sz="1400" dirty="0" err="1" smtClean="0"/>
              <a:t>Relev</a:t>
            </a:r>
            <a:r>
              <a:rPr lang="en-US" sz="1400" dirty="0" smtClean="0"/>
              <a:t> and Sponsor.</a:t>
            </a:r>
          </a:p>
          <a:p>
            <a:pPr algn="just">
              <a:buNone/>
            </a:pPr>
            <a:endParaRPr lang="en-US" sz="1400" dirty="0" smtClean="0"/>
          </a:p>
          <a:p>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a:p>
        </p:txBody>
      </p:sp>
      <p:pic>
        <p:nvPicPr>
          <p:cNvPr id="5122" name="Picture 2"/>
          <p:cNvPicPr>
            <a:picLocks noGrp="1" noChangeAspect="1" noChangeArrowheads="1"/>
          </p:cNvPicPr>
          <p:nvPr>
            <p:ph sz="half" idx="2"/>
          </p:nvPr>
        </p:nvPicPr>
        <p:blipFill>
          <a:blip r:embed="rId2" cstate="print"/>
          <a:srcRect/>
          <a:stretch>
            <a:fillRect/>
          </a:stretch>
        </p:blipFill>
        <p:spPr bwMode="auto">
          <a:xfrm>
            <a:off x="4876800" y="1981200"/>
            <a:ext cx="3771900" cy="315640"/>
          </a:xfrm>
          <a:prstGeom prst="rect">
            <a:avLst/>
          </a:prstGeom>
          <a:noFill/>
          <a:ln w="9525">
            <a:noFill/>
            <a:miter lim="800000"/>
            <a:headEnd/>
            <a:tailEnd/>
          </a:ln>
        </p:spPr>
      </p:pic>
      <p:sp>
        <p:nvSpPr>
          <p:cNvPr id="9" name="TextBox 8"/>
          <p:cNvSpPr txBox="1"/>
          <p:nvPr/>
        </p:nvSpPr>
        <p:spPr>
          <a:xfrm>
            <a:off x="5029200" y="1676400"/>
            <a:ext cx="762000" cy="276999"/>
          </a:xfrm>
          <a:prstGeom prst="rect">
            <a:avLst/>
          </a:prstGeom>
          <a:noFill/>
        </p:spPr>
        <p:txBody>
          <a:bodyPr wrap="square" rtlCol="0">
            <a:spAutoFit/>
          </a:bodyPr>
          <a:lstStyle/>
          <a:p>
            <a:r>
              <a:rPr lang="en-US" sz="1200" dirty="0" smtClean="0"/>
              <a:t>Figure 3</a:t>
            </a:r>
            <a:endParaRPr lang="en-US" sz="1200" dirty="0"/>
          </a:p>
        </p:txBody>
      </p:sp>
      <p:sp>
        <p:nvSpPr>
          <p:cNvPr id="10" name="TextBox 9"/>
          <p:cNvSpPr txBox="1"/>
          <p:nvPr/>
        </p:nvSpPr>
        <p:spPr>
          <a:xfrm>
            <a:off x="5105400" y="2362200"/>
            <a:ext cx="762000" cy="276999"/>
          </a:xfrm>
          <a:prstGeom prst="rect">
            <a:avLst/>
          </a:prstGeom>
          <a:noFill/>
        </p:spPr>
        <p:txBody>
          <a:bodyPr wrap="square" rtlCol="0">
            <a:spAutoFit/>
          </a:bodyPr>
          <a:lstStyle/>
          <a:p>
            <a:r>
              <a:rPr lang="en-US" sz="1200" dirty="0" smtClean="0"/>
              <a:t>Figure 4</a:t>
            </a:r>
            <a:endParaRPr lang="en-US" sz="1200" dirty="0"/>
          </a:p>
        </p:txBody>
      </p:sp>
      <p:pic>
        <p:nvPicPr>
          <p:cNvPr id="11" name="Picture 10" descr="Least5.PNG"/>
          <p:cNvPicPr>
            <a:picLocks noChangeAspect="1"/>
          </p:cNvPicPr>
          <p:nvPr/>
        </p:nvPicPr>
        <p:blipFill>
          <a:blip r:embed="rId3" cstate="print"/>
          <a:stretch>
            <a:fillRect/>
          </a:stretch>
        </p:blipFill>
        <p:spPr>
          <a:xfrm>
            <a:off x="4876800" y="2667000"/>
            <a:ext cx="4038600" cy="2971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1400" dirty="0" smtClean="0"/>
              <a:t>From figure 5, we can find the words that have occurred more than 400 times. </a:t>
            </a:r>
          </a:p>
          <a:p>
            <a:pPr algn="just"/>
            <a:endParaRPr lang="en-US" sz="1400" dirty="0" smtClean="0"/>
          </a:p>
          <a:p>
            <a:pPr algn="just"/>
            <a:r>
              <a:rPr lang="en-US" sz="1400" dirty="0" smtClean="0"/>
              <a:t>From the graph, we can find that “vote” and “</a:t>
            </a:r>
            <a:r>
              <a:rPr lang="en-US" sz="1400" dirty="0" err="1" smtClean="0"/>
              <a:t>proxi</a:t>
            </a:r>
            <a:r>
              <a:rPr lang="en-US" sz="1400" dirty="0" smtClean="0"/>
              <a:t>” have occurred equal to or more than 2000 times when compared with the other words.</a:t>
            </a:r>
            <a:endParaRPr lang="en-US" sz="1400" dirty="0"/>
          </a:p>
        </p:txBody>
      </p:sp>
      <p:sp>
        <p:nvSpPr>
          <p:cNvPr id="4" name="Slide Number Placeholder 3"/>
          <p:cNvSpPr>
            <a:spLocks noGrp="1"/>
          </p:cNvSpPr>
          <p:nvPr>
            <p:ph type="sldNum" sz="quarter" idx="12"/>
          </p:nvPr>
        </p:nvSpPr>
        <p:spPr/>
        <p:txBody>
          <a:bodyPr/>
          <a:lstStyle/>
          <a:p>
            <a:pPr>
              <a:defRPr/>
            </a:pPr>
            <a:fld id="{118104E9-686D-4EEF-853E-2B7FC0BFC96D}" type="slidenum">
              <a:rPr lang="en-US" smtClean="0"/>
              <a:pPr>
                <a:defRPr/>
              </a:pPr>
              <a:t>7</a:t>
            </a:fld>
            <a:endParaRPr lang="en-US"/>
          </a:p>
        </p:txBody>
      </p:sp>
      <p:pic>
        <p:nvPicPr>
          <p:cNvPr id="19" name="Picture 18" descr="More-Than-400.PNG"/>
          <p:cNvPicPr>
            <a:picLocks noChangeAspect="1"/>
          </p:cNvPicPr>
          <p:nvPr/>
        </p:nvPicPr>
        <p:blipFill>
          <a:blip r:embed="rId2" cstate="print"/>
          <a:stretch>
            <a:fillRect/>
          </a:stretch>
        </p:blipFill>
        <p:spPr>
          <a:xfrm>
            <a:off x="1219200" y="2895600"/>
            <a:ext cx="7543800" cy="3889680"/>
          </a:xfrm>
          <a:prstGeom prst="rect">
            <a:avLst/>
          </a:prstGeom>
        </p:spPr>
      </p:pic>
      <p:sp>
        <p:nvSpPr>
          <p:cNvPr id="7" name="TextBox 6"/>
          <p:cNvSpPr txBox="1"/>
          <p:nvPr/>
        </p:nvSpPr>
        <p:spPr>
          <a:xfrm>
            <a:off x="1676400" y="3048000"/>
            <a:ext cx="762000" cy="276999"/>
          </a:xfrm>
          <a:prstGeom prst="rect">
            <a:avLst/>
          </a:prstGeom>
          <a:noFill/>
        </p:spPr>
        <p:txBody>
          <a:bodyPr wrap="square" rtlCol="0">
            <a:spAutoFit/>
          </a:bodyPr>
          <a:lstStyle/>
          <a:p>
            <a:r>
              <a:rPr lang="en-US" sz="1200" dirty="0" smtClean="0"/>
              <a:t>Figure 5</a:t>
            </a:r>
            <a:endParaRPr lang="en-US" sz="1200" dirty="0"/>
          </a:p>
        </p:txBody>
      </p:sp>
      <p:cxnSp>
        <p:nvCxnSpPr>
          <p:cNvPr id="30" name="Straight Arrow Connector 29"/>
          <p:cNvCxnSpPr/>
          <p:nvPr/>
        </p:nvCxnSpPr>
        <p:spPr bwMode="auto">
          <a:xfrm flipV="1">
            <a:off x="7086600" y="4038600"/>
            <a:ext cx="381000" cy="304800"/>
          </a:xfrm>
          <a:prstGeom prst="straightConnector1">
            <a:avLst/>
          </a:prstGeom>
          <a:solidFill>
            <a:schemeClr val="accent1"/>
          </a:solidFill>
          <a:ln w="12700" cap="sq" cmpd="sng" algn="ctr">
            <a:solidFill>
              <a:schemeClr val="accent1"/>
            </a:solidFill>
            <a:prstDash val="solid"/>
            <a:round/>
            <a:headEnd type="none" w="sm" len="sm"/>
            <a:tailEnd type="arrow"/>
          </a:ln>
          <a:effectLst/>
        </p:spPr>
      </p:cxnSp>
      <p:sp>
        <p:nvSpPr>
          <p:cNvPr id="31" name="TextBox 30"/>
          <p:cNvSpPr txBox="1"/>
          <p:nvPr/>
        </p:nvSpPr>
        <p:spPr>
          <a:xfrm>
            <a:off x="7239000" y="3124200"/>
            <a:ext cx="914400" cy="1015663"/>
          </a:xfrm>
          <a:prstGeom prst="rect">
            <a:avLst/>
          </a:prstGeom>
          <a:noFill/>
        </p:spPr>
        <p:txBody>
          <a:bodyPr wrap="square" rtlCol="0">
            <a:spAutoFit/>
          </a:bodyPr>
          <a:lstStyle/>
          <a:p>
            <a:r>
              <a:rPr lang="en-US" sz="1200" dirty="0" smtClean="0"/>
              <a:t>Number of occurrence equal to or  more than 2000</a:t>
            </a:r>
            <a:endParaRPr lang="en-US" sz="1200" dirty="0"/>
          </a:p>
        </p:txBody>
      </p:sp>
      <p:cxnSp>
        <p:nvCxnSpPr>
          <p:cNvPr id="32" name="Straight Arrow Connector 31"/>
          <p:cNvCxnSpPr/>
          <p:nvPr/>
        </p:nvCxnSpPr>
        <p:spPr bwMode="auto">
          <a:xfrm flipH="1" flipV="1">
            <a:off x="7924800" y="4038600"/>
            <a:ext cx="457200" cy="304800"/>
          </a:xfrm>
          <a:prstGeom prst="straightConnector1">
            <a:avLst/>
          </a:prstGeom>
          <a:solidFill>
            <a:schemeClr val="accent1"/>
          </a:solidFill>
          <a:ln w="12700" cap="sq" cmpd="sng" algn="ctr">
            <a:solidFill>
              <a:schemeClr val="accent1"/>
            </a:solidFill>
            <a:prstDash val="solid"/>
            <a:round/>
            <a:headEnd type="none" w="sm" len="sm"/>
            <a:tailEnd type="arrow"/>
          </a:ln>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half" idx="1"/>
          </p:nvPr>
        </p:nvSpPr>
        <p:spPr/>
        <p:txBody>
          <a:bodyPr/>
          <a:lstStyle/>
          <a:p>
            <a:pPr algn="just"/>
            <a:r>
              <a:rPr lang="en-US" sz="1400" dirty="0" smtClean="0"/>
              <a:t>Figure 6: The code to find word count in a particular document for the respective years.</a:t>
            </a:r>
          </a:p>
          <a:p>
            <a:pPr algn="just"/>
            <a:endParaRPr lang="en-US" sz="1400" dirty="0" smtClean="0"/>
          </a:p>
          <a:p>
            <a:pPr algn="just"/>
            <a:r>
              <a:rPr lang="en-US" sz="1400" dirty="0" smtClean="0"/>
              <a:t>From figure 7, we can find the word count in a particular document for the years 2005 through 2016. Year 2014 has highest word count when compared with the other years.</a:t>
            </a:r>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8</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4800600" y="1981200"/>
            <a:ext cx="4038600" cy="609600"/>
          </a:xfrm>
          <a:prstGeom prst="rect">
            <a:avLst/>
          </a:prstGeom>
          <a:noFill/>
          <a:ln w="9525">
            <a:noFill/>
            <a:miter lim="800000"/>
            <a:headEnd/>
            <a:tailEnd/>
          </a:ln>
        </p:spPr>
      </p:pic>
      <p:sp>
        <p:nvSpPr>
          <p:cNvPr id="7" name="TextBox 6"/>
          <p:cNvSpPr txBox="1"/>
          <p:nvPr/>
        </p:nvSpPr>
        <p:spPr>
          <a:xfrm>
            <a:off x="4953000" y="1676400"/>
            <a:ext cx="762000" cy="276999"/>
          </a:xfrm>
          <a:prstGeom prst="rect">
            <a:avLst/>
          </a:prstGeom>
          <a:noFill/>
        </p:spPr>
        <p:txBody>
          <a:bodyPr wrap="square" rtlCol="0">
            <a:spAutoFit/>
          </a:bodyPr>
          <a:lstStyle/>
          <a:p>
            <a:r>
              <a:rPr lang="en-US" sz="1200" dirty="0" smtClean="0"/>
              <a:t>Figure 6</a:t>
            </a:r>
            <a:endParaRPr lang="en-US" sz="1200" dirty="0"/>
          </a:p>
        </p:txBody>
      </p:sp>
      <p:pic>
        <p:nvPicPr>
          <p:cNvPr id="2052" name="Picture 4"/>
          <p:cNvPicPr>
            <a:picLocks noChangeAspect="1" noChangeArrowheads="1"/>
          </p:cNvPicPr>
          <p:nvPr/>
        </p:nvPicPr>
        <p:blipFill>
          <a:blip r:embed="rId3" cstate="print"/>
          <a:srcRect/>
          <a:stretch>
            <a:fillRect/>
          </a:stretch>
        </p:blipFill>
        <p:spPr bwMode="auto">
          <a:xfrm>
            <a:off x="4800601" y="2667000"/>
            <a:ext cx="4343400" cy="3568700"/>
          </a:xfrm>
          <a:prstGeom prst="rect">
            <a:avLst/>
          </a:prstGeom>
          <a:noFill/>
          <a:ln w="9525">
            <a:noFill/>
            <a:miter lim="800000"/>
            <a:headEnd/>
            <a:tailEnd/>
          </a:ln>
        </p:spPr>
      </p:pic>
      <p:sp>
        <p:nvSpPr>
          <p:cNvPr id="10" name="TextBox 9"/>
          <p:cNvSpPr txBox="1"/>
          <p:nvPr/>
        </p:nvSpPr>
        <p:spPr>
          <a:xfrm>
            <a:off x="5257800" y="2743200"/>
            <a:ext cx="762000" cy="276999"/>
          </a:xfrm>
          <a:prstGeom prst="rect">
            <a:avLst/>
          </a:prstGeom>
          <a:noFill/>
        </p:spPr>
        <p:txBody>
          <a:bodyPr wrap="square" rtlCol="0">
            <a:spAutoFit/>
          </a:bodyPr>
          <a:lstStyle/>
          <a:p>
            <a:r>
              <a:rPr lang="en-US" sz="1200" dirty="0" smtClean="0"/>
              <a:t>Figure 7</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half" idx="1"/>
          </p:nvPr>
        </p:nvSpPr>
        <p:spPr/>
        <p:txBody>
          <a:bodyPr/>
          <a:lstStyle/>
          <a:p>
            <a:pPr algn="just"/>
            <a:r>
              <a:rPr lang="en-US" sz="1400" dirty="0" smtClean="0"/>
              <a:t>Figure 8 is the word cloud after converting all the words to lower case, removing numbers, stop words, punctuations, white spaces, sparse items etc.</a:t>
            </a:r>
          </a:p>
          <a:p>
            <a:pPr algn="just"/>
            <a:endParaRPr lang="en-US" sz="1400" dirty="0" smtClean="0"/>
          </a:p>
          <a:p>
            <a:pPr algn="just"/>
            <a:r>
              <a:rPr lang="en-US" sz="1400" dirty="0" smtClean="0"/>
              <a:t>Below is the code which generates the following word cloud:</a:t>
            </a:r>
          </a:p>
          <a:p>
            <a:pPr algn="just">
              <a:buNone/>
            </a:pPr>
            <a:r>
              <a:rPr lang="en-US" sz="1400" dirty="0" smtClean="0"/>
              <a:t>	</a:t>
            </a:r>
            <a:r>
              <a:rPr lang="en-US" sz="1400" dirty="0" err="1" smtClean="0"/>
              <a:t>set.seed</a:t>
            </a:r>
            <a:r>
              <a:rPr lang="en-US" sz="1400" dirty="0" smtClean="0"/>
              <a:t>(123)</a:t>
            </a:r>
          </a:p>
          <a:p>
            <a:pPr algn="just">
              <a:buNone/>
            </a:pPr>
            <a:r>
              <a:rPr lang="en-US" sz="1400" dirty="0" smtClean="0"/>
              <a:t>	</a:t>
            </a:r>
            <a:r>
              <a:rPr lang="en-US" sz="1400" dirty="0" err="1" smtClean="0"/>
              <a:t>wordcloud</a:t>
            </a:r>
            <a:r>
              <a:rPr lang="en-US" sz="1400" dirty="0" smtClean="0"/>
              <a:t>(names(freq),</a:t>
            </a:r>
            <a:r>
              <a:rPr lang="en-US" sz="1400" dirty="0" err="1" smtClean="0"/>
              <a:t>freq,min.freq</a:t>
            </a:r>
            <a:r>
              <a:rPr lang="en-US" sz="1400" dirty="0" smtClean="0"/>
              <a:t> =150,scale=c(4,0.5),colors=brewer.pal(8, "Dark2"))</a:t>
            </a:r>
          </a:p>
          <a:p>
            <a:pPr algn="just"/>
            <a:endParaRPr lang="en-US" sz="14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9</a:t>
            </a:fld>
            <a:endParaRPr lang="en-US"/>
          </a:p>
        </p:txBody>
      </p:sp>
      <p:pic>
        <p:nvPicPr>
          <p:cNvPr id="9" name="Content Placeholder 8" descr="Word-Cloud.PNG"/>
          <p:cNvPicPr>
            <a:picLocks noGrp="1" noChangeAspect="1"/>
          </p:cNvPicPr>
          <p:nvPr>
            <p:ph sz="half" idx="2"/>
          </p:nvPr>
        </p:nvPicPr>
        <p:blipFill>
          <a:blip r:embed="rId2" cstate="print"/>
          <a:stretch>
            <a:fillRect/>
          </a:stretch>
        </p:blipFill>
        <p:spPr>
          <a:xfrm>
            <a:off x="4991100" y="1879032"/>
            <a:ext cx="3848100" cy="3073968"/>
          </a:xfrm>
        </p:spPr>
      </p:pic>
      <p:sp>
        <p:nvSpPr>
          <p:cNvPr id="7" name="TextBox 6"/>
          <p:cNvSpPr txBox="1"/>
          <p:nvPr/>
        </p:nvSpPr>
        <p:spPr>
          <a:xfrm>
            <a:off x="5105400" y="1932801"/>
            <a:ext cx="762000" cy="276999"/>
          </a:xfrm>
          <a:prstGeom prst="rect">
            <a:avLst/>
          </a:prstGeom>
          <a:noFill/>
        </p:spPr>
        <p:txBody>
          <a:bodyPr wrap="square" rtlCol="0">
            <a:spAutoFit/>
          </a:bodyPr>
          <a:lstStyle/>
          <a:p>
            <a:r>
              <a:rPr lang="en-US" sz="1200" dirty="0" smtClean="0"/>
              <a:t>Figure 8</a:t>
            </a:r>
            <a:endParaRPr lang="en-US" sz="1200" dirty="0"/>
          </a:p>
        </p:txBody>
      </p:sp>
    </p:spTree>
  </p:cSld>
  <p:clrMapOvr>
    <a:masterClrMapping/>
  </p:clrMapOvr>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29296</TotalTime>
  <Words>433</Words>
  <Application>Microsoft Office PowerPoint</Application>
  <PresentationFormat>On-screen Show (4:3)</PresentationFormat>
  <Paragraphs>67</Paragraphs>
  <Slides>9</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Century Schoolbook</vt:lpstr>
      <vt:lpstr>Futura Bk BT</vt:lpstr>
      <vt:lpstr>Futura Md BT</vt:lpstr>
      <vt:lpstr>Times New Roman</vt:lpstr>
      <vt:lpstr>Wingdings</vt:lpstr>
      <vt:lpstr>ITMtemplate</vt:lpstr>
      <vt:lpstr>1_ITM478_08_1</vt:lpstr>
      <vt:lpstr>527 Data Analytics</vt:lpstr>
      <vt:lpstr>Introduction</vt:lpstr>
      <vt:lpstr>Term Document Matrix of the Q&amp;A content</vt:lpstr>
      <vt:lpstr>Contd…</vt:lpstr>
      <vt:lpstr>Analytics</vt:lpstr>
      <vt:lpstr>Contd…</vt:lpstr>
      <vt:lpstr>Contd…</vt:lpstr>
      <vt:lpstr>Contd…</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Aditya Dixit</cp:lastModifiedBy>
  <cp:revision>344</cp:revision>
  <dcterms:created xsi:type="dcterms:W3CDTF">2015-08-06T17:32:52Z</dcterms:created>
  <dcterms:modified xsi:type="dcterms:W3CDTF">2016-04-22T01:35:29Z</dcterms:modified>
</cp:coreProperties>
</file>