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84"/>
  </p:notesMasterIdLst>
  <p:sldIdLst>
    <p:sldId id="259" r:id="rId2"/>
    <p:sldId id="324" r:id="rId3"/>
    <p:sldId id="344" r:id="rId4"/>
    <p:sldId id="345" r:id="rId5"/>
    <p:sldId id="346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7" r:id="rId15"/>
    <p:sldId id="358" r:id="rId16"/>
    <p:sldId id="361" r:id="rId17"/>
    <p:sldId id="362" r:id="rId18"/>
    <p:sldId id="363" r:id="rId19"/>
    <p:sldId id="364" r:id="rId20"/>
    <p:sldId id="36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266" r:id="rId37"/>
    <p:sldId id="269" r:id="rId38"/>
    <p:sldId id="270" r:id="rId39"/>
    <p:sldId id="271" r:id="rId40"/>
    <p:sldId id="280" r:id="rId41"/>
    <p:sldId id="303" r:id="rId42"/>
    <p:sldId id="304" r:id="rId43"/>
    <p:sldId id="282" r:id="rId44"/>
    <p:sldId id="278" r:id="rId45"/>
    <p:sldId id="305" r:id="rId46"/>
    <p:sldId id="283" r:id="rId47"/>
    <p:sldId id="306" r:id="rId48"/>
    <p:sldId id="284" r:id="rId49"/>
    <p:sldId id="287" r:id="rId50"/>
    <p:sldId id="285" r:id="rId51"/>
    <p:sldId id="286" r:id="rId52"/>
    <p:sldId id="288" r:id="rId53"/>
    <p:sldId id="281" r:id="rId54"/>
    <p:sldId id="289" r:id="rId55"/>
    <p:sldId id="29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307" r:id="rId64"/>
    <p:sldId id="297" r:id="rId65"/>
    <p:sldId id="302" r:id="rId66"/>
    <p:sldId id="298" r:id="rId67"/>
    <p:sldId id="300" r:id="rId68"/>
    <p:sldId id="312" r:id="rId69"/>
    <p:sldId id="313" r:id="rId70"/>
    <p:sldId id="314" r:id="rId71"/>
    <p:sldId id="316" r:id="rId72"/>
    <p:sldId id="321" r:id="rId73"/>
    <p:sldId id="317" r:id="rId74"/>
    <p:sldId id="320" r:id="rId75"/>
    <p:sldId id="318" r:id="rId76"/>
    <p:sldId id="322" r:id="rId77"/>
    <p:sldId id="319" r:id="rId78"/>
    <p:sldId id="326" r:id="rId79"/>
    <p:sldId id="366" r:id="rId80"/>
    <p:sldId id="369" r:id="rId81"/>
    <p:sldId id="367" r:id="rId82"/>
    <p:sldId id="368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DA2BF"/>
    <a:srgbClr val="00602B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Comparison of selected and unselected feature size on EMODB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594748048261187"/>
          <c:y val="0.2188343857444727"/>
          <c:w val="0.52590489709013499"/>
          <c:h val="0.7162698932875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MFCC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64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MFCC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0458240"/>
        <c:axId val="160459776"/>
      </c:barChart>
      <c:catAx>
        <c:axId val="16045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59776"/>
        <c:crosses val="autoZero"/>
        <c:auto val="1"/>
        <c:lblAlgn val="ctr"/>
        <c:lblOffset val="100"/>
        <c:noMultiLvlLbl val="0"/>
      </c:catAx>
      <c:valAx>
        <c:axId val="160459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6045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982159682133418"/>
          <c:y val="0.27598943886712352"/>
          <c:w val="0.20087100361567647"/>
          <c:h val="0.139591092154416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45C84-BAA4-49B7-9F5B-7B686B379934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475E7377-AEE1-43C5-96E0-D5300128F8BC}">
      <dgm:prSet phldrT="[Text]"/>
      <dgm:spPr/>
      <dgm:t>
        <a:bodyPr/>
        <a:lstStyle/>
        <a:p>
          <a:r>
            <a:rPr lang="en-US" dirty="0" smtClean="0"/>
            <a:t>EMODB (535)</a:t>
          </a:r>
          <a:endParaRPr lang="en-IN" dirty="0"/>
        </a:p>
      </dgm:t>
    </dgm:pt>
    <dgm:pt modelId="{F8BB47E0-069D-44B6-B135-F6F24412D178}" type="parTrans" cxnId="{DB0E7D74-11E6-4ECF-9DF6-EDF98D91AE0D}">
      <dgm:prSet/>
      <dgm:spPr/>
      <dgm:t>
        <a:bodyPr/>
        <a:lstStyle/>
        <a:p>
          <a:endParaRPr lang="en-IN"/>
        </a:p>
      </dgm:t>
    </dgm:pt>
    <dgm:pt modelId="{D10FC155-9965-485E-A377-7BAC6BE913C2}" type="sibTrans" cxnId="{DB0E7D74-11E6-4ECF-9DF6-EDF98D91AE0D}">
      <dgm:prSet/>
      <dgm:spPr/>
      <dgm:t>
        <a:bodyPr/>
        <a:lstStyle/>
        <a:p>
          <a:endParaRPr lang="en-IN"/>
        </a:p>
      </dgm:t>
    </dgm:pt>
    <dgm:pt modelId="{A98DA0F0-F7F2-4A8F-AD8F-FFF954F14EA9}">
      <dgm:prSet phldrT="[Text]"/>
      <dgm:spPr/>
      <dgm:t>
        <a:bodyPr/>
        <a:lstStyle/>
        <a:p>
          <a:r>
            <a:rPr lang="en-US" dirty="0" smtClean="0"/>
            <a:t>TRAINING (339)</a:t>
          </a:r>
          <a:endParaRPr lang="en-IN" dirty="0"/>
        </a:p>
      </dgm:t>
    </dgm:pt>
    <dgm:pt modelId="{1BCB6AB5-12A0-4319-A578-A9E850DE0DFC}" type="parTrans" cxnId="{BF73CC53-DBFA-4315-A2F4-9BCD4C514A19}">
      <dgm:prSet/>
      <dgm:spPr/>
      <dgm:t>
        <a:bodyPr/>
        <a:lstStyle/>
        <a:p>
          <a:endParaRPr lang="en-IN"/>
        </a:p>
      </dgm:t>
    </dgm:pt>
    <dgm:pt modelId="{CBBD5F03-4002-417C-96D7-349D21B076EF}" type="sibTrans" cxnId="{BF73CC53-DBFA-4315-A2F4-9BCD4C514A19}">
      <dgm:prSet/>
      <dgm:spPr/>
      <dgm:t>
        <a:bodyPr/>
        <a:lstStyle/>
        <a:p>
          <a:endParaRPr lang="en-IN"/>
        </a:p>
      </dgm:t>
    </dgm:pt>
    <dgm:pt modelId="{60AB96C7-747A-4446-919B-BE87436792F4}">
      <dgm:prSet phldrT="[Text]"/>
      <dgm:spPr/>
      <dgm:t>
        <a:bodyPr/>
        <a:lstStyle/>
        <a:p>
          <a:r>
            <a:rPr lang="en-US" dirty="0" smtClean="0"/>
            <a:t>TEST (196)</a:t>
          </a:r>
          <a:endParaRPr lang="en-IN" dirty="0"/>
        </a:p>
      </dgm:t>
    </dgm:pt>
    <dgm:pt modelId="{27580771-34E0-4EEA-84CE-842BA653B787}" type="parTrans" cxnId="{BE955B99-6ED7-4F4F-B5E8-43BCF63DD5E8}">
      <dgm:prSet/>
      <dgm:spPr/>
      <dgm:t>
        <a:bodyPr/>
        <a:lstStyle/>
        <a:p>
          <a:endParaRPr lang="en-IN"/>
        </a:p>
      </dgm:t>
    </dgm:pt>
    <dgm:pt modelId="{FACBEE6A-09BE-4788-A294-D59428D06D7B}" type="sibTrans" cxnId="{BE955B99-6ED7-4F4F-B5E8-43BCF63DD5E8}">
      <dgm:prSet/>
      <dgm:spPr/>
      <dgm:t>
        <a:bodyPr/>
        <a:lstStyle/>
        <a:p>
          <a:endParaRPr lang="en-IN"/>
        </a:p>
      </dgm:t>
    </dgm:pt>
    <dgm:pt modelId="{EB5BD4AB-896F-4B8C-BD7D-7AD053A601A4}" type="pres">
      <dgm:prSet presAssocID="{FB445C84-BAA4-49B7-9F5B-7B686B37993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5FE236E-E5AE-4521-8792-014134D7B8A8}" type="pres">
      <dgm:prSet presAssocID="{475E7377-AEE1-43C5-96E0-D5300128F8BC}" presName="root1" presStyleCnt="0"/>
      <dgm:spPr/>
    </dgm:pt>
    <dgm:pt modelId="{EC22B0D4-770B-402D-B28B-9E58CC60B681}" type="pres">
      <dgm:prSet presAssocID="{475E7377-AEE1-43C5-96E0-D5300128F8BC}" presName="LevelOneTextNode" presStyleLbl="node0" presStyleIdx="0" presStyleCnt="1" custAng="5400000" custScaleY="46068" custLinFactNeighborX="-99480" custLinFactNeighborY="-57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88E31C9-DBA8-49CE-97EE-170EA3E383B5}" type="pres">
      <dgm:prSet presAssocID="{475E7377-AEE1-43C5-96E0-D5300128F8BC}" presName="level2hierChild" presStyleCnt="0"/>
      <dgm:spPr/>
    </dgm:pt>
    <dgm:pt modelId="{A7C7E205-2B4C-417C-B2AB-4EFB2428DB7B}" type="pres">
      <dgm:prSet presAssocID="{1BCB6AB5-12A0-4319-A578-A9E850DE0DFC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A9B9675D-35A4-43D6-8048-4C718646FA91}" type="pres">
      <dgm:prSet presAssocID="{1BCB6AB5-12A0-4319-A578-A9E850DE0DFC}" presName="connTx" presStyleLbl="parChTrans1D2" presStyleIdx="0" presStyleCnt="2"/>
      <dgm:spPr/>
      <dgm:t>
        <a:bodyPr/>
        <a:lstStyle/>
        <a:p>
          <a:endParaRPr lang="en-IN"/>
        </a:p>
      </dgm:t>
    </dgm:pt>
    <dgm:pt modelId="{E9AA10CB-4029-42E5-83E7-E712F97FBA5F}" type="pres">
      <dgm:prSet presAssocID="{A98DA0F0-F7F2-4A8F-AD8F-FFF954F14EA9}" presName="root2" presStyleCnt="0"/>
      <dgm:spPr/>
    </dgm:pt>
    <dgm:pt modelId="{6C9EF4EA-A6B4-4E35-85E0-1370B3E7EB04}" type="pres">
      <dgm:prSet presAssocID="{A98DA0F0-F7F2-4A8F-AD8F-FFF954F14EA9}" presName="LevelTwoTextNode" presStyleLbl="node2" presStyleIdx="0" presStyleCnt="2" custScaleX="100068" custScaleY="93245" custLinFactNeighborX="18135" custLinFactNeighborY="-144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F4F0F7E-3EA6-4D5F-A359-BD6CCAAB292C}" type="pres">
      <dgm:prSet presAssocID="{A98DA0F0-F7F2-4A8F-AD8F-FFF954F14EA9}" presName="level3hierChild" presStyleCnt="0"/>
      <dgm:spPr/>
    </dgm:pt>
    <dgm:pt modelId="{4E3B675C-FA25-4308-AC3F-23B257F16742}" type="pres">
      <dgm:prSet presAssocID="{27580771-34E0-4EEA-84CE-842BA653B787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513070A2-E551-400B-9AC0-571212758D90}" type="pres">
      <dgm:prSet presAssocID="{27580771-34E0-4EEA-84CE-842BA653B787}" presName="connTx" presStyleLbl="parChTrans1D2" presStyleIdx="1" presStyleCnt="2"/>
      <dgm:spPr/>
      <dgm:t>
        <a:bodyPr/>
        <a:lstStyle/>
        <a:p>
          <a:endParaRPr lang="en-IN"/>
        </a:p>
      </dgm:t>
    </dgm:pt>
    <dgm:pt modelId="{53551525-4012-4B6B-9652-520A360972D8}" type="pres">
      <dgm:prSet presAssocID="{60AB96C7-747A-4446-919B-BE87436792F4}" presName="root2" presStyleCnt="0"/>
      <dgm:spPr/>
    </dgm:pt>
    <dgm:pt modelId="{EDC3C94C-BA5D-44B9-AA76-1D0790999C7B}" type="pres">
      <dgm:prSet presAssocID="{60AB96C7-747A-4446-919B-BE87436792F4}" presName="LevelTwoTextNode" presStyleLbl="node2" presStyleIdx="1" presStyleCnt="2" custScaleY="93245" custLinFactNeighborX="18135" custLinFactNeighborY="1343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3A420AC-C164-42D4-A8B0-14411B8D73F8}" type="pres">
      <dgm:prSet presAssocID="{60AB96C7-747A-4446-919B-BE87436792F4}" presName="level3hierChild" presStyleCnt="0"/>
      <dgm:spPr/>
    </dgm:pt>
  </dgm:ptLst>
  <dgm:cxnLst>
    <dgm:cxn modelId="{F5088F9B-D53E-4BA0-BF39-0586FE1D5A22}" type="presOf" srcId="{60AB96C7-747A-4446-919B-BE87436792F4}" destId="{EDC3C94C-BA5D-44B9-AA76-1D0790999C7B}" srcOrd="0" destOrd="0" presId="urn:microsoft.com/office/officeart/2008/layout/HorizontalMultiLevelHierarchy"/>
    <dgm:cxn modelId="{74F15EA1-DF8D-4EBD-9B46-5707027523BB}" type="presOf" srcId="{A98DA0F0-F7F2-4A8F-AD8F-FFF954F14EA9}" destId="{6C9EF4EA-A6B4-4E35-85E0-1370B3E7EB04}" srcOrd="0" destOrd="0" presId="urn:microsoft.com/office/officeart/2008/layout/HorizontalMultiLevelHierarchy"/>
    <dgm:cxn modelId="{046FC0F8-5D5F-4F4D-9417-3437D17F9551}" type="presOf" srcId="{27580771-34E0-4EEA-84CE-842BA653B787}" destId="{4E3B675C-FA25-4308-AC3F-23B257F16742}" srcOrd="0" destOrd="0" presId="urn:microsoft.com/office/officeart/2008/layout/HorizontalMultiLevelHierarchy"/>
    <dgm:cxn modelId="{DB0E7D74-11E6-4ECF-9DF6-EDF98D91AE0D}" srcId="{FB445C84-BAA4-49B7-9F5B-7B686B379934}" destId="{475E7377-AEE1-43C5-96E0-D5300128F8BC}" srcOrd="0" destOrd="0" parTransId="{F8BB47E0-069D-44B6-B135-F6F24412D178}" sibTransId="{D10FC155-9965-485E-A377-7BAC6BE913C2}"/>
    <dgm:cxn modelId="{243A0AB7-75CE-4BCF-9A53-E11CBFEA6D4D}" type="presOf" srcId="{1BCB6AB5-12A0-4319-A578-A9E850DE0DFC}" destId="{A7C7E205-2B4C-417C-B2AB-4EFB2428DB7B}" srcOrd="0" destOrd="0" presId="urn:microsoft.com/office/officeart/2008/layout/HorizontalMultiLevelHierarchy"/>
    <dgm:cxn modelId="{79FAD1EF-43F1-47ED-8C6B-919EF6229F08}" type="presOf" srcId="{1BCB6AB5-12A0-4319-A578-A9E850DE0DFC}" destId="{A9B9675D-35A4-43D6-8048-4C718646FA91}" srcOrd="1" destOrd="0" presId="urn:microsoft.com/office/officeart/2008/layout/HorizontalMultiLevelHierarchy"/>
    <dgm:cxn modelId="{BF73CC53-DBFA-4315-A2F4-9BCD4C514A19}" srcId="{475E7377-AEE1-43C5-96E0-D5300128F8BC}" destId="{A98DA0F0-F7F2-4A8F-AD8F-FFF954F14EA9}" srcOrd="0" destOrd="0" parTransId="{1BCB6AB5-12A0-4319-A578-A9E850DE0DFC}" sibTransId="{CBBD5F03-4002-417C-96D7-349D21B076EF}"/>
    <dgm:cxn modelId="{566B8A03-F2CF-42E7-BC18-9B9631CB34F4}" type="presOf" srcId="{475E7377-AEE1-43C5-96E0-D5300128F8BC}" destId="{EC22B0D4-770B-402D-B28B-9E58CC60B681}" srcOrd="0" destOrd="0" presId="urn:microsoft.com/office/officeart/2008/layout/HorizontalMultiLevelHierarchy"/>
    <dgm:cxn modelId="{93002446-A19D-45B3-BA69-6D446152C860}" type="presOf" srcId="{27580771-34E0-4EEA-84CE-842BA653B787}" destId="{513070A2-E551-400B-9AC0-571212758D90}" srcOrd="1" destOrd="0" presId="urn:microsoft.com/office/officeart/2008/layout/HorizontalMultiLevelHierarchy"/>
    <dgm:cxn modelId="{FF260B59-53A5-4E8D-B8CA-A8C41DA089F1}" type="presOf" srcId="{FB445C84-BAA4-49B7-9F5B-7B686B379934}" destId="{EB5BD4AB-896F-4B8C-BD7D-7AD053A601A4}" srcOrd="0" destOrd="0" presId="urn:microsoft.com/office/officeart/2008/layout/HorizontalMultiLevelHierarchy"/>
    <dgm:cxn modelId="{BE955B99-6ED7-4F4F-B5E8-43BCF63DD5E8}" srcId="{475E7377-AEE1-43C5-96E0-D5300128F8BC}" destId="{60AB96C7-747A-4446-919B-BE87436792F4}" srcOrd="1" destOrd="0" parTransId="{27580771-34E0-4EEA-84CE-842BA653B787}" sibTransId="{FACBEE6A-09BE-4788-A294-D59428D06D7B}"/>
    <dgm:cxn modelId="{3DC5CC2A-70D0-40E7-8367-32F3EDF8EAA5}" type="presParOf" srcId="{EB5BD4AB-896F-4B8C-BD7D-7AD053A601A4}" destId="{75FE236E-E5AE-4521-8792-014134D7B8A8}" srcOrd="0" destOrd="0" presId="urn:microsoft.com/office/officeart/2008/layout/HorizontalMultiLevelHierarchy"/>
    <dgm:cxn modelId="{213D7C5E-FC3A-4109-9A7F-5010233700D4}" type="presParOf" srcId="{75FE236E-E5AE-4521-8792-014134D7B8A8}" destId="{EC22B0D4-770B-402D-B28B-9E58CC60B681}" srcOrd="0" destOrd="0" presId="urn:microsoft.com/office/officeart/2008/layout/HorizontalMultiLevelHierarchy"/>
    <dgm:cxn modelId="{2CAA4037-2DFB-4FC0-8711-7DC36BF55759}" type="presParOf" srcId="{75FE236E-E5AE-4521-8792-014134D7B8A8}" destId="{288E31C9-DBA8-49CE-97EE-170EA3E383B5}" srcOrd="1" destOrd="0" presId="urn:microsoft.com/office/officeart/2008/layout/HorizontalMultiLevelHierarchy"/>
    <dgm:cxn modelId="{8989859B-62A8-41C8-8B09-73B3BD102299}" type="presParOf" srcId="{288E31C9-DBA8-49CE-97EE-170EA3E383B5}" destId="{A7C7E205-2B4C-417C-B2AB-4EFB2428DB7B}" srcOrd="0" destOrd="0" presId="urn:microsoft.com/office/officeart/2008/layout/HorizontalMultiLevelHierarchy"/>
    <dgm:cxn modelId="{8B112202-8409-48B9-BDCD-E3202A8D6CDE}" type="presParOf" srcId="{A7C7E205-2B4C-417C-B2AB-4EFB2428DB7B}" destId="{A9B9675D-35A4-43D6-8048-4C718646FA91}" srcOrd="0" destOrd="0" presId="urn:microsoft.com/office/officeart/2008/layout/HorizontalMultiLevelHierarchy"/>
    <dgm:cxn modelId="{7824BCEF-8A52-42AE-9630-E9D703E5629F}" type="presParOf" srcId="{288E31C9-DBA8-49CE-97EE-170EA3E383B5}" destId="{E9AA10CB-4029-42E5-83E7-E712F97FBA5F}" srcOrd="1" destOrd="0" presId="urn:microsoft.com/office/officeart/2008/layout/HorizontalMultiLevelHierarchy"/>
    <dgm:cxn modelId="{CCBF498D-63C7-411D-B755-BCF3415164D1}" type="presParOf" srcId="{E9AA10CB-4029-42E5-83E7-E712F97FBA5F}" destId="{6C9EF4EA-A6B4-4E35-85E0-1370B3E7EB04}" srcOrd="0" destOrd="0" presId="urn:microsoft.com/office/officeart/2008/layout/HorizontalMultiLevelHierarchy"/>
    <dgm:cxn modelId="{5B6A7DFF-E828-4C1C-AFAD-220392D02D72}" type="presParOf" srcId="{E9AA10CB-4029-42E5-83E7-E712F97FBA5F}" destId="{0F4F0F7E-3EA6-4D5F-A359-BD6CCAAB292C}" srcOrd="1" destOrd="0" presId="urn:microsoft.com/office/officeart/2008/layout/HorizontalMultiLevelHierarchy"/>
    <dgm:cxn modelId="{C9EA80D6-CEBE-4DB5-88A2-389590064FCB}" type="presParOf" srcId="{288E31C9-DBA8-49CE-97EE-170EA3E383B5}" destId="{4E3B675C-FA25-4308-AC3F-23B257F16742}" srcOrd="2" destOrd="0" presId="urn:microsoft.com/office/officeart/2008/layout/HorizontalMultiLevelHierarchy"/>
    <dgm:cxn modelId="{5FEFBEA7-193A-403B-A9C5-02E93CC1328A}" type="presParOf" srcId="{4E3B675C-FA25-4308-AC3F-23B257F16742}" destId="{513070A2-E551-400B-9AC0-571212758D90}" srcOrd="0" destOrd="0" presId="urn:microsoft.com/office/officeart/2008/layout/HorizontalMultiLevelHierarchy"/>
    <dgm:cxn modelId="{331BF16C-D1D9-4886-AE8F-6F0F84907CAE}" type="presParOf" srcId="{288E31C9-DBA8-49CE-97EE-170EA3E383B5}" destId="{53551525-4012-4B6B-9652-520A360972D8}" srcOrd="3" destOrd="0" presId="urn:microsoft.com/office/officeart/2008/layout/HorizontalMultiLevelHierarchy"/>
    <dgm:cxn modelId="{32348219-32A0-4843-A8D1-FA76737F435E}" type="presParOf" srcId="{53551525-4012-4B6B-9652-520A360972D8}" destId="{EDC3C94C-BA5D-44B9-AA76-1D0790999C7B}" srcOrd="0" destOrd="0" presId="urn:microsoft.com/office/officeart/2008/layout/HorizontalMultiLevelHierarchy"/>
    <dgm:cxn modelId="{3691ABA1-93A9-4021-8DAE-85EB95DEE9FD}" type="presParOf" srcId="{53551525-4012-4B6B-9652-520A360972D8}" destId="{43A420AC-C164-42D4-A8B0-14411B8D73F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0CA36-848C-43F1-8731-C945882D6E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075FE2D-FEE5-4E35-8876-E79CF77C5F2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IN" dirty="0"/>
        </a:p>
      </dgm:t>
    </dgm:pt>
    <dgm:pt modelId="{58BD971A-E6A3-473A-AE8C-13A2092D7DD5}" type="parTrans" cxnId="{1D57B0AE-9398-45A6-A598-103690F2779B}">
      <dgm:prSet/>
      <dgm:spPr/>
      <dgm:t>
        <a:bodyPr/>
        <a:lstStyle/>
        <a:p>
          <a:endParaRPr lang="en-IN"/>
        </a:p>
      </dgm:t>
    </dgm:pt>
    <dgm:pt modelId="{20AFBD9C-9822-4811-BE51-D1F661CEB522}" type="sibTrans" cxnId="{1D57B0AE-9398-45A6-A598-103690F2779B}">
      <dgm:prSet/>
      <dgm:spPr/>
      <dgm:t>
        <a:bodyPr/>
        <a:lstStyle/>
        <a:p>
          <a:endParaRPr lang="en-IN"/>
        </a:p>
      </dgm:t>
    </dgm:pt>
    <dgm:pt modelId="{6BA31963-66FC-4A46-8AED-98FBAF5F1231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IN" dirty="0"/>
        </a:p>
      </dgm:t>
    </dgm:pt>
    <dgm:pt modelId="{1B9ACDDB-7C57-4391-B63C-8DA9EAD1D39D}" type="parTrans" cxnId="{43C90D05-9E2C-46C6-B8BD-70ED51BBD4A6}">
      <dgm:prSet/>
      <dgm:spPr/>
      <dgm:t>
        <a:bodyPr/>
        <a:lstStyle/>
        <a:p>
          <a:endParaRPr lang="en-IN"/>
        </a:p>
      </dgm:t>
    </dgm:pt>
    <dgm:pt modelId="{B64FECFD-964E-4E27-A229-E91B060D7E5E}" type="sibTrans" cxnId="{43C90D05-9E2C-46C6-B8BD-70ED51BBD4A6}">
      <dgm:prSet/>
      <dgm:spPr/>
      <dgm:t>
        <a:bodyPr/>
        <a:lstStyle/>
        <a:p>
          <a:endParaRPr lang="en-IN"/>
        </a:p>
      </dgm:t>
    </dgm:pt>
    <dgm:pt modelId="{E03BABCE-4005-4C83-B26F-6518B1F5E5FF}" type="pres">
      <dgm:prSet presAssocID="{FF80CA36-848C-43F1-8731-C945882D6EEE}" presName="Name0" presStyleCnt="0">
        <dgm:presLayoutVars>
          <dgm:dir/>
          <dgm:resizeHandles val="exact"/>
        </dgm:presLayoutVars>
      </dgm:prSet>
      <dgm:spPr/>
    </dgm:pt>
    <dgm:pt modelId="{D52A8C0B-4310-447E-BE2C-15304DEFECF5}" type="pres">
      <dgm:prSet presAssocID="{2075FE2D-FEE5-4E35-8876-E79CF77C5F2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C52704-85EB-418B-A42A-4C1B7AB67016}" type="pres">
      <dgm:prSet presAssocID="{20AFBD9C-9822-4811-BE51-D1F661CEB522}" presName="sibTrans" presStyleLbl="sibTrans2D1" presStyleIdx="0" presStyleCnt="1"/>
      <dgm:spPr/>
      <dgm:t>
        <a:bodyPr/>
        <a:lstStyle/>
        <a:p>
          <a:endParaRPr lang="en-IN"/>
        </a:p>
      </dgm:t>
    </dgm:pt>
    <dgm:pt modelId="{3D727FA8-691D-4064-8B7B-9021FBDD6090}" type="pres">
      <dgm:prSet presAssocID="{20AFBD9C-9822-4811-BE51-D1F661CEB522}" presName="connectorText" presStyleLbl="sibTrans2D1" presStyleIdx="0" presStyleCnt="1"/>
      <dgm:spPr/>
      <dgm:t>
        <a:bodyPr/>
        <a:lstStyle/>
        <a:p>
          <a:endParaRPr lang="en-IN"/>
        </a:p>
      </dgm:t>
    </dgm:pt>
    <dgm:pt modelId="{A55514A4-A527-4609-8C0E-6C5E3363FE79}" type="pres">
      <dgm:prSet presAssocID="{6BA31963-66FC-4A46-8AED-98FBAF5F123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D14034B-F38B-4599-BECE-0A756C99B873}" type="presOf" srcId="{FF80CA36-848C-43F1-8731-C945882D6EEE}" destId="{E03BABCE-4005-4C83-B26F-6518B1F5E5FF}" srcOrd="0" destOrd="0" presId="urn:microsoft.com/office/officeart/2005/8/layout/process1"/>
    <dgm:cxn modelId="{79EA850D-63D6-4DAE-A888-C1A43463D5DC}" type="presOf" srcId="{6BA31963-66FC-4A46-8AED-98FBAF5F1231}" destId="{A55514A4-A527-4609-8C0E-6C5E3363FE79}" srcOrd="0" destOrd="0" presId="urn:microsoft.com/office/officeart/2005/8/layout/process1"/>
    <dgm:cxn modelId="{43C90D05-9E2C-46C6-B8BD-70ED51BBD4A6}" srcId="{FF80CA36-848C-43F1-8731-C945882D6EEE}" destId="{6BA31963-66FC-4A46-8AED-98FBAF5F1231}" srcOrd="1" destOrd="0" parTransId="{1B9ACDDB-7C57-4391-B63C-8DA9EAD1D39D}" sibTransId="{B64FECFD-964E-4E27-A229-E91B060D7E5E}"/>
    <dgm:cxn modelId="{CC1DB437-DA88-4A5D-9D7F-87FA758F0F3D}" type="presOf" srcId="{20AFBD9C-9822-4811-BE51-D1F661CEB522}" destId="{61C52704-85EB-418B-A42A-4C1B7AB67016}" srcOrd="0" destOrd="0" presId="urn:microsoft.com/office/officeart/2005/8/layout/process1"/>
    <dgm:cxn modelId="{1D57B0AE-9398-45A6-A598-103690F2779B}" srcId="{FF80CA36-848C-43F1-8731-C945882D6EEE}" destId="{2075FE2D-FEE5-4E35-8876-E79CF77C5F27}" srcOrd="0" destOrd="0" parTransId="{58BD971A-E6A3-473A-AE8C-13A2092D7DD5}" sibTransId="{20AFBD9C-9822-4811-BE51-D1F661CEB522}"/>
    <dgm:cxn modelId="{72E8325E-84BC-42EB-AACB-E2F279720D6D}" type="presOf" srcId="{20AFBD9C-9822-4811-BE51-D1F661CEB522}" destId="{3D727FA8-691D-4064-8B7B-9021FBDD6090}" srcOrd="1" destOrd="0" presId="urn:microsoft.com/office/officeart/2005/8/layout/process1"/>
    <dgm:cxn modelId="{E0DF546A-C6AA-4E8B-8AC2-B9CEFD2A929E}" type="presOf" srcId="{2075FE2D-FEE5-4E35-8876-E79CF77C5F27}" destId="{D52A8C0B-4310-447E-BE2C-15304DEFECF5}" srcOrd="0" destOrd="0" presId="urn:microsoft.com/office/officeart/2005/8/layout/process1"/>
    <dgm:cxn modelId="{66AB3DDE-84D7-411B-A328-78F609A103AC}" type="presParOf" srcId="{E03BABCE-4005-4C83-B26F-6518B1F5E5FF}" destId="{D52A8C0B-4310-447E-BE2C-15304DEFECF5}" srcOrd="0" destOrd="0" presId="urn:microsoft.com/office/officeart/2005/8/layout/process1"/>
    <dgm:cxn modelId="{44BD4750-5CA8-47CF-A08C-77BC2542D350}" type="presParOf" srcId="{E03BABCE-4005-4C83-B26F-6518B1F5E5FF}" destId="{61C52704-85EB-418B-A42A-4C1B7AB67016}" srcOrd="1" destOrd="0" presId="urn:microsoft.com/office/officeart/2005/8/layout/process1"/>
    <dgm:cxn modelId="{AC964039-22A9-4C64-B30E-614DA5E38BBD}" type="presParOf" srcId="{61C52704-85EB-418B-A42A-4C1B7AB67016}" destId="{3D727FA8-691D-4064-8B7B-9021FBDD6090}" srcOrd="0" destOrd="0" presId="urn:microsoft.com/office/officeart/2005/8/layout/process1"/>
    <dgm:cxn modelId="{4417FD5C-CF12-441D-9E57-317778B5ECA2}" type="presParOf" srcId="{E03BABCE-4005-4C83-B26F-6518B1F5E5FF}" destId="{A55514A4-A527-4609-8C0E-6C5E3363FE7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80CA36-848C-43F1-8731-C945882D6E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075FE2D-FEE5-4E35-8876-E79CF77C5F2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IN" dirty="0"/>
        </a:p>
      </dgm:t>
    </dgm:pt>
    <dgm:pt modelId="{58BD971A-E6A3-473A-AE8C-13A2092D7DD5}" type="parTrans" cxnId="{1D57B0AE-9398-45A6-A598-103690F2779B}">
      <dgm:prSet/>
      <dgm:spPr/>
      <dgm:t>
        <a:bodyPr/>
        <a:lstStyle/>
        <a:p>
          <a:endParaRPr lang="en-IN"/>
        </a:p>
      </dgm:t>
    </dgm:pt>
    <dgm:pt modelId="{20AFBD9C-9822-4811-BE51-D1F661CEB522}" type="sibTrans" cxnId="{1D57B0AE-9398-45A6-A598-103690F2779B}">
      <dgm:prSet/>
      <dgm:spPr/>
      <dgm:t>
        <a:bodyPr/>
        <a:lstStyle/>
        <a:p>
          <a:endParaRPr lang="en-IN"/>
        </a:p>
      </dgm:t>
    </dgm:pt>
    <dgm:pt modelId="{6BA31963-66FC-4A46-8AED-98FBAF5F1231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IN" dirty="0"/>
        </a:p>
      </dgm:t>
    </dgm:pt>
    <dgm:pt modelId="{1B9ACDDB-7C57-4391-B63C-8DA9EAD1D39D}" type="parTrans" cxnId="{43C90D05-9E2C-46C6-B8BD-70ED51BBD4A6}">
      <dgm:prSet/>
      <dgm:spPr/>
      <dgm:t>
        <a:bodyPr/>
        <a:lstStyle/>
        <a:p>
          <a:endParaRPr lang="en-IN"/>
        </a:p>
      </dgm:t>
    </dgm:pt>
    <dgm:pt modelId="{B64FECFD-964E-4E27-A229-E91B060D7E5E}" type="sibTrans" cxnId="{43C90D05-9E2C-46C6-B8BD-70ED51BBD4A6}">
      <dgm:prSet/>
      <dgm:spPr/>
      <dgm:t>
        <a:bodyPr/>
        <a:lstStyle/>
        <a:p>
          <a:endParaRPr lang="en-IN"/>
        </a:p>
      </dgm:t>
    </dgm:pt>
    <dgm:pt modelId="{E03BABCE-4005-4C83-B26F-6518B1F5E5FF}" type="pres">
      <dgm:prSet presAssocID="{FF80CA36-848C-43F1-8731-C945882D6EEE}" presName="Name0" presStyleCnt="0">
        <dgm:presLayoutVars>
          <dgm:dir/>
          <dgm:resizeHandles val="exact"/>
        </dgm:presLayoutVars>
      </dgm:prSet>
      <dgm:spPr/>
    </dgm:pt>
    <dgm:pt modelId="{D52A8C0B-4310-447E-BE2C-15304DEFECF5}" type="pres">
      <dgm:prSet presAssocID="{2075FE2D-FEE5-4E35-8876-E79CF77C5F2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C52704-85EB-418B-A42A-4C1B7AB67016}" type="pres">
      <dgm:prSet presAssocID="{20AFBD9C-9822-4811-BE51-D1F661CEB522}" presName="sibTrans" presStyleLbl="sibTrans2D1" presStyleIdx="0" presStyleCnt="1"/>
      <dgm:spPr/>
      <dgm:t>
        <a:bodyPr/>
        <a:lstStyle/>
        <a:p>
          <a:endParaRPr lang="en-IN"/>
        </a:p>
      </dgm:t>
    </dgm:pt>
    <dgm:pt modelId="{3D727FA8-691D-4064-8B7B-9021FBDD6090}" type="pres">
      <dgm:prSet presAssocID="{20AFBD9C-9822-4811-BE51-D1F661CEB522}" presName="connectorText" presStyleLbl="sibTrans2D1" presStyleIdx="0" presStyleCnt="1"/>
      <dgm:spPr/>
      <dgm:t>
        <a:bodyPr/>
        <a:lstStyle/>
        <a:p>
          <a:endParaRPr lang="en-IN"/>
        </a:p>
      </dgm:t>
    </dgm:pt>
    <dgm:pt modelId="{A55514A4-A527-4609-8C0E-6C5E3363FE79}" type="pres">
      <dgm:prSet presAssocID="{6BA31963-66FC-4A46-8AED-98FBAF5F123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E562C2E-5A6B-48DC-A4E2-851D101C8BC2}" type="presOf" srcId="{FF80CA36-848C-43F1-8731-C945882D6EEE}" destId="{E03BABCE-4005-4C83-B26F-6518B1F5E5FF}" srcOrd="0" destOrd="0" presId="urn:microsoft.com/office/officeart/2005/8/layout/process1"/>
    <dgm:cxn modelId="{43C90D05-9E2C-46C6-B8BD-70ED51BBD4A6}" srcId="{FF80CA36-848C-43F1-8731-C945882D6EEE}" destId="{6BA31963-66FC-4A46-8AED-98FBAF5F1231}" srcOrd="1" destOrd="0" parTransId="{1B9ACDDB-7C57-4391-B63C-8DA9EAD1D39D}" sibTransId="{B64FECFD-964E-4E27-A229-E91B060D7E5E}"/>
    <dgm:cxn modelId="{E11BAAB1-9BED-4271-B152-14AE7AD2F477}" type="presOf" srcId="{20AFBD9C-9822-4811-BE51-D1F661CEB522}" destId="{61C52704-85EB-418B-A42A-4C1B7AB67016}" srcOrd="0" destOrd="0" presId="urn:microsoft.com/office/officeart/2005/8/layout/process1"/>
    <dgm:cxn modelId="{D50EA9BF-C00A-46AF-BD86-356773722F24}" type="presOf" srcId="{6BA31963-66FC-4A46-8AED-98FBAF5F1231}" destId="{A55514A4-A527-4609-8C0E-6C5E3363FE79}" srcOrd="0" destOrd="0" presId="urn:microsoft.com/office/officeart/2005/8/layout/process1"/>
    <dgm:cxn modelId="{1D57B0AE-9398-45A6-A598-103690F2779B}" srcId="{FF80CA36-848C-43F1-8731-C945882D6EEE}" destId="{2075FE2D-FEE5-4E35-8876-E79CF77C5F27}" srcOrd="0" destOrd="0" parTransId="{58BD971A-E6A3-473A-AE8C-13A2092D7DD5}" sibTransId="{20AFBD9C-9822-4811-BE51-D1F661CEB522}"/>
    <dgm:cxn modelId="{5FC70F05-3675-4BAD-BCFF-FFA66C3F0E70}" type="presOf" srcId="{2075FE2D-FEE5-4E35-8876-E79CF77C5F27}" destId="{D52A8C0B-4310-447E-BE2C-15304DEFECF5}" srcOrd="0" destOrd="0" presId="urn:microsoft.com/office/officeart/2005/8/layout/process1"/>
    <dgm:cxn modelId="{6D42E26B-1C13-4BF9-8579-CECF56C02D7D}" type="presOf" srcId="{20AFBD9C-9822-4811-BE51-D1F661CEB522}" destId="{3D727FA8-691D-4064-8B7B-9021FBDD6090}" srcOrd="1" destOrd="0" presId="urn:microsoft.com/office/officeart/2005/8/layout/process1"/>
    <dgm:cxn modelId="{BB5B9B73-4413-489B-A2DD-94AD98DBDF8B}" type="presParOf" srcId="{E03BABCE-4005-4C83-B26F-6518B1F5E5FF}" destId="{D52A8C0B-4310-447E-BE2C-15304DEFECF5}" srcOrd="0" destOrd="0" presId="urn:microsoft.com/office/officeart/2005/8/layout/process1"/>
    <dgm:cxn modelId="{453B1B87-159F-409B-A5B7-5F532ED6B219}" type="presParOf" srcId="{E03BABCE-4005-4C83-B26F-6518B1F5E5FF}" destId="{61C52704-85EB-418B-A42A-4C1B7AB67016}" srcOrd="1" destOrd="0" presId="urn:microsoft.com/office/officeart/2005/8/layout/process1"/>
    <dgm:cxn modelId="{602E0E98-056D-4720-BA1C-D1189E1ABED9}" type="presParOf" srcId="{61C52704-85EB-418B-A42A-4C1B7AB67016}" destId="{3D727FA8-691D-4064-8B7B-9021FBDD6090}" srcOrd="0" destOrd="0" presId="urn:microsoft.com/office/officeart/2005/8/layout/process1"/>
    <dgm:cxn modelId="{3B017B58-B774-4A8B-B19B-56DD1219DE3A}" type="presParOf" srcId="{E03BABCE-4005-4C83-B26F-6518B1F5E5FF}" destId="{A55514A4-A527-4609-8C0E-6C5E3363FE7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EC7079-6E5F-435E-9500-DF7EE32EEE07}" type="doc">
      <dgm:prSet loTypeId="urn:microsoft.com/office/officeart/2005/8/layout/hierarchy2" loCatId="hierarchy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B19149B-353E-4811-846D-84A056738807}">
      <dgm:prSet phldrT="[Text]"/>
      <dgm:spPr/>
      <dgm:t>
        <a:bodyPr/>
        <a:lstStyle/>
        <a:p>
          <a:r>
            <a:rPr lang="en-US" dirty="0" smtClean="0"/>
            <a:t>Training Set</a:t>
          </a:r>
        </a:p>
        <a:p>
          <a:r>
            <a:rPr lang="en-US" dirty="0" smtClean="0"/>
            <a:t>(k parts)</a:t>
          </a:r>
          <a:endParaRPr lang="en-IN" dirty="0"/>
        </a:p>
      </dgm:t>
    </dgm:pt>
    <dgm:pt modelId="{20819C29-EC15-4FCD-9AF7-16023F3A6054}" type="parTrans" cxnId="{EC863265-F99D-4BC2-ABD3-7F154FB01D12}">
      <dgm:prSet/>
      <dgm:spPr/>
      <dgm:t>
        <a:bodyPr/>
        <a:lstStyle/>
        <a:p>
          <a:endParaRPr lang="en-IN"/>
        </a:p>
      </dgm:t>
    </dgm:pt>
    <dgm:pt modelId="{C762A659-0A0F-420C-8539-C8C02463FDED}" type="sibTrans" cxnId="{EC863265-F99D-4BC2-ABD3-7F154FB01D12}">
      <dgm:prSet/>
      <dgm:spPr/>
      <dgm:t>
        <a:bodyPr/>
        <a:lstStyle/>
        <a:p>
          <a:endParaRPr lang="en-IN"/>
        </a:p>
      </dgm:t>
    </dgm:pt>
    <dgm:pt modelId="{FFF8B331-C44E-4707-97B0-96A49A9B344F}">
      <dgm:prSet phldrT="[Text]"/>
      <dgm:spPr>
        <a:solidFill>
          <a:srgbClr val="00602B"/>
        </a:solidFill>
      </dgm:spPr>
      <dgm:t>
        <a:bodyPr/>
        <a:lstStyle/>
        <a:p>
          <a:r>
            <a:rPr lang="en-US" dirty="0" smtClean="0"/>
            <a:t>Train data</a:t>
          </a:r>
        </a:p>
        <a:p>
          <a:r>
            <a:rPr lang="en-US" dirty="0" smtClean="0"/>
            <a:t>(k-1 parts)</a:t>
          </a:r>
          <a:endParaRPr lang="en-IN" dirty="0"/>
        </a:p>
      </dgm:t>
    </dgm:pt>
    <dgm:pt modelId="{932A81E5-E06A-47E4-A935-C514E6D1CAED}" type="parTrans" cxnId="{EC19C56D-8DD9-4E3C-9ECE-8629D3716733}">
      <dgm:prSet/>
      <dgm:spPr/>
      <dgm:t>
        <a:bodyPr/>
        <a:lstStyle/>
        <a:p>
          <a:endParaRPr lang="en-IN"/>
        </a:p>
      </dgm:t>
    </dgm:pt>
    <dgm:pt modelId="{E36E38E2-BCDC-40D3-9CBA-CC0F20E03D7C}" type="sibTrans" cxnId="{EC19C56D-8DD9-4E3C-9ECE-8629D3716733}">
      <dgm:prSet/>
      <dgm:spPr/>
      <dgm:t>
        <a:bodyPr/>
        <a:lstStyle/>
        <a:p>
          <a:endParaRPr lang="en-IN"/>
        </a:p>
      </dgm:t>
    </dgm:pt>
    <dgm:pt modelId="{31ECC34B-F20E-4B30-811C-75B837064C60}">
      <dgm:prSet phldrT="[Text]"/>
      <dgm:spPr>
        <a:solidFill>
          <a:srgbClr val="00602B"/>
        </a:solidFill>
      </dgm:spPr>
      <dgm:t>
        <a:bodyPr/>
        <a:lstStyle/>
        <a:p>
          <a:r>
            <a:rPr lang="en-US" dirty="0" smtClean="0"/>
            <a:t>Test data</a:t>
          </a:r>
        </a:p>
        <a:p>
          <a:r>
            <a:rPr lang="en-US" dirty="0" smtClean="0"/>
            <a:t>(1 part)</a:t>
          </a:r>
          <a:endParaRPr lang="en-IN" dirty="0"/>
        </a:p>
      </dgm:t>
    </dgm:pt>
    <dgm:pt modelId="{9DBD2077-808C-477A-A60F-B725691C219B}" type="parTrans" cxnId="{985DA5D1-0C01-4980-8120-FDBF9312DD06}">
      <dgm:prSet/>
      <dgm:spPr/>
      <dgm:t>
        <a:bodyPr/>
        <a:lstStyle/>
        <a:p>
          <a:endParaRPr lang="en-IN"/>
        </a:p>
      </dgm:t>
    </dgm:pt>
    <dgm:pt modelId="{D7BBE13B-440F-4022-B319-C4459DFE9249}" type="sibTrans" cxnId="{985DA5D1-0C01-4980-8120-FDBF9312DD06}">
      <dgm:prSet/>
      <dgm:spPr/>
      <dgm:t>
        <a:bodyPr/>
        <a:lstStyle/>
        <a:p>
          <a:endParaRPr lang="en-IN"/>
        </a:p>
      </dgm:t>
    </dgm:pt>
    <dgm:pt modelId="{5FB8D03F-F18D-4989-BAF1-448C96EB0D70}" type="pres">
      <dgm:prSet presAssocID="{2FEC7079-6E5F-435E-9500-DF7EE32EEE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ED8B17-F9FD-4D3A-B603-2618CEF4C9D6}" type="pres">
      <dgm:prSet presAssocID="{7B19149B-353E-4811-846D-84A056738807}" presName="root1" presStyleCnt="0"/>
      <dgm:spPr/>
    </dgm:pt>
    <dgm:pt modelId="{40D6ECB2-1D88-4DB6-A843-F9D86DAFB2CC}" type="pres">
      <dgm:prSet presAssocID="{7B19149B-353E-4811-846D-84A056738807}" presName="LevelOneTextNode" presStyleLbl="node0" presStyleIdx="0" presStyleCnt="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559113BC-4286-4ACB-A76E-96CD50243413}" type="pres">
      <dgm:prSet presAssocID="{7B19149B-353E-4811-846D-84A056738807}" presName="level2hierChild" presStyleCnt="0"/>
      <dgm:spPr/>
    </dgm:pt>
    <dgm:pt modelId="{EED94D44-9CAD-49B9-B61E-93B916F3B87A}" type="pres">
      <dgm:prSet presAssocID="{932A81E5-E06A-47E4-A935-C514E6D1CAE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A68CCD9-F9E7-41EE-9C06-4329AB1F8947}" type="pres">
      <dgm:prSet presAssocID="{932A81E5-E06A-47E4-A935-C514E6D1CAE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790D0DC-5FAB-4A32-A8AD-EF1B2BB12345}" type="pres">
      <dgm:prSet presAssocID="{FFF8B331-C44E-4707-97B0-96A49A9B344F}" presName="root2" presStyleCnt="0"/>
      <dgm:spPr/>
    </dgm:pt>
    <dgm:pt modelId="{D9D12A44-3469-496D-9DC4-3151AA373B6E}" type="pres">
      <dgm:prSet presAssocID="{FFF8B331-C44E-4707-97B0-96A49A9B344F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IN"/>
        </a:p>
      </dgm:t>
    </dgm:pt>
    <dgm:pt modelId="{3F258586-20D1-475C-B096-55EF185C590D}" type="pres">
      <dgm:prSet presAssocID="{FFF8B331-C44E-4707-97B0-96A49A9B344F}" presName="level3hierChild" presStyleCnt="0"/>
      <dgm:spPr/>
    </dgm:pt>
    <dgm:pt modelId="{629613D2-DA98-4D2E-BBF8-3B543DBD33C4}" type="pres">
      <dgm:prSet presAssocID="{9DBD2077-808C-477A-A60F-B725691C219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7A0AA16D-6379-4FF9-BD67-BB7B7DAF12EF}" type="pres">
      <dgm:prSet presAssocID="{9DBD2077-808C-477A-A60F-B725691C219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9FC53E5-AF12-4EF7-829A-794596E8431A}" type="pres">
      <dgm:prSet presAssocID="{31ECC34B-F20E-4B30-811C-75B837064C60}" presName="root2" presStyleCnt="0"/>
      <dgm:spPr/>
    </dgm:pt>
    <dgm:pt modelId="{AE82F3B1-EF32-4003-9365-891E94C15AE7}" type="pres">
      <dgm:prSet presAssocID="{31ECC34B-F20E-4B30-811C-75B837064C60}" presName="LevelTwoTextNode" presStyleLbl="node2" presStyleIdx="1" presStyleCnt="2">
        <dgm:presLayoutVars>
          <dgm:chPref val="3"/>
        </dgm:presLayoutVars>
      </dgm:prSet>
      <dgm:spPr>
        <a:prstGeom prst="flowChartConnector">
          <a:avLst/>
        </a:prstGeom>
      </dgm:spPr>
      <dgm:t>
        <a:bodyPr/>
        <a:lstStyle/>
        <a:p>
          <a:endParaRPr lang="en-US"/>
        </a:p>
      </dgm:t>
    </dgm:pt>
    <dgm:pt modelId="{D8CEFFDE-3D6D-47DD-83B2-F4FB4131AF26}" type="pres">
      <dgm:prSet presAssocID="{31ECC34B-F20E-4B30-811C-75B837064C60}" presName="level3hierChild" presStyleCnt="0"/>
      <dgm:spPr/>
    </dgm:pt>
  </dgm:ptLst>
  <dgm:cxnLst>
    <dgm:cxn modelId="{A1DA0803-F65D-4C54-B8B9-EE81F2A39D1E}" type="presOf" srcId="{FFF8B331-C44E-4707-97B0-96A49A9B344F}" destId="{D9D12A44-3469-496D-9DC4-3151AA373B6E}" srcOrd="0" destOrd="0" presId="urn:microsoft.com/office/officeart/2005/8/layout/hierarchy2"/>
    <dgm:cxn modelId="{7F6F6BE9-B09D-44B8-9714-717AEFA4F0FC}" type="presOf" srcId="{7B19149B-353E-4811-846D-84A056738807}" destId="{40D6ECB2-1D88-4DB6-A843-F9D86DAFB2CC}" srcOrd="0" destOrd="0" presId="urn:microsoft.com/office/officeart/2005/8/layout/hierarchy2"/>
    <dgm:cxn modelId="{88EAE897-D409-4157-864E-2BD902C9D2D4}" type="presOf" srcId="{9DBD2077-808C-477A-A60F-B725691C219B}" destId="{629613D2-DA98-4D2E-BBF8-3B543DBD33C4}" srcOrd="0" destOrd="0" presId="urn:microsoft.com/office/officeart/2005/8/layout/hierarchy2"/>
    <dgm:cxn modelId="{957B7BEA-4801-4834-9D81-4590B91007C5}" type="presOf" srcId="{932A81E5-E06A-47E4-A935-C514E6D1CAED}" destId="{EED94D44-9CAD-49B9-B61E-93B916F3B87A}" srcOrd="0" destOrd="0" presId="urn:microsoft.com/office/officeart/2005/8/layout/hierarchy2"/>
    <dgm:cxn modelId="{4751491A-CD91-456F-9C6F-1A98EE779AAB}" type="presOf" srcId="{2FEC7079-6E5F-435E-9500-DF7EE32EEE07}" destId="{5FB8D03F-F18D-4989-BAF1-448C96EB0D70}" srcOrd="0" destOrd="0" presId="urn:microsoft.com/office/officeart/2005/8/layout/hierarchy2"/>
    <dgm:cxn modelId="{985DA5D1-0C01-4980-8120-FDBF9312DD06}" srcId="{7B19149B-353E-4811-846D-84A056738807}" destId="{31ECC34B-F20E-4B30-811C-75B837064C60}" srcOrd="1" destOrd="0" parTransId="{9DBD2077-808C-477A-A60F-B725691C219B}" sibTransId="{D7BBE13B-440F-4022-B319-C4459DFE9249}"/>
    <dgm:cxn modelId="{EC863265-F99D-4BC2-ABD3-7F154FB01D12}" srcId="{2FEC7079-6E5F-435E-9500-DF7EE32EEE07}" destId="{7B19149B-353E-4811-846D-84A056738807}" srcOrd="0" destOrd="0" parTransId="{20819C29-EC15-4FCD-9AF7-16023F3A6054}" sibTransId="{C762A659-0A0F-420C-8539-C8C02463FDED}"/>
    <dgm:cxn modelId="{66377785-36B6-4E59-A782-1B72FF624FCA}" type="presOf" srcId="{9DBD2077-808C-477A-A60F-B725691C219B}" destId="{7A0AA16D-6379-4FF9-BD67-BB7B7DAF12EF}" srcOrd="1" destOrd="0" presId="urn:microsoft.com/office/officeart/2005/8/layout/hierarchy2"/>
    <dgm:cxn modelId="{EF6BF36E-4383-4D72-8395-54C0D88A7733}" type="presOf" srcId="{932A81E5-E06A-47E4-A935-C514E6D1CAED}" destId="{6A68CCD9-F9E7-41EE-9C06-4329AB1F8947}" srcOrd="1" destOrd="0" presId="urn:microsoft.com/office/officeart/2005/8/layout/hierarchy2"/>
    <dgm:cxn modelId="{EC19C56D-8DD9-4E3C-9ECE-8629D3716733}" srcId="{7B19149B-353E-4811-846D-84A056738807}" destId="{FFF8B331-C44E-4707-97B0-96A49A9B344F}" srcOrd="0" destOrd="0" parTransId="{932A81E5-E06A-47E4-A935-C514E6D1CAED}" sibTransId="{E36E38E2-BCDC-40D3-9CBA-CC0F20E03D7C}"/>
    <dgm:cxn modelId="{90FBF822-C576-4542-88C0-E4AF43CE9C42}" type="presOf" srcId="{31ECC34B-F20E-4B30-811C-75B837064C60}" destId="{AE82F3B1-EF32-4003-9365-891E94C15AE7}" srcOrd="0" destOrd="0" presId="urn:microsoft.com/office/officeart/2005/8/layout/hierarchy2"/>
    <dgm:cxn modelId="{99AA1244-40F0-45E2-A13C-7044DE884762}" type="presParOf" srcId="{5FB8D03F-F18D-4989-BAF1-448C96EB0D70}" destId="{1BED8B17-F9FD-4D3A-B603-2618CEF4C9D6}" srcOrd="0" destOrd="0" presId="urn:microsoft.com/office/officeart/2005/8/layout/hierarchy2"/>
    <dgm:cxn modelId="{585DFF0B-CD0B-47D1-9142-58B3CD8C7BC5}" type="presParOf" srcId="{1BED8B17-F9FD-4D3A-B603-2618CEF4C9D6}" destId="{40D6ECB2-1D88-4DB6-A843-F9D86DAFB2CC}" srcOrd="0" destOrd="0" presId="urn:microsoft.com/office/officeart/2005/8/layout/hierarchy2"/>
    <dgm:cxn modelId="{1B74C9E3-BEA5-4943-928C-A864E526336A}" type="presParOf" srcId="{1BED8B17-F9FD-4D3A-B603-2618CEF4C9D6}" destId="{559113BC-4286-4ACB-A76E-96CD50243413}" srcOrd="1" destOrd="0" presId="urn:microsoft.com/office/officeart/2005/8/layout/hierarchy2"/>
    <dgm:cxn modelId="{34F66458-622A-4BC1-9555-776CBF2F136F}" type="presParOf" srcId="{559113BC-4286-4ACB-A76E-96CD50243413}" destId="{EED94D44-9CAD-49B9-B61E-93B916F3B87A}" srcOrd="0" destOrd="0" presId="urn:microsoft.com/office/officeart/2005/8/layout/hierarchy2"/>
    <dgm:cxn modelId="{3734936B-63DF-4C6E-A58C-C75DDCE87B11}" type="presParOf" srcId="{EED94D44-9CAD-49B9-B61E-93B916F3B87A}" destId="{6A68CCD9-F9E7-41EE-9C06-4329AB1F8947}" srcOrd="0" destOrd="0" presId="urn:microsoft.com/office/officeart/2005/8/layout/hierarchy2"/>
    <dgm:cxn modelId="{3FD2F3FE-BD2D-46ED-A6AA-96F6B281CBE1}" type="presParOf" srcId="{559113BC-4286-4ACB-A76E-96CD50243413}" destId="{C790D0DC-5FAB-4A32-A8AD-EF1B2BB12345}" srcOrd="1" destOrd="0" presId="urn:microsoft.com/office/officeart/2005/8/layout/hierarchy2"/>
    <dgm:cxn modelId="{DF718E26-D368-4C8C-94FB-F088C78776B8}" type="presParOf" srcId="{C790D0DC-5FAB-4A32-A8AD-EF1B2BB12345}" destId="{D9D12A44-3469-496D-9DC4-3151AA373B6E}" srcOrd="0" destOrd="0" presId="urn:microsoft.com/office/officeart/2005/8/layout/hierarchy2"/>
    <dgm:cxn modelId="{AE231877-DDFE-4317-B3B4-BEBDF1C42492}" type="presParOf" srcId="{C790D0DC-5FAB-4A32-A8AD-EF1B2BB12345}" destId="{3F258586-20D1-475C-B096-55EF185C590D}" srcOrd="1" destOrd="0" presId="urn:microsoft.com/office/officeart/2005/8/layout/hierarchy2"/>
    <dgm:cxn modelId="{9C59B96E-2971-4FF7-82BF-2BC92914B8D2}" type="presParOf" srcId="{559113BC-4286-4ACB-A76E-96CD50243413}" destId="{629613D2-DA98-4D2E-BBF8-3B543DBD33C4}" srcOrd="2" destOrd="0" presId="urn:microsoft.com/office/officeart/2005/8/layout/hierarchy2"/>
    <dgm:cxn modelId="{3182DA40-F37D-489E-BFAF-D35428A2EFB3}" type="presParOf" srcId="{629613D2-DA98-4D2E-BBF8-3B543DBD33C4}" destId="{7A0AA16D-6379-4FF9-BD67-BB7B7DAF12EF}" srcOrd="0" destOrd="0" presId="urn:microsoft.com/office/officeart/2005/8/layout/hierarchy2"/>
    <dgm:cxn modelId="{489E72B0-CE6D-4FE1-B845-E3C71A541E3A}" type="presParOf" srcId="{559113BC-4286-4ACB-A76E-96CD50243413}" destId="{29FC53E5-AF12-4EF7-829A-794596E8431A}" srcOrd="3" destOrd="0" presId="urn:microsoft.com/office/officeart/2005/8/layout/hierarchy2"/>
    <dgm:cxn modelId="{D627270D-63A5-4D1F-AB7C-689BDA42B8EA}" type="presParOf" srcId="{29FC53E5-AF12-4EF7-829A-794596E8431A}" destId="{AE82F3B1-EF32-4003-9365-891E94C15AE7}" srcOrd="0" destOrd="0" presId="urn:microsoft.com/office/officeart/2005/8/layout/hierarchy2"/>
    <dgm:cxn modelId="{E0577531-3CF1-4B99-AFC0-4F3D62189D9B}" type="presParOf" srcId="{29FC53E5-AF12-4EF7-829A-794596E8431A}" destId="{D8CEFFDE-3D6D-47DD-83B2-F4FB4131AF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B675C-FA25-4308-AC3F-23B257F16742}">
      <dsp:nvSpPr>
        <dsp:cNvPr id="0" name=""/>
        <dsp:cNvSpPr/>
      </dsp:nvSpPr>
      <dsp:spPr>
        <a:xfrm>
          <a:off x="1322181" y="2008672"/>
          <a:ext cx="1557265" cy="583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8632" y="0"/>
              </a:lnTo>
              <a:lnTo>
                <a:pt x="778632" y="583571"/>
              </a:lnTo>
              <a:lnTo>
                <a:pt x="1557265" y="583571"/>
              </a:lnTo>
            </a:path>
          </a:pathLst>
        </a:custGeom>
        <a:noFill/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059239" y="2258883"/>
        <a:ext cx="83150" cy="83150"/>
      </dsp:txXfrm>
    </dsp:sp>
    <dsp:sp modelId="{A7C7E205-2B4C-417C-B2AB-4EFB2428DB7B}">
      <dsp:nvSpPr>
        <dsp:cNvPr id="0" name=""/>
        <dsp:cNvSpPr/>
      </dsp:nvSpPr>
      <dsp:spPr>
        <a:xfrm>
          <a:off x="1322181" y="1564291"/>
          <a:ext cx="1557265" cy="444381"/>
        </a:xfrm>
        <a:custGeom>
          <a:avLst/>
          <a:gdLst/>
          <a:ahLst/>
          <a:cxnLst/>
          <a:rect l="0" t="0" r="0" b="0"/>
          <a:pathLst>
            <a:path>
              <a:moveTo>
                <a:pt x="0" y="444381"/>
              </a:moveTo>
              <a:lnTo>
                <a:pt x="778632" y="444381"/>
              </a:lnTo>
              <a:lnTo>
                <a:pt x="778632" y="0"/>
              </a:lnTo>
              <a:lnTo>
                <a:pt x="1557265" y="0"/>
              </a:lnTo>
            </a:path>
          </a:pathLst>
        </a:custGeom>
        <a:noFill/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060328" y="1745996"/>
        <a:ext cx="80971" cy="80971"/>
      </dsp:txXfrm>
    </dsp:sp>
    <dsp:sp modelId="{EC22B0D4-770B-402D-B28B-9E58CC60B681}">
      <dsp:nvSpPr>
        <dsp:cNvPr id="0" name=""/>
        <dsp:cNvSpPr/>
      </dsp:nvSpPr>
      <dsp:spPr>
        <a:xfrm>
          <a:off x="0" y="1622592"/>
          <a:ext cx="1872203" cy="772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EMODB (535)</a:t>
          </a:r>
          <a:endParaRPr lang="en-IN" sz="2200" kern="1200" dirty="0"/>
        </a:p>
      </dsp:txBody>
      <dsp:txXfrm>
        <a:off x="0" y="1622592"/>
        <a:ext cx="1872203" cy="772160"/>
      </dsp:txXfrm>
    </dsp:sp>
    <dsp:sp modelId="{6C9EF4EA-A6B4-4E35-85E0-1370B3E7EB04}">
      <dsp:nvSpPr>
        <dsp:cNvPr id="0" name=""/>
        <dsp:cNvSpPr/>
      </dsp:nvSpPr>
      <dsp:spPr>
        <a:xfrm>
          <a:off x="2879447" y="1204290"/>
          <a:ext cx="2534407" cy="720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TRAINING (339)</a:t>
          </a:r>
          <a:endParaRPr lang="en-IN" sz="2200" kern="1200" dirty="0"/>
        </a:p>
      </dsp:txBody>
      <dsp:txXfrm>
        <a:off x="2879447" y="1204290"/>
        <a:ext cx="2534407" cy="720000"/>
      </dsp:txXfrm>
    </dsp:sp>
    <dsp:sp modelId="{EDC3C94C-BA5D-44B9-AA76-1D0790999C7B}">
      <dsp:nvSpPr>
        <dsp:cNvPr id="0" name=""/>
        <dsp:cNvSpPr/>
      </dsp:nvSpPr>
      <dsp:spPr>
        <a:xfrm>
          <a:off x="2879447" y="2232244"/>
          <a:ext cx="2532684" cy="720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TEST (196)</a:t>
          </a:r>
          <a:endParaRPr lang="en-IN" sz="2200" kern="1200" dirty="0"/>
        </a:p>
      </dsp:txBody>
      <dsp:txXfrm>
        <a:off x="2879447" y="2232244"/>
        <a:ext cx="253268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A8C0B-4310-447E-BE2C-15304DEFECF5}">
      <dsp:nvSpPr>
        <dsp:cNvPr id="0" name=""/>
        <dsp:cNvSpPr/>
      </dsp:nvSpPr>
      <dsp:spPr>
        <a:xfrm>
          <a:off x="1758" y="1771410"/>
          <a:ext cx="3748951" cy="224937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IN" sz="6500" kern="1200" dirty="0"/>
        </a:p>
      </dsp:txBody>
      <dsp:txXfrm>
        <a:off x="67640" y="1837292"/>
        <a:ext cx="3617187" cy="2117606"/>
      </dsp:txXfrm>
    </dsp:sp>
    <dsp:sp modelId="{61C52704-85EB-418B-A42A-4C1B7AB67016}">
      <dsp:nvSpPr>
        <dsp:cNvPr id="0" name=""/>
        <dsp:cNvSpPr/>
      </dsp:nvSpPr>
      <dsp:spPr>
        <a:xfrm>
          <a:off x="4125604" y="2431225"/>
          <a:ext cx="794777" cy="929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/>
        </a:p>
      </dsp:txBody>
      <dsp:txXfrm>
        <a:off x="4125604" y="2617173"/>
        <a:ext cx="556344" cy="557844"/>
      </dsp:txXfrm>
    </dsp:sp>
    <dsp:sp modelId="{A55514A4-A527-4609-8C0E-6C5E3363FE79}">
      <dsp:nvSpPr>
        <dsp:cNvPr id="0" name=""/>
        <dsp:cNvSpPr/>
      </dsp:nvSpPr>
      <dsp:spPr>
        <a:xfrm>
          <a:off x="5250290" y="1771410"/>
          <a:ext cx="3748951" cy="224937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IN" sz="6500" kern="1200" dirty="0"/>
        </a:p>
      </dsp:txBody>
      <dsp:txXfrm>
        <a:off x="5316172" y="1837292"/>
        <a:ext cx="3617187" cy="2117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A8C0B-4310-447E-BE2C-15304DEFECF5}">
      <dsp:nvSpPr>
        <dsp:cNvPr id="0" name=""/>
        <dsp:cNvSpPr/>
      </dsp:nvSpPr>
      <dsp:spPr>
        <a:xfrm>
          <a:off x="1758" y="1771410"/>
          <a:ext cx="3748951" cy="224937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IN" sz="6500" kern="1200" dirty="0"/>
        </a:p>
      </dsp:txBody>
      <dsp:txXfrm>
        <a:off x="67640" y="1837292"/>
        <a:ext cx="3617187" cy="2117606"/>
      </dsp:txXfrm>
    </dsp:sp>
    <dsp:sp modelId="{61C52704-85EB-418B-A42A-4C1B7AB67016}">
      <dsp:nvSpPr>
        <dsp:cNvPr id="0" name=""/>
        <dsp:cNvSpPr/>
      </dsp:nvSpPr>
      <dsp:spPr>
        <a:xfrm>
          <a:off x="4125604" y="2431225"/>
          <a:ext cx="794777" cy="929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/>
        </a:p>
      </dsp:txBody>
      <dsp:txXfrm>
        <a:off x="4125604" y="2617173"/>
        <a:ext cx="556344" cy="557844"/>
      </dsp:txXfrm>
    </dsp:sp>
    <dsp:sp modelId="{A55514A4-A527-4609-8C0E-6C5E3363FE79}">
      <dsp:nvSpPr>
        <dsp:cNvPr id="0" name=""/>
        <dsp:cNvSpPr/>
      </dsp:nvSpPr>
      <dsp:spPr>
        <a:xfrm>
          <a:off x="5250290" y="1771410"/>
          <a:ext cx="3748951" cy="224937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IN" sz="6500" kern="1200" dirty="0"/>
        </a:p>
      </dsp:txBody>
      <dsp:txXfrm>
        <a:off x="5316172" y="1837292"/>
        <a:ext cx="3617187" cy="2117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6ECB2-1D88-4DB6-A843-F9D86DAFB2CC}">
      <dsp:nvSpPr>
        <dsp:cNvPr id="0" name=""/>
        <dsp:cNvSpPr/>
      </dsp:nvSpPr>
      <dsp:spPr>
        <a:xfrm>
          <a:off x="452" y="1260556"/>
          <a:ext cx="2539622" cy="1269811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Set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(k parts)</a:t>
          </a:r>
          <a:endParaRPr lang="en-IN" sz="2000" kern="1200" dirty="0"/>
        </a:p>
      </dsp:txBody>
      <dsp:txXfrm>
        <a:off x="62439" y="1322543"/>
        <a:ext cx="2415648" cy="1145837"/>
      </dsp:txXfrm>
    </dsp:sp>
    <dsp:sp modelId="{EED94D44-9CAD-49B9-B61E-93B916F3B87A}">
      <dsp:nvSpPr>
        <dsp:cNvPr id="0" name=""/>
        <dsp:cNvSpPr/>
      </dsp:nvSpPr>
      <dsp:spPr>
        <a:xfrm rot="19457599">
          <a:off x="2422488" y="1500244"/>
          <a:ext cx="1251022" cy="60292"/>
        </a:xfrm>
        <a:custGeom>
          <a:avLst/>
          <a:gdLst/>
          <a:ahLst/>
          <a:cxnLst/>
          <a:rect l="0" t="0" r="0" b="0"/>
          <a:pathLst>
            <a:path>
              <a:moveTo>
                <a:pt x="0" y="30146"/>
              </a:moveTo>
              <a:lnTo>
                <a:pt x="1251022" y="30146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16724" y="1499115"/>
        <a:ext cx="62551" cy="62551"/>
      </dsp:txXfrm>
    </dsp:sp>
    <dsp:sp modelId="{D9D12A44-3469-496D-9DC4-3151AA373B6E}">
      <dsp:nvSpPr>
        <dsp:cNvPr id="0" name=""/>
        <dsp:cNvSpPr/>
      </dsp:nvSpPr>
      <dsp:spPr>
        <a:xfrm>
          <a:off x="3555924" y="530414"/>
          <a:ext cx="2539622" cy="1269811"/>
        </a:xfrm>
        <a:prstGeom prst="ellipse">
          <a:avLst/>
        </a:prstGeom>
        <a:solidFill>
          <a:srgbClr val="00602B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 data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(k-1 parts)</a:t>
          </a:r>
          <a:endParaRPr lang="en-IN" sz="2000" kern="1200" dirty="0"/>
        </a:p>
      </dsp:txBody>
      <dsp:txXfrm>
        <a:off x="3927843" y="716374"/>
        <a:ext cx="1795784" cy="897891"/>
      </dsp:txXfrm>
    </dsp:sp>
    <dsp:sp modelId="{629613D2-DA98-4D2E-BBF8-3B543DBD33C4}">
      <dsp:nvSpPr>
        <dsp:cNvPr id="0" name=""/>
        <dsp:cNvSpPr/>
      </dsp:nvSpPr>
      <dsp:spPr>
        <a:xfrm rot="2142401">
          <a:off x="2422488" y="2230386"/>
          <a:ext cx="1251022" cy="60292"/>
        </a:xfrm>
        <a:custGeom>
          <a:avLst/>
          <a:gdLst/>
          <a:ahLst/>
          <a:cxnLst/>
          <a:rect l="0" t="0" r="0" b="0"/>
          <a:pathLst>
            <a:path>
              <a:moveTo>
                <a:pt x="0" y="30146"/>
              </a:moveTo>
              <a:lnTo>
                <a:pt x="1251022" y="30146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16724" y="2229257"/>
        <a:ext cx="62551" cy="62551"/>
      </dsp:txXfrm>
    </dsp:sp>
    <dsp:sp modelId="{AE82F3B1-EF32-4003-9365-891E94C15AE7}">
      <dsp:nvSpPr>
        <dsp:cNvPr id="0" name=""/>
        <dsp:cNvSpPr/>
      </dsp:nvSpPr>
      <dsp:spPr>
        <a:xfrm>
          <a:off x="3555924" y="1990697"/>
          <a:ext cx="2539622" cy="1269811"/>
        </a:xfrm>
        <a:prstGeom prst="flowChartConnector">
          <a:avLst/>
        </a:prstGeom>
        <a:solidFill>
          <a:srgbClr val="00602B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data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(1 part)</a:t>
          </a:r>
          <a:endParaRPr lang="en-IN" sz="2000" kern="1200" dirty="0"/>
        </a:p>
      </dsp:txBody>
      <dsp:txXfrm>
        <a:off x="3927843" y="2176657"/>
        <a:ext cx="1795784" cy="897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55CC2-38FD-4A3F-9E00-418044FD0191}" type="datetimeFigureOut">
              <a:rPr lang="en-IN" smtClean="0"/>
              <a:pPr/>
              <a:t>03-05-2018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61A15-6083-4B81-8E17-D83D5D5D4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5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4AA538-70E0-4AB8-BFF9-41D95ED432DC}" type="slidenum">
              <a:rPr lang="en-IN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04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61A15-6083-4B81-8E17-D83D5D5D4973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83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8688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26BFBA-CC94-4482-A1E7-1A56295855DF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193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61A15-6083-4B81-8E17-D83D5D5D4973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90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37CC89-602F-4F2D-B38B-1C976BA359D8}" type="slidenum">
              <a:rPr 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>
              <a:latin typeface="Calibri" panose="020F050202020403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825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D7F663-C77B-4B89-89B1-3E4F3C0F5B44}" type="slidenum">
              <a:rPr 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>
              <a:latin typeface="Calibri" panose="020F050202020403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862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2F87D-6EB8-4688-B529-BE606F49F0A7}" type="slidenum">
              <a:rPr lang="en-US"/>
              <a:pPr/>
              <a:t>12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0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C1BE0-EF4D-47AF-9CEA-4F086E412B59}" type="slidenum">
              <a:rPr lang="sv-SE"/>
              <a:pPr/>
              <a:t>14</a:t>
            </a:fld>
            <a:endParaRPr lang="sv-SE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8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61A15-6083-4B81-8E17-D83D5D5D4973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8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61A15-6083-4B81-8E17-D83D5D5D4973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8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61A15-6083-4B81-8E17-D83D5D5D4973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8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61A15-6083-4B81-8E17-D83D5D5D4973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8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E60FD7-1A05-4481-A080-F1B5752BFFDB}" type="datetimeFigureOut">
              <a:rPr lang="en-IN" smtClean="0"/>
              <a:pPr/>
              <a:t>03-05-2018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B323D-F949-4807-BA15-002E0870BF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E60FD7-1A05-4481-A080-F1B5752BFFDB}" type="datetimeFigureOut">
              <a:rPr lang="en-IN" smtClean="0"/>
              <a:pPr/>
              <a:t>03-05-2018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B323D-F949-4807-BA15-002E0870BF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E60FD7-1A05-4481-A080-F1B5752BFFDB}" type="datetimeFigureOut">
              <a:rPr lang="en-IN" smtClean="0"/>
              <a:pPr/>
              <a:t>03-05-2018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B323D-F949-4807-BA15-002E0870BF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42314-B99F-4377-93E3-60EDC1C5BAC3}" type="datetime1">
              <a:rPr lang="en-US" smtClean="0"/>
              <a:pPr>
                <a:defRPr/>
              </a:pPr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3276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9EC61-D0C6-48B1-B825-4080C88CE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59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E60FD7-1A05-4481-A080-F1B5752BFFDB}" type="datetimeFigureOut">
              <a:rPr lang="en-IN" smtClean="0"/>
              <a:pPr/>
              <a:t>03-05-2018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B323D-F949-4807-BA15-002E0870BF6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E60FD7-1A05-4481-A080-F1B5752BFFDB}" type="datetimeFigureOut">
              <a:rPr lang="en-IN" smtClean="0"/>
              <a:pPr/>
              <a:t>03-05-2018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B323D-F949-4807-BA15-002E0870BF6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E60FD7-1A05-4481-A080-F1B5752BFFDB}" type="datetimeFigureOut">
              <a:rPr lang="en-IN" smtClean="0"/>
              <a:pPr/>
              <a:t>03-05-2018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B323D-F949-4807-BA15-002E0870BF6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E60FD7-1A05-4481-A080-F1B5752BFFDB}" type="datetimeFigureOut">
              <a:rPr lang="en-IN" smtClean="0"/>
              <a:pPr/>
              <a:t>03-05-2018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B323D-F949-4807-BA15-002E0870BF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E60FD7-1A05-4481-A080-F1B5752BFFDB}" type="datetimeFigureOut">
              <a:rPr lang="en-IN" smtClean="0"/>
              <a:pPr/>
              <a:t>03-05-2018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B323D-F949-4807-BA15-002E0870BF6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E60FD7-1A05-4481-A080-F1B5752BFFDB}" type="datetimeFigureOut">
              <a:rPr lang="en-IN" smtClean="0"/>
              <a:pPr/>
              <a:t>03-05-2018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B323D-F949-4807-BA15-002E0870BF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3E60FD7-1A05-4481-A080-F1B5752BFFDB}" type="datetimeFigureOut">
              <a:rPr lang="en-IN" smtClean="0"/>
              <a:pPr/>
              <a:t>03-05-2018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B323D-F949-4807-BA15-002E0870BF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E60FD7-1A05-4481-A080-F1B5752BFFDB}" type="datetimeFigureOut">
              <a:rPr lang="en-IN" smtClean="0"/>
              <a:pPr/>
              <a:t>03-05-2018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B323D-F949-4807-BA15-002E0870BF6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3E60FD7-1A05-4481-A080-F1B5752BFFDB}" type="datetimeFigureOut">
              <a:rPr lang="en-IN" smtClean="0"/>
              <a:pPr/>
              <a:t>03-05-2018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B323D-F949-4807-BA15-002E0870BF6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60" y="634974"/>
            <a:ext cx="4877481" cy="24577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092767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gradFill flip="none">
                  <a:gsLst>
                    <a:gs pos="5000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100000">
                      <a:schemeClr val="bg2"/>
                    </a:gs>
                    <a:gs pos="57000">
                      <a:schemeClr val="accent1">
                        <a:lumMod val="50000"/>
                      </a:schemeClr>
                    </a:gs>
                    <a:gs pos="0">
                      <a:schemeClr val="accent2"/>
                    </a:gs>
                    <a:gs pos="9000">
                      <a:schemeClr val="accent2"/>
                    </a:gs>
                  </a:gsLst>
                  <a:lin ang="5400000"/>
                </a:gradFill>
                <a:effectLst>
                  <a:reflection blurRad="12700" stA="50000" endPos="33000" dir="5400000" sy="-100000" rotWithShape="0"/>
                </a:effectLst>
              </a:rPr>
              <a:t>Harmony search for feat</a:t>
            </a:r>
            <a:r>
              <a:rPr lang="en-US" sz="3600" b="1" i="1" cap="all" spc="0" dirty="0" smtClean="0">
                <a:ln w="0"/>
                <a:gradFill flip="none">
                  <a:gsLst>
                    <a:gs pos="5000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100000">
                      <a:schemeClr val="bg2"/>
                    </a:gs>
                    <a:gs pos="57000">
                      <a:schemeClr val="accent1">
                        <a:lumMod val="50000"/>
                      </a:schemeClr>
                    </a:gs>
                    <a:gs pos="0">
                      <a:schemeClr val="accent2"/>
                    </a:gs>
                    <a:gs pos="9000">
                      <a:schemeClr val="accent2"/>
                    </a:gs>
                  </a:gsLst>
                  <a:lin ang="5400000"/>
                </a:gradFill>
                <a:effectLst>
                  <a:reflection blurRad="12700" stA="50000" endPos="33000" dir="5400000" sy="-100000" rotWithShape="0"/>
                </a:effectLst>
              </a:rPr>
              <a:t>ure selection </a:t>
            </a:r>
            <a:r>
              <a:rPr lang="en-US" sz="3600" b="1" i="1" cap="all" dirty="0" smtClean="0">
                <a:ln w="0"/>
                <a:gradFill flip="none">
                  <a:gsLst>
                    <a:gs pos="5000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100000">
                      <a:schemeClr val="bg2"/>
                    </a:gs>
                    <a:gs pos="57000">
                      <a:schemeClr val="accent1">
                        <a:lumMod val="50000"/>
                      </a:schemeClr>
                    </a:gs>
                    <a:gs pos="0">
                      <a:schemeClr val="accent2"/>
                    </a:gs>
                    <a:gs pos="9000">
                      <a:schemeClr val="accent2"/>
                    </a:gs>
                  </a:gsLst>
                  <a:lin ang="5400000"/>
                </a:gradFill>
                <a:effectLst>
                  <a:reflection blurRad="12700" stA="50000" endPos="33000" dir="5400000" sy="-100000" rotWithShape="0"/>
                </a:effectLst>
              </a:rPr>
              <a:t>In </a:t>
            </a:r>
            <a:r>
              <a:rPr lang="en-US" sz="3600" b="1" i="1" cap="all" dirty="0" err="1" smtClean="0">
                <a:ln w="0"/>
                <a:gradFill flip="none">
                  <a:gsLst>
                    <a:gs pos="5000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100000">
                      <a:schemeClr val="bg2"/>
                    </a:gs>
                    <a:gs pos="57000">
                      <a:schemeClr val="accent1">
                        <a:lumMod val="50000"/>
                      </a:schemeClr>
                    </a:gs>
                    <a:gs pos="0">
                      <a:schemeClr val="accent2"/>
                    </a:gs>
                    <a:gs pos="9000">
                      <a:schemeClr val="accent2"/>
                    </a:gs>
                  </a:gsLst>
                  <a:lin ang="5400000"/>
                </a:gradFill>
                <a:effectLst>
                  <a:reflection blurRad="12700" stA="50000" endPos="33000" dir="5400000" sy="-100000" rotWithShape="0"/>
                </a:effectLst>
              </a:rPr>
              <a:t>aser</a:t>
            </a:r>
            <a:endParaRPr lang="en-US" sz="3600" b="1" i="1" cap="all" spc="0" dirty="0">
              <a:ln w="0"/>
              <a:gradFill flip="none">
                <a:gsLst>
                  <a:gs pos="50000">
                    <a:schemeClr val="accent1">
                      <a:tint val="75000"/>
                      <a:shade val="75000"/>
                      <a:satMod val="170000"/>
                    </a:schemeClr>
                  </a:gs>
                  <a:gs pos="100000">
                    <a:schemeClr val="bg2"/>
                  </a:gs>
                  <a:gs pos="57000">
                    <a:schemeClr val="accent1">
                      <a:lumMod val="50000"/>
                    </a:schemeClr>
                  </a:gs>
                  <a:gs pos="0">
                    <a:schemeClr val="accent2"/>
                  </a:gs>
                  <a:gs pos="9000">
                    <a:schemeClr val="accent2"/>
                  </a:gs>
                </a:gsLst>
                <a:lin ang="5400000"/>
              </a:gradFill>
              <a:effectLst>
                <a:reflection blurRad="12700" stA="50000" endPos="33000" dir="5400000" sy="-100000" rotWithShape="0"/>
              </a:effectLst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5364088" y="4725144"/>
            <a:ext cx="3563888" cy="1908215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Pankaj</a:t>
            </a:r>
            <a:r>
              <a:rPr lang="en-IN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Chauhan</a:t>
            </a:r>
            <a:r>
              <a:rPr lang="en-IN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(18)</a:t>
            </a:r>
          </a:p>
          <a:p>
            <a:r>
              <a:rPr lang="en-IN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Gaurang</a:t>
            </a:r>
            <a:r>
              <a:rPr lang="en-IN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Date (21)</a:t>
            </a:r>
          </a:p>
          <a:p>
            <a:r>
              <a:rPr lang="en-IN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Neha</a:t>
            </a:r>
            <a:r>
              <a:rPr lang="en-IN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Nagarkoti</a:t>
            </a:r>
            <a:r>
              <a:rPr lang="en-IN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(66)</a:t>
            </a:r>
          </a:p>
          <a:p>
            <a:r>
              <a:rPr lang="en-IN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IN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Guided by: Kevin </a:t>
            </a:r>
            <a:r>
              <a:rPr lang="en-IN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D’souza</a:t>
            </a:r>
            <a:endParaRPr lang="en-IN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3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What is SVM?</a:t>
            </a:r>
          </a:p>
          <a:p>
            <a:pPr algn="just"/>
            <a:r>
              <a:rPr lang="en-US" dirty="0" smtClean="0"/>
              <a:t>It is </a:t>
            </a:r>
            <a:r>
              <a:rPr lang="en-US" dirty="0"/>
              <a:t>a supervised machine learning algorithm which can be used for both classification or regression challenges. However,  it is mostly used in classification problems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What does it do?</a:t>
            </a:r>
            <a:r>
              <a:rPr lang="en-US" dirty="0"/>
              <a:t> 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algorithm, we plot each data item as a point in n-dimensional space </a:t>
            </a:r>
            <a:r>
              <a:rPr lang="en-US" dirty="0" smtClean="0"/>
              <a:t>with </a:t>
            </a:r>
            <a:r>
              <a:rPr lang="en-US" dirty="0"/>
              <a:t>the value of each feature being the value of a particular coordinate. </a:t>
            </a:r>
            <a:endParaRPr lang="en-US" dirty="0" smtClean="0"/>
          </a:p>
          <a:p>
            <a:pPr algn="just"/>
            <a:r>
              <a:rPr lang="en-US" dirty="0" smtClean="0"/>
              <a:t>Then</a:t>
            </a:r>
            <a:r>
              <a:rPr lang="en-US" dirty="0"/>
              <a:t>, we perform classification by finding the hyper-plane </a:t>
            </a:r>
            <a:r>
              <a:rPr lang="en-US" dirty="0" smtClean="0"/>
              <a:t>that</a:t>
            </a:r>
            <a:r>
              <a:rPr lang="en-US" dirty="0"/>
              <a:t> </a:t>
            </a:r>
            <a:r>
              <a:rPr lang="en-US" dirty="0" smtClean="0"/>
              <a:t>differentiate </a:t>
            </a:r>
            <a:r>
              <a:rPr lang="en-US" dirty="0"/>
              <a:t>the two classes very </a:t>
            </a:r>
            <a:r>
              <a:rPr lang="en-US" dirty="0" smtClean="0"/>
              <a:t>well.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CD899-6425-4156-9229-807787155D1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30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SVM?</a:t>
            </a:r>
          </a:p>
          <a:p>
            <a:r>
              <a:rPr lang="en-US" dirty="0" smtClean="0"/>
              <a:t>The </a:t>
            </a:r>
            <a:r>
              <a:rPr lang="en-US" dirty="0"/>
              <a:t>benefit is that </a:t>
            </a:r>
            <a:r>
              <a:rPr lang="en-US" dirty="0" smtClean="0"/>
              <a:t>one </a:t>
            </a:r>
            <a:r>
              <a:rPr lang="en-US" dirty="0"/>
              <a:t>can capture much more complex relationships between your </a:t>
            </a:r>
            <a:r>
              <a:rPr lang="en-US" dirty="0" smtClean="0"/>
              <a:t>data-points </a:t>
            </a:r>
            <a:r>
              <a:rPr lang="en-US" dirty="0"/>
              <a:t>without having to perform difficult transformations on </a:t>
            </a:r>
            <a:r>
              <a:rPr lang="en-US" dirty="0" smtClean="0"/>
              <a:t>our </a:t>
            </a:r>
            <a:r>
              <a:rPr lang="en-US" dirty="0"/>
              <a:t>own.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CD899-6425-4156-9229-807787155D1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75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8758473" cy="5174332"/>
          </a:xfrm>
        </p:spPr>
        <p:txBody>
          <a:bodyPr/>
          <a:lstStyle/>
          <a:p>
            <a:r>
              <a:rPr lang="en-US" sz="2400" dirty="0"/>
              <a:t>Distance from example </a:t>
            </a:r>
            <a:r>
              <a:rPr lang="en-US" sz="2400" b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to the separator is </a:t>
            </a:r>
          </a:p>
          <a:p>
            <a:r>
              <a:rPr lang="en-US" sz="2400" dirty="0"/>
              <a:t>Examples closest to the </a:t>
            </a:r>
            <a:r>
              <a:rPr lang="en-US" sz="2400" dirty="0" err="1"/>
              <a:t>hyperplane</a:t>
            </a:r>
            <a:r>
              <a:rPr lang="en-US" sz="2400" dirty="0"/>
              <a:t> are </a:t>
            </a:r>
            <a:r>
              <a:rPr lang="en-US" sz="2400" b="1" i="1" dirty="0"/>
              <a:t>support vectors</a:t>
            </a:r>
            <a:r>
              <a:rPr lang="en-US" sz="2400" dirty="0"/>
              <a:t>. </a:t>
            </a:r>
          </a:p>
          <a:p>
            <a:r>
              <a:rPr lang="en-US" sz="2400" b="1" i="1" dirty="0"/>
              <a:t>Margin</a:t>
            </a:r>
            <a:r>
              <a:rPr lang="en-US" sz="2400" dirty="0"/>
              <a:t> </a:t>
            </a:r>
            <a:r>
              <a:rPr lang="el-GR" sz="2400" i="1" dirty="0">
                <a:cs typeface="Times New Roman" panose="02020603050405020304" pitchFamily="18" charset="0"/>
              </a:rPr>
              <a:t>ρ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/>
              <a:t>of the separator is the distance between support vectors.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SVM: Classification </a:t>
            </a:r>
            <a:r>
              <a:rPr lang="en-US" dirty="0"/>
              <a:t>Margin</a:t>
            </a:r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 flipV="1">
            <a:off x="3140869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 flipV="1">
            <a:off x="3039666" y="6265863"/>
            <a:ext cx="30610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878" name="AutoShape 6"/>
          <p:cNvSpPr>
            <a:spLocks noChangeArrowheads="1"/>
          </p:cNvSpPr>
          <p:nvPr/>
        </p:nvSpPr>
        <p:spPr bwMode="auto">
          <a:xfrm>
            <a:off x="3920729" y="409575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79" name="AutoShape 7"/>
          <p:cNvSpPr>
            <a:spLocks noChangeArrowheads="1"/>
          </p:cNvSpPr>
          <p:nvPr/>
        </p:nvSpPr>
        <p:spPr bwMode="auto">
          <a:xfrm>
            <a:off x="3489722" y="44529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80" name="AutoShape 8"/>
          <p:cNvSpPr>
            <a:spLocks noChangeArrowheads="1"/>
          </p:cNvSpPr>
          <p:nvPr/>
        </p:nvSpPr>
        <p:spPr bwMode="auto">
          <a:xfrm>
            <a:off x="3604022" y="49990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81" name="AutoShape 9"/>
          <p:cNvSpPr>
            <a:spLocks noChangeArrowheads="1"/>
          </p:cNvSpPr>
          <p:nvPr/>
        </p:nvSpPr>
        <p:spPr bwMode="auto">
          <a:xfrm>
            <a:off x="3318272" y="54562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82" name="AutoShape 10"/>
          <p:cNvSpPr>
            <a:spLocks noChangeArrowheads="1"/>
          </p:cNvSpPr>
          <p:nvPr/>
        </p:nvSpPr>
        <p:spPr bwMode="auto">
          <a:xfrm>
            <a:off x="3718322" y="38560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83" name="AutoShape 11"/>
          <p:cNvSpPr>
            <a:spLocks noChangeArrowheads="1"/>
          </p:cNvSpPr>
          <p:nvPr/>
        </p:nvSpPr>
        <p:spPr bwMode="auto">
          <a:xfrm>
            <a:off x="3318272" y="47704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84" name="AutoShape 12"/>
          <p:cNvSpPr>
            <a:spLocks noChangeArrowheads="1"/>
          </p:cNvSpPr>
          <p:nvPr/>
        </p:nvSpPr>
        <p:spPr bwMode="auto">
          <a:xfrm>
            <a:off x="3432572" y="49228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85" name="AutoShape 13"/>
          <p:cNvSpPr>
            <a:spLocks noChangeArrowheads="1"/>
          </p:cNvSpPr>
          <p:nvPr/>
        </p:nvSpPr>
        <p:spPr bwMode="auto">
          <a:xfrm>
            <a:off x="4004072" y="45418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86" name="AutoShape 14"/>
          <p:cNvSpPr>
            <a:spLocks noChangeArrowheads="1"/>
          </p:cNvSpPr>
          <p:nvPr/>
        </p:nvSpPr>
        <p:spPr bwMode="auto">
          <a:xfrm>
            <a:off x="4680347" y="45291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87" name="AutoShape 15"/>
          <p:cNvSpPr>
            <a:spLocks noChangeArrowheads="1"/>
          </p:cNvSpPr>
          <p:nvPr/>
        </p:nvSpPr>
        <p:spPr bwMode="auto">
          <a:xfrm>
            <a:off x="4404122" y="54562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88" name="AutoShape 16"/>
          <p:cNvSpPr>
            <a:spLocks noChangeArrowheads="1"/>
          </p:cNvSpPr>
          <p:nvPr/>
        </p:nvSpPr>
        <p:spPr bwMode="auto">
          <a:xfrm>
            <a:off x="5147072" y="54562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89" name="AutoShape 17"/>
          <p:cNvSpPr>
            <a:spLocks noChangeArrowheads="1"/>
          </p:cNvSpPr>
          <p:nvPr/>
        </p:nvSpPr>
        <p:spPr bwMode="auto">
          <a:xfrm>
            <a:off x="4165997" y="59769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90" name="AutoShape 18"/>
          <p:cNvSpPr>
            <a:spLocks noChangeArrowheads="1"/>
          </p:cNvSpPr>
          <p:nvPr/>
        </p:nvSpPr>
        <p:spPr bwMode="auto">
          <a:xfrm>
            <a:off x="4632722" y="48466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91" name="AutoShape 19"/>
          <p:cNvSpPr>
            <a:spLocks noChangeArrowheads="1"/>
          </p:cNvSpPr>
          <p:nvPr/>
        </p:nvSpPr>
        <p:spPr bwMode="auto">
          <a:xfrm>
            <a:off x="4206479" y="5340350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92" name="AutoShape 20"/>
          <p:cNvSpPr>
            <a:spLocks noChangeArrowheads="1"/>
          </p:cNvSpPr>
          <p:nvPr/>
        </p:nvSpPr>
        <p:spPr bwMode="auto">
          <a:xfrm>
            <a:off x="4689872" y="56848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93" name="AutoShape 21"/>
          <p:cNvSpPr>
            <a:spLocks noChangeArrowheads="1"/>
          </p:cNvSpPr>
          <p:nvPr/>
        </p:nvSpPr>
        <p:spPr bwMode="auto">
          <a:xfrm>
            <a:off x="5204222" y="47704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95" name="AutoShape 23"/>
          <p:cNvSpPr>
            <a:spLocks noChangeArrowheads="1"/>
          </p:cNvSpPr>
          <p:nvPr/>
        </p:nvSpPr>
        <p:spPr bwMode="auto">
          <a:xfrm>
            <a:off x="4068366" y="325755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96" name="AutoShape 24"/>
          <p:cNvSpPr>
            <a:spLocks noChangeArrowheads="1"/>
          </p:cNvSpPr>
          <p:nvPr/>
        </p:nvSpPr>
        <p:spPr bwMode="auto">
          <a:xfrm>
            <a:off x="4525566" y="333375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97" name="AutoShape 25"/>
          <p:cNvSpPr>
            <a:spLocks noChangeArrowheads="1"/>
          </p:cNvSpPr>
          <p:nvPr/>
        </p:nvSpPr>
        <p:spPr bwMode="auto">
          <a:xfrm>
            <a:off x="5325666" y="4095750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98" name="Line 26"/>
          <p:cNvSpPr>
            <a:spLocks noChangeShapeType="1"/>
          </p:cNvSpPr>
          <p:nvPr/>
        </p:nvSpPr>
        <p:spPr bwMode="auto">
          <a:xfrm flipV="1">
            <a:off x="3489723" y="3257550"/>
            <a:ext cx="1607344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905" name="Line 33"/>
          <p:cNvSpPr>
            <a:spLocks noChangeShapeType="1"/>
          </p:cNvSpPr>
          <p:nvPr/>
        </p:nvSpPr>
        <p:spPr bwMode="auto">
          <a:xfrm>
            <a:off x="4129088" y="3340100"/>
            <a:ext cx="5715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906" name="Line 34"/>
          <p:cNvSpPr>
            <a:spLocks noChangeShapeType="1"/>
          </p:cNvSpPr>
          <p:nvPr/>
        </p:nvSpPr>
        <p:spPr bwMode="auto">
          <a:xfrm flipH="1" flipV="1">
            <a:off x="4491038" y="4362450"/>
            <a:ext cx="1905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4207669" y="3476625"/>
            <a:ext cx="371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r</a:t>
            </a:r>
          </a:p>
        </p:txBody>
      </p:sp>
      <p:sp>
        <p:nvSpPr>
          <p:cNvPr id="207910" name="Oval 38"/>
          <p:cNvSpPr>
            <a:spLocks noChangeArrowheads="1"/>
          </p:cNvSpPr>
          <p:nvPr/>
        </p:nvSpPr>
        <p:spPr bwMode="auto">
          <a:xfrm>
            <a:off x="3948113" y="4476752"/>
            <a:ext cx="17145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911" name="Oval 39"/>
          <p:cNvSpPr>
            <a:spLocks noChangeArrowheads="1"/>
          </p:cNvSpPr>
          <p:nvPr/>
        </p:nvSpPr>
        <p:spPr bwMode="auto">
          <a:xfrm>
            <a:off x="4152900" y="5272090"/>
            <a:ext cx="17145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912" name="Oval 40"/>
          <p:cNvSpPr>
            <a:spLocks noChangeArrowheads="1"/>
          </p:cNvSpPr>
          <p:nvPr/>
        </p:nvSpPr>
        <p:spPr bwMode="auto">
          <a:xfrm>
            <a:off x="4627960" y="4459290"/>
            <a:ext cx="17145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913" name="Line 41"/>
          <p:cNvSpPr>
            <a:spLocks noChangeShapeType="1"/>
          </p:cNvSpPr>
          <p:nvPr/>
        </p:nvSpPr>
        <p:spPr bwMode="auto">
          <a:xfrm flipH="1" flipV="1">
            <a:off x="4023124" y="5176840"/>
            <a:ext cx="183356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914" name="Line 42"/>
          <p:cNvSpPr>
            <a:spLocks noChangeShapeType="1"/>
          </p:cNvSpPr>
          <p:nvPr/>
        </p:nvSpPr>
        <p:spPr bwMode="auto">
          <a:xfrm flipH="1" flipV="1">
            <a:off x="4062412" y="4614865"/>
            <a:ext cx="176213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915" name="Line 43"/>
          <p:cNvSpPr>
            <a:spLocks noChangeShapeType="1"/>
          </p:cNvSpPr>
          <p:nvPr/>
        </p:nvSpPr>
        <p:spPr bwMode="auto">
          <a:xfrm flipV="1">
            <a:off x="3818336" y="3438525"/>
            <a:ext cx="1507331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916" name="Line 44"/>
          <p:cNvSpPr>
            <a:spLocks noChangeShapeType="1"/>
          </p:cNvSpPr>
          <p:nvPr/>
        </p:nvSpPr>
        <p:spPr bwMode="auto">
          <a:xfrm flipV="1">
            <a:off x="3332561" y="3076575"/>
            <a:ext cx="1550194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917" name="Line 45"/>
          <p:cNvSpPr>
            <a:spLocks noChangeShapeType="1"/>
          </p:cNvSpPr>
          <p:nvPr/>
        </p:nvSpPr>
        <p:spPr bwMode="auto">
          <a:xfrm>
            <a:off x="4843462" y="3143250"/>
            <a:ext cx="414338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918" name="Text Box 46"/>
          <p:cNvSpPr txBox="1">
            <a:spLocks noChangeArrowheads="1"/>
          </p:cNvSpPr>
          <p:nvPr/>
        </p:nvSpPr>
        <p:spPr bwMode="auto">
          <a:xfrm>
            <a:off x="4900613" y="2819400"/>
            <a:ext cx="857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i="1"/>
              <a:t>ρ</a:t>
            </a:r>
            <a:endParaRPr lang="en-US" i="1"/>
          </a:p>
        </p:txBody>
      </p:sp>
      <p:sp>
        <p:nvSpPr>
          <p:cNvPr id="2" name="Rectangle 1"/>
          <p:cNvSpPr/>
          <p:nvPr/>
        </p:nvSpPr>
        <p:spPr>
          <a:xfrm>
            <a:off x="6764310" y="3933776"/>
            <a:ext cx="13311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CC00"/>
                </a:solidFill>
              </a:rPr>
              <a:t>Support Vectors </a:t>
            </a:r>
            <a:r>
              <a:rPr lang="en-US" dirty="0"/>
              <a:t>are those </a:t>
            </a:r>
            <a:r>
              <a:rPr lang="en-US" dirty="0" err="1"/>
              <a:t>datapoints</a:t>
            </a:r>
            <a:r>
              <a:rPr lang="en-US" dirty="0"/>
              <a:t> that the margin pushes up against</a:t>
            </a: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 rot="21025862" flipH="1">
            <a:off x="4315112" y="4806964"/>
            <a:ext cx="2398325" cy="400110"/>
          </a:xfrm>
          <a:custGeom>
            <a:avLst/>
            <a:gdLst>
              <a:gd name="T0" fmla="*/ 0 w 1076"/>
              <a:gd name="T1" fmla="*/ 98 h 98"/>
              <a:gd name="T2" fmla="*/ 104 w 1076"/>
              <a:gd name="T3" fmla="*/ 39 h 98"/>
              <a:gd name="T4" fmla="*/ 212 w 1076"/>
              <a:gd name="T5" fmla="*/ 0 h 98"/>
              <a:gd name="T6" fmla="*/ 326 w 1076"/>
              <a:gd name="T7" fmla="*/ 11 h 98"/>
              <a:gd name="T8" fmla="*/ 386 w 1076"/>
              <a:gd name="T9" fmla="*/ 39 h 98"/>
              <a:gd name="T10" fmla="*/ 386 w 1076"/>
              <a:gd name="T11" fmla="*/ 39 h 98"/>
              <a:gd name="T12" fmla="*/ 511 w 1076"/>
              <a:gd name="T13" fmla="*/ 82 h 98"/>
              <a:gd name="T14" fmla="*/ 989 w 1076"/>
              <a:gd name="T15" fmla="*/ 55 h 98"/>
              <a:gd name="T16" fmla="*/ 1076 w 1076"/>
              <a:gd name="T17" fmla="*/ 4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 rot="21413150" flipH="1">
            <a:off x="4115367" y="4282230"/>
            <a:ext cx="2648376" cy="400110"/>
          </a:xfrm>
          <a:custGeom>
            <a:avLst/>
            <a:gdLst>
              <a:gd name="T0" fmla="*/ 0 w 1445"/>
              <a:gd name="T1" fmla="*/ 306 h 306"/>
              <a:gd name="T2" fmla="*/ 16 w 1445"/>
              <a:gd name="T3" fmla="*/ 301 h 306"/>
              <a:gd name="T4" fmla="*/ 27 w 1445"/>
              <a:gd name="T5" fmla="*/ 268 h 306"/>
              <a:gd name="T6" fmla="*/ 48 w 1445"/>
              <a:gd name="T7" fmla="*/ 236 h 306"/>
              <a:gd name="T8" fmla="*/ 125 w 1445"/>
              <a:gd name="T9" fmla="*/ 171 h 306"/>
              <a:gd name="T10" fmla="*/ 228 w 1445"/>
              <a:gd name="T11" fmla="*/ 105 h 306"/>
              <a:gd name="T12" fmla="*/ 298 w 1445"/>
              <a:gd name="T13" fmla="*/ 73 h 306"/>
              <a:gd name="T14" fmla="*/ 635 w 1445"/>
              <a:gd name="T15" fmla="*/ 2 h 306"/>
              <a:gd name="T16" fmla="*/ 1043 w 1445"/>
              <a:gd name="T17" fmla="*/ 18 h 306"/>
              <a:gd name="T18" fmla="*/ 1119 w 1445"/>
              <a:gd name="T19" fmla="*/ 40 h 306"/>
              <a:gd name="T20" fmla="*/ 1217 w 1445"/>
              <a:gd name="T21" fmla="*/ 84 h 306"/>
              <a:gd name="T22" fmla="*/ 1336 w 1445"/>
              <a:gd name="T23" fmla="*/ 132 h 306"/>
              <a:gd name="T24" fmla="*/ 1445 w 1445"/>
              <a:gd name="T25" fmla="*/ 16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 flipH="1">
            <a:off x="4849369" y="4201629"/>
            <a:ext cx="1877819" cy="400110"/>
          </a:xfrm>
          <a:custGeom>
            <a:avLst/>
            <a:gdLst>
              <a:gd name="T0" fmla="*/ 0 w 1092"/>
              <a:gd name="T1" fmla="*/ 0 h 283"/>
              <a:gd name="T2" fmla="*/ 130 w 1092"/>
              <a:gd name="T3" fmla="*/ 54 h 283"/>
              <a:gd name="T4" fmla="*/ 326 w 1092"/>
              <a:gd name="T5" fmla="*/ 147 h 283"/>
              <a:gd name="T6" fmla="*/ 397 w 1092"/>
              <a:gd name="T7" fmla="*/ 174 h 283"/>
              <a:gd name="T8" fmla="*/ 527 w 1092"/>
              <a:gd name="T9" fmla="*/ 217 h 283"/>
              <a:gd name="T10" fmla="*/ 1092 w 1092"/>
              <a:gd name="T11" fmla="*/ 27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101704" y="6316356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Fig</a:t>
            </a:r>
            <a:r>
              <a:rPr lang="en-IN" dirty="0" smtClean="0"/>
              <a:t>. 6.1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275015"/>
      </p:ext>
    </p:extLst>
  </p:cSld>
  <p:clrMapOvr>
    <a:masterClrMapping/>
  </p:clrMapOvr>
  <p:transition spd="slow" advTm="3492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10" grpId="0" animBg="1"/>
      <p:bldP spid="207911" grpId="0" animBg="1"/>
      <p:bldP spid="207912" grpId="0" animBg="1"/>
      <p:bldP spid="207915" grpId="0" animBg="1"/>
      <p:bldP spid="207916" grpId="0" animBg="1"/>
      <p:bldP spid="2079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9225"/>
            <a:ext cx="8280920" cy="5029200"/>
          </a:xfrm>
        </p:spPr>
        <p:txBody>
          <a:bodyPr/>
          <a:lstStyle/>
          <a:p>
            <a:r>
              <a:rPr lang="en-US" sz="2400" dirty="0"/>
              <a:t>Maximizing the margin is good according to intuition and PAC theory.</a:t>
            </a:r>
          </a:p>
          <a:p>
            <a:r>
              <a:rPr lang="en-US" sz="2400" dirty="0"/>
              <a:t>Implies that only support vectors matter; other training examples are ignorable.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Margin Classification</a:t>
            </a:r>
          </a:p>
        </p:txBody>
      </p:sp>
      <p:sp>
        <p:nvSpPr>
          <p:cNvPr id="209950" name="Line 30"/>
          <p:cNvSpPr>
            <a:spLocks noChangeShapeType="1"/>
          </p:cNvSpPr>
          <p:nvPr/>
        </p:nvSpPr>
        <p:spPr bwMode="auto">
          <a:xfrm flipV="1">
            <a:off x="3140869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9951" name="Line 31"/>
          <p:cNvSpPr>
            <a:spLocks noChangeShapeType="1"/>
          </p:cNvSpPr>
          <p:nvPr/>
        </p:nvSpPr>
        <p:spPr bwMode="auto">
          <a:xfrm flipV="1">
            <a:off x="3039666" y="6265863"/>
            <a:ext cx="30610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9952" name="AutoShape 32"/>
          <p:cNvSpPr>
            <a:spLocks noChangeArrowheads="1"/>
          </p:cNvSpPr>
          <p:nvPr/>
        </p:nvSpPr>
        <p:spPr bwMode="auto">
          <a:xfrm>
            <a:off x="3920729" y="409575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53" name="AutoShape 33"/>
          <p:cNvSpPr>
            <a:spLocks noChangeArrowheads="1"/>
          </p:cNvSpPr>
          <p:nvPr/>
        </p:nvSpPr>
        <p:spPr bwMode="auto">
          <a:xfrm>
            <a:off x="3489722" y="44529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54" name="AutoShape 34"/>
          <p:cNvSpPr>
            <a:spLocks noChangeArrowheads="1"/>
          </p:cNvSpPr>
          <p:nvPr/>
        </p:nvSpPr>
        <p:spPr bwMode="auto">
          <a:xfrm>
            <a:off x="3604022" y="49990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55" name="AutoShape 35"/>
          <p:cNvSpPr>
            <a:spLocks noChangeArrowheads="1"/>
          </p:cNvSpPr>
          <p:nvPr/>
        </p:nvSpPr>
        <p:spPr bwMode="auto">
          <a:xfrm>
            <a:off x="3318272" y="54562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56" name="AutoShape 36"/>
          <p:cNvSpPr>
            <a:spLocks noChangeArrowheads="1"/>
          </p:cNvSpPr>
          <p:nvPr/>
        </p:nvSpPr>
        <p:spPr bwMode="auto">
          <a:xfrm>
            <a:off x="3718322" y="38560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57" name="AutoShape 37"/>
          <p:cNvSpPr>
            <a:spLocks noChangeArrowheads="1"/>
          </p:cNvSpPr>
          <p:nvPr/>
        </p:nvSpPr>
        <p:spPr bwMode="auto">
          <a:xfrm>
            <a:off x="3318272" y="47704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58" name="AutoShape 38"/>
          <p:cNvSpPr>
            <a:spLocks noChangeArrowheads="1"/>
          </p:cNvSpPr>
          <p:nvPr/>
        </p:nvSpPr>
        <p:spPr bwMode="auto">
          <a:xfrm>
            <a:off x="3432572" y="49228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59" name="AutoShape 39"/>
          <p:cNvSpPr>
            <a:spLocks noChangeArrowheads="1"/>
          </p:cNvSpPr>
          <p:nvPr/>
        </p:nvSpPr>
        <p:spPr bwMode="auto">
          <a:xfrm>
            <a:off x="4004072" y="45418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60" name="AutoShape 40"/>
          <p:cNvSpPr>
            <a:spLocks noChangeArrowheads="1"/>
          </p:cNvSpPr>
          <p:nvPr/>
        </p:nvSpPr>
        <p:spPr bwMode="auto">
          <a:xfrm>
            <a:off x="4680347" y="45291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61" name="AutoShape 41"/>
          <p:cNvSpPr>
            <a:spLocks noChangeArrowheads="1"/>
          </p:cNvSpPr>
          <p:nvPr/>
        </p:nvSpPr>
        <p:spPr bwMode="auto">
          <a:xfrm>
            <a:off x="4404122" y="54562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62" name="AutoShape 42"/>
          <p:cNvSpPr>
            <a:spLocks noChangeArrowheads="1"/>
          </p:cNvSpPr>
          <p:nvPr/>
        </p:nvSpPr>
        <p:spPr bwMode="auto">
          <a:xfrm>
            <a:off x="5147072" y="54562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63" name="AutoShape 43"/>
          <p:cNvSpPr>
            <a:spLocks noChangeArrowheads="1"/>
          </p:cNvSpPr>
          <p:nvPr/>
        </p:nvSpPr>
        <p:spPr bwMode="auto">
          <a:xfrm>
            <a:off x="4165997" y="59769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64" name="AutoShape 44"/>
          <p:cNvSpPr>
            <a:spLocks noChangeArrowheads="1"/>
          </p:cNvSpPr>
          <p:nvPr/>
        </p:nvSpPr>
        <p:spPr bwMode="auto">
          <a:xfrm>
            <a:off x="4632722" y="48466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65" name="AutoShape 45"/>
          <p:cNvSpPr>
            <a:spLocks noChangeArrowheads="1"/>
          </p:cNvSpPr>
          <p:nvPr/>
        </p:nvSpPr>
        <p:spPr bwMode="auto">
          <a:xfrm>
            <a:off x="4206479" y="5340350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66" name="AutoShape 46"/>
          <p:cNvSpPr>
            <a:spLocks noChangeArrowheads="1"/>
          </p:cNvSpPr>
          <p:nvPr/>
        </p:nvSpPr>
        <p:spPr bwMode="auto">
          <a:xfrm>
            <a:off x="4689872" y="56848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67" name="AutoShape 47"/>
          <p:cNvSpPr>
            <a:spLocks noChangeArrowheads="1"/>
          </p:cNvSpPr>
          <p:nvPr/>
        </p:nvSpPr>
        <p:spPr bwMode="auto">
          <a:xfrm>
            <a:off x="5204222" y="47704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68" name="AutoShape 48"/>
          <p:cNvSpPr>
            <a:spLocks noChangeArrowheads="1"/>
          </p:cNvSpPr>
          <p:nvPr/>
        </p:nvSpPr>
        <p:spPr bwMode="auto">
          <a:xfrm>
            <a:off x="4068366" y="325755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69" name="AutoShape 49"/>
          <p:cNvSpPr>
            <a:spLocks noChangeArrowheads="1"/>
          </p:cNvSpPr>
          <p:nvPr/>
        </p:nvSpPr>
        <p:spPr bwMode="auto">
          <a:xfrm>
            <a:off x="4525566" y="333375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70" name="AutoShape 50"/>
          <p:cNvSpPr>
            <a:spLocks noChangeArrowheads="1"/>
          </p:cNvSpPr>
          <p:nvPr/>
        </p:nvSpPr>
        <p:spPr bwMode="auto">
          <a:xfrm>
            <a:off x="5325666" y="4095750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71" name="Line 51"/>
          <p:cNvSpPr>
            <a:spLocks noChangeShapeType="1"/>
          </p:cNvSpPr>
          <p:nvPr/>
        </p:nvSpPr>
        <p:spPr bwMode="auto">
          <a:xfrm flipV="1">
            <a:off x="3489723" y="3257550"/>
            <a:ext cx="1607344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9973" name="Line 53"/>
          <p:cNvSpPr>
            <a:spLocks noChangeShapeType="1"/>
          </p:cNvSpPr>
          <p:nvPr/>
        </p:nvSpPr>
        <p:spPr bwMode="auto">
          <a:xfrm flipH="1" flipV="1">
            <a:off x="4491038" y="4362450"/>
            <a:ext cx="1905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9975" name="Oval 55"/>
          <p:cNvSpPr>
            <a:spLocks noChangeArrowheads="1"/>
          </p:cNvSpPr>
          <p:nvPr/>
        </p:nvSpPr>
        <p:spPr bwMode="auto">
          <a:xfrm>
            <a:off x="3948113" y="4476752"/>
            <a:ext cx="17145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76" name="Oval 56"/>
          <p:cNvSpPr>
            <a:spLocks noChangeArrowheads="1"/>
          </p:cNvSpPr>
          <p:nvPr/>
        </p:nvSpPr>
        <p:spPr bwMode="auto">
          <a:xfrm>
            <a:off x="4152900" y="5272090"/>
            <a:ext cx="17145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77" name="Oval 57"/>
          <p:cNvSpPr>
            <a:spLocks noChangeArrowheads="1"/>
          </p:cNvSpPr>
          <p:nvPr/>
        </p:nvSpPr>
        <p:spPr bwMode="auto">
          <a:xfrm>
            <a:off x="4627960" y="4459290"/>
            <a:ext cx="17145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78" name="Line 58"/>
          <p:cNvSpPr>
            <a:spLocks noChangeShapeType="1"/>
          </p:cNvSpPr>
          <p:nvPr/>
        </p:nvSpPr>
        <p:spPr bwMode="auto">
          <a:xfrm flipH="1" flipV="1">
            <a:off x="4023124" y="5176840"/>
            <a:ext cx="183356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9979" name="Line 59"/>
          <p:cNvSpPr>
            <a:spLocks noChangeShapeType="1"/>
          </p:cNvSpPr>
          <p:nvPr/>
        </p:nvSpPr>
        <p:spPr bwMode="auto">
          <a:xfrm flipH="1" flipV="1">
            <a:off x="4062412" y="4614865"/>
            <a:ext cx="176213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9980" name="Line 60"/>
          <p:cNvSpPr>
            <a:spLocks noChangeShapeType="1"/>
          </p:cNvSpPr>
          <p:nvPr/>
        </p:nvSpPr>
        <p:spPr bwMode="auto">
          <a:xfrm flipV="1">
            <a:off x="3818336" y="3438525"/>
            <a:ext cx="1507331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9981" name="Line 61"/>
          <p:cNvSpPr>
            <a:spLocks noChangeShapeType="1"/>
          </p:cNvSpPr>
          <p:nvPr/>
        </p:nvSpPr>
        <p:spPr bwMode="auto">
          <a:xfrm flipV="1">
            <a:off x="3332561" y="3076575"/>
            <a:ext cx="1550194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995363" y="6344724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Fig</a:t>
            </a:r>
            <a:r>
              <a:rPr lang="en-IN" dirty="0" smtClean="0"/>
              <a:t>. 6.2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4308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5" grpId="0" animBg="1"/>
      <p:bldP spid="209976" grpId="0" animBg="1"/>
      <p:bldP spid="209977" grpId="0" animBg="1"/>
      <p:bldP spid="209980" grpId="0" animBg="1"/>
      <p:bldP spid="2099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Problems with linear SVM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686050" y="1600200"/>
            <a:ext cx="4154091" cy="4191000"/>
            <a:chOff x="1296" y="1008"/>
            <a:chExt cx="3489" cy="2640"/>
          </a:xfrm>
        </p:grpSpPr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V="1">
              <a:off x="2640" y="100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296" y="1248"/>
              <a:ext cx="3489" cy="2032"/>
              <a:chOff x="1296" y="1248"/>
              <a:chExt cx="3489" cy="2032"/>
            </a:xfrm>
          </p:grpSpPr>
          <p:sp>
            <p:nvSpPr>
              <p:cNvPr id="28707" name="Oval 35"/>
              <p:cNvSpPr>
                <a:spLocks noChangeArrowheads="1"/>
              </p:cNvSpPr>
              <p:nvPr/>
            </p:nvSpPr>
            <p:spPr bwMode="auto">
              <a:xfrm>
                <a:off x="2064" y="1680"/>
                <a:ext cx="1152" cy="115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76" name="Oval 4"/>
              <p:cNvSpPr>
                <a:spLocks noChangeArrowheads="1"/>
              </p:cNvSpPr>
              <p:nvPr/>
            </p:nvSpPr>
            <p:spPr bwMode="auto">
              <a:xfrm>
                <a:off x="2544" y="1536"/>
                <a:ext cx="103" cy="111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77" name="Oval 5"/>
              <p:cNvSpPr>
                <a:spLocks noChangeArrowheads="1"/>
              </p:cNvSpPr>
              <p:nvPr/>
            </p:nvSpPr>
            <p:spPr bwMode="auto">
              <a:xfrm>
                <a:off x="2880" y="1488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78" name="Oval 6"/>
              <p:cNvSpPr>
                <a:spLocks noChangeArrowheads="1"/>
              </p:cNvSpPr>
              <p:nvPr/>
            </p:nvSpPr>
            <p:spPr bwMode="auto">
              <a:xfrm>
                <a:off x="2832" y="2928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79" name="Oval 7"/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103" cy="111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80" name="Oval 8"/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103" cy="111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81" name="Oval 9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82" name="Oval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83" name="Oval 11"/>
              <p:cNvSpPr>
                <a:spLocks noChangeArrowheads="1"/>
              </p:cNvSpPr>
              <p:nvPr/>
            </p:nvSpPr>
            <p:spPr bwMode="auto">
              <a:xfrm>
                <a:off x="2016" y="2784"/>
                <a:ext cx="104" cy="111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84" name="Oval 12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85" name="Oval 13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103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86" name="Oval 14"/>
              <p:cNvSpPr>
                <a:spLocks noChangeArrowheads="1"/>
              </p:cNvSpPr>
              <p:nvPr/>
            </p:nvSpPr>
            <p:spPr bwMode="auto">
              <a:xfrm>
                <a:off x="3024" y="2016"/>
                <a:ext cx="104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87" name="Oval 15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103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88" name="Oval 16"/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104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89" name="Oval 17"/>
              <p:cNvSpPr>
                <a:spLocks noChangeArrowheads="1"/>
              </p:cNvSpPr>
              <p:nvPr/>
            </p:nvSpPr>
            <p:spPr bwMode="auto">
              <a:xfrm>
                <a:off x="2496" y="1776"/>
                <a:ext cx="103" cy="11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90" name="Oval 18"/>
              <p:cNvSpPr>
                <a:spLocks noChangeArrowheads="1"/>
              </p:cNvSpPr>
              <p:nvPr/>
            </p:nvSpPr>
            <p:spPr bwMode="auto">
              <a:xfrm>
                <a:off x="2496" y="2400"/>
                <a:ext cx="104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91" name="Oval 19"/>
              <p:cNvSpPr>
                <a:spLocks noChangeArrowheads="1"/>
              </p:cNvSpPr>
              <p:nvPr/>
            </p:nvSpPr>
            <p:spPr bwMode="auto">
              <a:xfrm>
                <a:off x="2784" y="1968"/>
                <a:ext cx="103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92" name="Oval 20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103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93" name="Oval 21"/>
              <p:cNvSpPr>
                <a:spLocks noChangeArrowheads="1"/>
              </p:cNvSpPr>
              <p:nvPr/>
            </p:nvSpPr>
            <p:spPr bwMode="auto">
              <a:xfrm>
                <a:off x="2112" y="2160"/>
                <a:ext cx="104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95" name="Line 23"/>
              <p:cNvSpPr>
                <a:spLocks noChangeShapeType="1"/>
              </p:cNvSpPr>
              <p:nvPr/>
            </p:nvSpPr>
            <p:spPr bwMode="auto">
              <a:xfrm>
                <a:off x="1296" y="2304"/>
                <a:ext cx="3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96" name="Oval 24"/>
              <p:cNvSpPr>
                <a:spLocks noChangeArrowheads="1"/>
              </p:cNvSpPr>
              <p:nvPr/>
            </p:nvSpPr>
            <p:spPr bwMode="auto">
              <a:xfrm>
                <a:off x="3929" y="2777"/>
                <a:ext cx="70" cy="111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97" name="Oval 25"/>
              <p:cNvSpPr>
                <a:spLocks noChangeArrowheads="1"/>
              </p:cNvSpPr>
              <p:nvPr/>
            </p:nvSpPr>
            <p:spPr bwMode="auto">
              <a:xfrm>
                <a:off x="3929" y="3000"/>
                <a:ext cx="70" cy="11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698" name="Text Box 26"/>
              <p:cNvSpPr txBox="1">
                <a:spLocks noChangeArrowheads="1"/>
              </p:cNvSpPr>
              <p:nvPr/>
            </p:nvSpPr>
            <p:spPr bwMode="auto">
              <a:xfrm>
                <a:off x="4032" y="2740"/>
                <a:ext cx="6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=-1</a:t>
                </a:r>
              </a:p>
            </p:txBody>
          </p:sp>
          <p:sp>
            <p:nvSpPr>
              <p:cNvPr id="28699" name="Text Box 27"/>
              <p:cNvSpPr txBox="1">
                <a:spLocks noChangeArrowheads="1"/>
              </p:cNvSpPr>
              <p:nvPr/>
            </p:nvSpPr>
            <p:spPr bwMode="auto">
              <a:xfrm>
                <a:off x="4032" y="2963"/>
                <a:ext cx="73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=+1</a:t>
                </a:r>
              </a:p>
            </p:txBody>
          </p:sp>
          <p:sp>
            <p:nvSpPr>
              <p:cNvPr id="28704" name="Oval 32"/>
              <p:cNvSpPr>
                <a:spLocks noChangeArrowheads="1"/>
              </p:cNvSpPr>
              <p:nvPr/>
            </p:nvSpPr>
            <p:spPr bwMode="auto">
              <a:xfrm>
                <a:off x="2448" y="1248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705" name="Oval 33"/>
              <p:cNvSpPr>
                <a:spLocks noChangeArrowheads="1"/>
              </p:cNvSpPr>
              <p:nvPr/>
            </p:nvSpPr>
            <p:spPr bwMode="auto">
              <a:xfrm>
                <a:off x="3072" y="1296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8706" name="Oval 34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1371601" y="5795963"/>
            <a:ext cx="4883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What if the decision function is </a:t>
            </a:r>
            <a:r>
              <a:rPr lang="en-US" dirty="0" smtClean="0"/>
              <a:t>nonlinear</a:t>
            </a:r>
            <a:r>
              <a:rPr lang="en-US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7087" y="548259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Fig</a:t>
            </a:r>
            <a:r>
              <a:rPr lang="en-IN" dirty="0" smtClean="0"/>
              <a:t>.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8264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827484" y="1196752"/>
            <a:ext cx="7212931" cy="5472608"/>
          </a:xfrm>
        </p:spPr>
        <p:txBody>
          <a:bodyPr>
            <a:normAutofit/>
          </a:bodyPr>
          <a:lstStyle/>
          <a:p>
            <a:r>
              <a:rPr lang="en-US" sz="2000" dirty="0"/>
              <a:t>General idea:   the original feature space can always be mapped to some higher-dimensional feature space where the training set is separable: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SVMs</a:t>
            </a:r>
            <a:endParaRPr lang="en-US" dirty="0"/>
          </a:p>
        </p:txBody>
      </p:sp>
      <p:sp>
        <p:nvSpPr>
          <p:cNvPr id="223274" name="Line 42"/>
          <p:cNvSpPr>
            <a:spLocks noChangeShapeType="1"/>
          </p:cNvSpPr>
          <p:nvPr/>
        </p:nvSpPr>
        <p:spPr bwMode="auto">
          <a:xfrm flipV="1">
            <a:off x="2694385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3275" name="Line 43"/>
          <p:cNvSpPr>
            <a:spLocks noChangeShapeType="1"/>
          </p:cNvSpPr>
          <p:nvPr/>
        </p:nvSpPr>
        <p:spPr bwMode="auto">
          <a:xfrm flipV="1">
            <a:off x="1478758" y="4170363"/>
            <a:ext cx="24895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3276" name="AutoShape 44"/>
          <p:cNvSpPr>
            <a:spLocks noChangeArrowheads="1"/>
          </p:cNvSpPr>
          <p:nvPr/>
        </p:nvSpPr>
        <p:spPr bwMode="auto">
          <a:xfrm>
            <a:off x="2717006" y="339090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77" name="AutoShape 45"/>
          <p:cNvSpPr>
            <a:spLocks noChangeArrowheads="1"/>
          </p:cNvSpPr>
          <p:nvPr/>
        </p:nvSpPr>
        <p:spPr bwMode="auto">
          <a:xfrm>
            <a:off x="2286000" y="37480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78" name="AutoShape 46"/>
          <p:cNvSpPr>
            <a:spLocks noChangeArrowheads="1"/>
          </p:cNvSpPr>
          <p:nvPr/>
        </p:nvSpPr>
        <p:spPr bwMode="auto">
          <a:xfrm>
            <a:off x="2400300" y="42941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79" name="AutoShape 47"/>
          <p:cNvSpPr>
            <a:spLocks noChangeArrowheads="1"/>
          </p:cNvSpPr>
          <p:nvPr/>
        </p:nvSpPr>
        <p:spPr bwMode="auto">
          <a:xfrm>
            <a:off x="2800350" y="47704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80" name="AutoShape 48"/>
          <p:cNvSpPr>
            <a:spLocks noChangeArrowheads="1"/>
          </p:cNvSpPr>
          <p:nvPr/>
        </p:nvSpPr>
        <p:spPr bwMode="auto">
          <a:xfrm>
            <a:off x="2486025" y="34369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81" name="AutoShape 49"/>
          <p:cNvSpPr>
            <a:spLocks noChangeArrowheads="1"/>
          </p:cNvSpPr>
          <p:nvPr/>
        </p:nvSpPr>
        <p:spPr bwMode="auto">
          <a:xfrm>
            <a:off x="2114550" y="40655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2428875" y="48085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2800350" y="38369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3476625" y="38242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3371850" y="50371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86" name="AutoShape 54"/>
          <p:cNvSpPr>
            <a:spLocks noChangeArrowheads="1"/>
          </p:cNvSpPr>
          <p:nvPr/>
        </p:nvSpPr>
        <p:spPr bwMode="auto">
          <a:xfrm>
            <a:off x="1685925" y="39512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87" name="AutoShape 55"/>
          <p:cNvSpPr>
            <a:spLocks noChangeArrowheads="1"/>
          </p:cNvSpPr>
          <p:nvPr/>
        </p:nvSpPr>
        <p:spPr bwMode="auto">
          <a:xfrm>
            <a:off x="2819400" y="54054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88" name="AutoShape 56"/>
          <p:cNvSpPr>
            <a:spLocks noChangeArrowheads="1"/>
          </p:cNvSpPr>
          <p:nvPr/>
        </p:nvSpPr>
        <p:spPr bwMode="auto">
          <a:xfrm>
            <a:off x="3543300" y="45608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89" name="AutoShape 57"/>
          <p:cNvSpPr>
            <a:spLocks noChangeArrowheads="1"/>
          </p:cNvSpPr>
          <p:nvPr/>
        </p:nvSpPr>
        <p:spPr bwMode="auto">
          <a:xfrm>
            <a:off x="2090738" y="51006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90" name="AutoShape 58"/>
          <p:cNvSpPr>
            <a:spLocks noChangeArrowheads="1"/>
          </p:cNvSpPr>
          <p:nvPr/>
        </p:nvSpPr>
        <p:spPr bwMode="auto">
          <a:xfrm>
            <a:off x="1857375" y="46180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91" name="AutoShape 59"/>
          <p:cNvSpPr>
            <a:spLocks noChangeArrowheads="1"/>
          </p:cNvSpPr>
          <p:nvPr/>
        </p:nvSpPr>
        <p:spPr bwMode="auto">
          <a:xfrm>
            <a:off x="1900238" y="30940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93" name="AutoShape 61"/>
          <p:cNvSpPr>
            <a:spLocks noChangeArrowheads="1"/>
          </p:cNvSpPr>
          <p:nvPr/>
        </p:nvSpPr>
        <p:spPr bwMode="auto">
          <a:xfrm>
            <a:off x="3021806" y="422910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94" name="AutoShape 62"/>
          <p:cNvSpPr>
            <a:spLocks noChangeArrowheads="1"/>
          </p:cNvSpPr>
          <p:nvPr/>
        </p:nvSpPr>
        <p:spPr bwMode="auto">
          <a:xfrm>
            <a:off x="2736056" y="436245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95" name="AutoShape 63"/>
          <p:cNvSpPr>
            <a:spLocks noChangeArrowheads="1"/>
          </p:cNvSpPr>
          <p:nvPr/>
        </p:nvSpPr>
        <p:spPr bwMode="auto">
          <a:xfrm>
            <a:off x="2950369" y="3124200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98" name="Oval 66"/>
          <p:cNvSpPr>
            <a:spLocks noChangeArrowheads="1"/>
          </p:cNvSpPr>
          <p:nvPr/>
        </p:nvSpPr>
        <p:spPr bwMode="auto">
          <a:xfrm>
            <a:off x="1978819" y="3209925"/>
            <a:ext cx="1414463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99" name="AutoShape 67"/>
          <p:cNvSpPr>
            <a:spLocks noChangeArrowheads="1"/>
          </p:cNvSpPr>
          <p:nvPr/>
        </p:nvSpPr>
        <p:spPr bwMode="auto">
          <a:xfrm>
            <a:off x="2014538" y="32464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00" name="AutoShape 68"/>
          <p:cNvSpPr>
            <a:spLocks noChangeArrowheads="1"/>
          </p:cNvSpPr>
          <p:nvPr/>
        </p:nvSpPr>
        <p:spPr bwMode="auto">
          <a:xfrm>
            <a:off x="3457575" y="32273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01" name="Line 69"/>
          <p:cNvSpPr>
            <a:spLocks noChangeShapeType="1"/>
          </p:cNvSpPr>
          <p:nvPr/>
        </p:nvSpPr>
        <p:spPr bwMode="auto">
          <a:xfrm flipH="1" flipV="1">
            <a:off x="5723335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3302" name="Line 70"/>
          <p:cNvSpPr>
            <a:spLocks noChangeShapeType="1"/>
          </p:cNvSpPr>
          <p:nvPr/>
        </p:nvSpPr>
        <p:spPr bwMode="auto">
          <a:xfrm>
            <a:off x="5700714" y="4398963"/>
            <a:ext cx="176093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3303" name="AutoShape 71"/>
          <p:cNvSpPr>
            <a:spLocks noChangeArrowheads="1"/>
          </p:cNvSpPr>
          <p:nvPr/>
        </p:nvSpPr>
        <p:spPr bwMode="auto">
          <a:xfrm>
            <a:off x="5924550" y="3762375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04" name="AutoShape 72"/>
          <p:cNvSpPr>
            <a:spLocks noChangeArrowheads="1"/>
          </p:cNvSpPr>
          <p:nvPr/>
        </p:nvSpPr>
        <p:spPr bwMode="auto">
          <a:xfrm>
            <a:off x="5493544" y="4119563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05" name="AutoShape 73"/>
          <p:cNvSpPr>
            <a:spLocks noChangeArrowheads="1"/>
          </p:cNvSpPr>
          <p:nvPr/>
        </p:nvSpPr>
        <p:spPr bwMode="auto">
          <a:xfrm>
            <a:off x="5779294" y="46751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06" name="AutoShape 74"/>
          <p:cNvSpPr>
            <a:spLocks noChangeArrowheads="1"/>
          </p:cNvSpPr>
          <p:nvPr/>
        </p:nvSpPr>
        <p:spPr bwMode="auto">
          <a:xfrm>
            <a:off x="6393656" y="46751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07" name="AutoShape 75"/>
          <p:cNvSpPr>
            <a:spLocks noChangeArrowheads="1"/>
          </p:cNvSpPr>
          <p:nvPr/>
        </p:nvSpPr>
        <p:spPr bwMode="auto">
          <a:xfrm>
            <a:off x="5693569" y="3808413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08" name="AutoShape 76"/>
          <p:cNvSpPr>
            <a:spLocks noChangeArrowheads="1"/>
          </p:cNvSpPr>
          <p:nvPr/>
        </p:nvSpPr>
        <p:spPr bwMode="auto">
          <a:xfrm>
            <a:off x="5850731" y="408463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09" name="AutoShape 77"/>
          <p:cNvSpPr>
            <a:spLocks noChangeArrowheads="1"/>
          </p:cNvSpPr>
          <p:nvPr/>
        </p:nvSpPr>
        <p:spPr bwMode="auto">
          <a:xfrm>
            <a:off x="6022181" y="47132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10" name="AutoShape 78"/>
          <p:cNvSpPr>
            <a:spLocks noChangeArrowheads="1"/>
          </p:cNvSpPr>
          <p:nvPr/>
        </p:nvSpPr>
        <p:spPr bwMode="auto">
          <a:xfrm>
            <a:off x="6007894" y="4208463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11" name="AutoShape 79"/>
          <p:cNvSpPr>
            <a:spLocks noChangeArrowheads="1"/>
          </p:cNvSpPr>
          <p:nvPr/>
        </p:nvSpPr>
        <p:spPr bwMode="auto">
          <a:xfrm>
            <a:off x="7212806" y="38433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12" name="AutoShape 80"/>
          <p:cNvSpPr>
            <a:spLocks noChangeArrowheads="1"/>
          </p:cNvSpPr>
          <p:nvPr/>
        </p:nvSpPr>
        <p:spPr bwMode="auto">
          <a:xfrm>
            <a:off x="7108031" y="50561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13" name="AutoShape 81"/>
          <p:cNvSpPr>
            <a:spLocks noChangeArrowheads="1"/>
          </p:cNvSpPr>
          <p:nvPr/>
        </p:nvSpPr>
        <p:spPr bwMode="auto">
          <a:xfrm>
            <a:off x="6750844" y="28082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14" name="AutoShape 82"/>
          <p:cNvSpPr>
            <a:spLocks noChangeArrowheads="1"/>
          </p:cNvSpPr>
          <p:nvPr/>
        </p:nvSpPr>
        <p:spPr bwMode="auto">
          <a:xfrm>
            <a:off x="6755606" y="40719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15" name="AutoShape 83"/>
          <p:cNvSpPr>
            <a:spLocks noChangeArrowheads="1"/>
          </p:cNvSpPr>
          <p:nvPr/>
        </p:nvSpPr>
        <p:spPr bwMode="auto">
          <a:xfrm>
            <a:off x="7279481" y="45799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16" name="AutoShape 84"/>
          <p:cNvSpPr>
            <a:spLocks noChangeArrowheads="1"/>
          </p:cNvSpPr>
          <p:nvPr/>
        </p:nvSpPr>
        <p:spPr bwMode="auto">
          <a:xfrm>
            <a:off x="6398419" y="35194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17" name="AutoShape 85"/>
          <p:cNvSpPr>
            <a:spLocks noChangeArrowheads="1"/>
          </p:cNvSpPr>
          <p:nvPr/>
        </p:nvSpPr>
        <p:spPr bwMode="auto">
          <a:xfrm>
            <a:off x="6850856" y="47513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18" name="AutoShape 86"/>
          <p:cNvSpPr>
            <a:spLocks noChangeArrowheads="1"/>
          </p:cNvSpPr>
          <p:nvPr/>
        </p:nvSpPr>
        <p:spPr bwMode="auto">
          <a:xfrm>
            <a:off x="6693694" y="30178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19" name="AutoShape 87"/>
          <p:cNvSpPr>
            <a:spLocks noChangeArrowheads="1"/>
          </p:cNvSpPr>
          <p:nvPr/>
        </p:nvSpPr>
        <p:spPr bwMode="auto">
          <a:xfrm>
            <a:off x="5650706" y="4524375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20" name="AutoShape 88"/>
          <p:cNvSpPr>
            <a:spLocks noChangeArrowheads="1"/>
          </p:cNvSpPr>
          <p:nvPr/>
        </p:nvSpPr>
        <p:spPr bwMode="auto">
          <a:xfrm>
            <a:off x="5364956" y="4657725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21" name="AutoShape 89"/>
          <p:cNvSpPr>
            <a:spLocks noChangeArrowheads="1"/>
          </p:cNvSpPr>
          <p:nvPr/>
        </p:nvSpPr>
        <p:spPr bwMode="auto">
          <a:xfrm>
            <a:off x="6686550" y="3143250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23" name="AutoShape 91"/>
          <p:cNvSpPr>
            <a:spLocks noChangeArrowheads="1"/>
          </p:cNvSpPr>
          <p:nvPr/>
        </p:nvSpPr>
        <p:spPr bwMode="auto">
          <a:xfrm>
            <a:off x="6350794" y="26749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24" name="AutoShape 92"/>
          <p:cNvSpPr>
            <a:spLocks noChangeArrowheads="1"/>
          </p:cNvSpPr>
          <p:nvPr/>
        </p:nvSpPr>
        <p:spPr bwMode="auto">
          <a:xfrm>
            <a:off x="7193756" y="324643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25" name="Line 93"/>
          <p:cNvSpPr>
            <a:spLocks noChangeShapeType="1"/>
          </p:cNvSpPr>
          <p:nvPr/>
        </p:nvSpPr>
        <p:spPr bwMode="auto">
          <a:xfrm flipH="1">
            <a:off x="4787503" y="4400550"/>
            <a:ext cx="928688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3326" name="Line 94"/>
          <p:cNvSpPr>
            <a:spLocks noChangeShapeType="1"/>
          </p:cNvSpPr>
          <p:nvPr/>
        </p:nvSpPr>
        <p:spPr bwMode="auto">
          <a:xfrm>
            <a:off x="5715000" y="3048000"/>
            <a:ext cx="108585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3327" name="Line 95"/>
          <p:cNvSpPr>
            <a:spLocks noChangeShapeType="1"/>
          </p:cNvSpPr>
          <p:nvPr/>
        </p:nvSpPr>
        <p:spPr bwMode="auto">
          <a:xfrm flipV="1">
            <a:off x="5886450" y="4419600"/>
            <a:ext cx="9144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3328" name="Line 96"/>
          <p:cNvSpPr>
            <a:spLocks noChangeShapeType="1"/>
          </p:cNvSpPr>
          <p:nvPr/>
        </p:nvSpPr>
        <p:spPr bwMode="auto">
          <a:xfrm flipV="1">
            <a:off x="4614862" y="3086100"/>
            <a:ext cx="1100138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3329" name="Line 97"/>
          <p:cNvSpPr>
            <a:spLocks noChangeShapeType="1"/>
          </p:cNvSpPr>
          <p:nvPr/>
        </p:nvSpPr>
        <p:spPr bwMode="auto">
          <a:xfrm>
            <a:off x="4600575" y="3924300"/>
            <a:ext cx="1285875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3330" name="AutoShape 98"/>
          <p:cNvSpPr>
            <a:spLocks noChangeArrowheads="1"/>
          </p:cNvSpPr>
          <p:nvPr/>
        </p:nvSpPr>
        <p:spPr bwMode="auto">
          <a:xfrm>
            <a:off x="3836194" y="2486025"/>
            <a:ext cx="1228725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331" name="Text Box 99"/>
          <p:cNvSpPr txBox="1">
            <a:spLocks noChangeArrowheads="1"/>
          </p:cNvSpPr>
          <p:nvPr/>
        </p:nvSpPr>
        <p:spPr bwMode="auto">
          <a:xfrm>
            <a:off x="3836195" y="2886077"/>
            <a:ext cx="125968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000">
                <a:cs typeface="Times New Roman" panose="02020603050405020304" pitchFamily="18" charset="0"/>
              </a:rPr>
              <a:t>Φ</a:t>
            </a:r>
            <a:r>
              <a:rPr lang="en-US" sz="2000">
                <a:cs typeface="Times New Roman" panose="02020603050405020304" pitchFamily="18" charset="0"/>
              </a:rPr>
              <a:t>:  </a:t>
            </a:r>
            <a:r>
              <a:rPr lang="en-US" sz="2000" b="1">
                <a:cs typeface="Times New Roman" panose="02020603050405020304" pitchFamily="18" charset="0"/>
              </a:rPr>
              <a:t>x</a:t>
            </a:r>
            <a:r>
              <a:rPr lang="en-US" sz="2000" b="1" baseline="-25000">
                <a:cs typeface="Times New Roman" panose="02020603050405020304" pitchFamily="18" charset="0"/>
              </a:rPr>
              <a:t> </a:t>
            </a:r>
            <a:r>
              <a:rPr lang="en-US" sz="2000" b="1">
                <a:cs typeface="Times New Roman" panose="02020603050405020304" pitchFamily="18" charset="0"/>
              </a:rPr>
              <a:t>→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l-GR" sz="2000" b="1">
                <a:cs typeface="Times New Roman" panose="02020603050405020304" pitchFamily="18" charset="0"/>
              </a:rPr>
              <a:t>φ</a:t>
            </a:r>
            <a:r>
              <a:rPr lang="en-US" sz="2000">
                <a:cs typeface="Times New Roman" panose="02020603050405020304" pitchFamily="18" charset="0"/>
              </a:rPr>
              <a:t>(</a:t>
            </a:r>
            <a:r>
              <a:rPr lang="en-US" sz="2000" b="1">
                <a:cs typeface="Times New Roman" panose="02020603050405020304" pitchFamily="18" charset="0"/>
              </a:rPr>
              <a:t>x</a:t>
            </a:r>
            <a:r>
              <a:rPr lang="en-US" sz="200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6916" y="5940979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Fig</a:t>
            </a:r>
            <a:r>
              <a:rPr lang="en-IN" dirty="0" smtClean="0"/>
              <a:t>.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052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584947" y="1331260"/>
            <a:ext cx="7731469" cy="491714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SVMs can only handle two-class outputs (i.e. a categorical output variable with </a:t>
            </a:r>
            <a:r>
              <a:rPr lang="en-US" altLang="zh-CN" dirty="0" err="1" smtClean="0">
                <a:ea typeface="宋体" panose="02010600030101010101" pitchFamily="2" charset="-122"/>
              </a:rPr>
              <a:t>arity</a:t>
            </a:r>
            <a:r>
              <a:rPr lang="en-US" altLang="zh-CN" dirty="0" smtClean="0">
                <a:ea typeface="宋体" panose="02010600030101010101" pitchFamily="2" charset="-122"/>
              </a:rPr>
              <a:t> 2).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How to handle multiple classes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Answer: one-</a:t>
            </a:r>
            <a:r>
              <a:rPr lang="en-US" altLang="zh-CN" dirty="0" err="1" smtClean="0">
                <a:ea typeface="宋体" panose="02010600030101010101" pitchFamily="2" charset="-122"/>
              </a:rPr>
              <a:t>vs</a:t>
            </a:r>
            <a:r>
              <a:rPr lang="en-US" altLang="zh-CN" dirty="0" smtClean="0">
                <a:ea typeface="宋体" panose="02010600030101010101" pitchFamily="2" charset="-122"/>
              </a:rPr>
              <a:t>-all, learn N SVM’s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SVM 1 learns “Output==1” </a:t>
            </a:r>
            <a:r>
              <a:rPr lang="en-US" altLang="zh-CN" sz="2400" dirty="0" err="1">
                <a:ea typeface="宋体" panose="02010600030101010101" pitchFamily="2" charset="-122"/>
              </a:rPr>
              <a:t>vs</a:t>
            </a:r>
            <a:r>
              <a:rPr lang="en-US" altLang="zh-CN" sz="2400" dirty="0">
                <a:ea typeface="宋体" panose="02010600030101010101" pitchFamily="2" charset="-122"/>
              </a:rPr>
              <a:t> “Output != 1”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SVM 2 learns “Output==2” </a:t>
            </a:r>
            <a:r>
              <a:rPr lang="en-US" altLang="zh-CN" sz="2400" dirty="0" err="1">
                <a:ea typeface="宋体" panose="02010600030101010101" pitchFamily="2" charset="-122"/>
              </a:rPr>
              <a:t>vs</a:t>
            </a:r>
            <a:r>
              <a:rPr lang="en-US" altLang="zh-CN" sz="2400" dirty="0">
                <a:ea typeface="宋体" panose="02010600030101010101" pitchFamily="2" charset="-122"/>
              </a:rPr>
              <a:t> “Output != 2”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SVM N learns “Output==N” </a:t>
            </a:r>
            <a:r>
              <a:rPr lang="en-US" altLang="zh-CN" sz="2400" dirty="0" err="1">
                <a:ea typeface="宋体" panose="02010600030101010101" pitchFamily="2" charset="-122"/>
              </a:rPr>
              <a:t>vs</a:t>
            </a:r>
            <a:r>
              <a:rPr lang="en-US" altLang="zh-CN" sz="2400" dirty="0">
                <a:ea typeface="宋体" panose="02010600030101010101" pitchFamily="2" charset="-122"/>
              </a:rPr>
              <a:t> “Output != N”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Doing 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7415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314450" y="990600"/>
            <a:ext cx="6430566" cy="685800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vs</a:t>
            </a:r>
            <a:r>
              <a:rPr lang="en-US" dirty="0" smtClean="0"/>
              <a:t> the other classes: </a:t>
            </a:r>
            <a:r>
              <a:rPr lang="en-US" dirty="0"/>
              <a:t>angry(S)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One-vs-All 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4343400" y="4191000"/>
            <a:ext cx="148829" cy="21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2895600"/>
            <a:ext cx="4229100" cy="3048000"/>
            <a:chOff x="1152" y="1344"/>
            <a:chExt cx="3552" cy="1920"/>
          </a:xfrm>
        </p:grpSpPr>
        <p:sp>
          <p:nvSpPr>
            <p:cNvPr id="24585" name="Oval 5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87" name="Rectangle 7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88" name="Rectangle 8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89" name="Rectangle 9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0" name="Rectangle 10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1" name="Rectangle 11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2" name="Rectangle 12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3" name="Rectangle 13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4" name="Rectangle 14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5" name="Rectangle 15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6" name="Rectangle 16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7" name="Rectangle 17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8" name="Rectangle 18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9" name="Rectangle 19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0" name="Rectangle 2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1" name="Rectangle 21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2" name="Rectangle 22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3" name="Rectangle 23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4" name="Rectangle 24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5" name="Rectangle 25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6" name="Rectangle 26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7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8" name="Rectangle 28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9" name="Rectangle 29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0" name="Rectangle 30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1" name="Rectangle 31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2" name="Rectangle 32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3" name="Rectangle 33"/>
            <p:cNvSpPr>
              <a:spLocks noChangeArrowheads="1"/>
            </p:cNvSpPr>
            <p:nvPr/>
          </p:nvSpPr>
          <p:spPr bwMode="auto">
            <a:xfrm>
              <a:off x="2496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4" name="Rectangle 34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5" name="Rectangle 35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6" name="Rectangle 36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7" name="Rectangle 37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8" name="Rectangle 38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9" name="Rectangle 39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0" name="Rectangle 4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1" name="Rectangle 41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2" name="Rectangle 42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3" name="Rectangle 43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4" name="Rectangle 44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5" name="Rectangle 45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6" name="Rectangle 46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7" name="Rectangle 47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8" name="Rectangle 48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9" name="Rectangle 49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0" name="Rectangle 50"/>
            <p:cNvSpPr>
              <a:spLocks noChangeArrowheads="1"/>
            </p:cNvSpPr>
            <p:nvPr/>
          </p:nvSpPr>
          <p:spPr bwMode="auto">
            <a:xfrm>
              <a:off x="2880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1" name="Rectangle 51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2" name="Rectangle 52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3" name="Rectangle 53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4" name="Rectangle 54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5" name="Rectangle 55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6" name="Rectangle 56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4583" name="Rectangle 57"/>
          <p:cNvSpPr>
            <a:spLocks noChangeArrowheads="1"/>
          </p:cNvSpPr>
          <p:nvPr/>
        </p:nvSpPr>
        <p:spPr bwMode="auto">
          <a:xfrm>
            <a:off x="1600200" y="1143000"/>
            <a:ext cx="171450" cy="2174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24584" name="Straight Connector 71"/>
          <p:cNvCxnSpPr>
            <a:cxnSpLocks noChangeShapeType="1"/>
          </p:cNvCxnSpPr>
          <p:nvPr/>
        </p:nvCxnSpPr>
        <p:spPr bwMode="auto">
          <a:xfrm flipH="1">
            <a:off x="3886200" y="2667000"/>
            <a:ext cx="1771650" cy="38862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5853605" y="3914558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+1</a:t>
            </a:r>
            <a:endParaRPr lang="en-IN" sz="3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907753" y="3609758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-</a:t>
            </a:r>
            <a:r>
              <a:rPr lang="en-IN" sz="3600" b="1" dirty="0" smtClean="0"/>
              <a:t>1</a:t>
            </a:r>
            <a:endParaRPr lang="en-IN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5017294" y="6128822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Fig</a:t>
            </a:r>
            <a:r>
              <a:rPr lang="en-IN" dirty="0" smtClean="0"/>
              <a:t>. 9.1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21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314450" y="990600"/>
            <a:ext cx="6430566" cy="1295400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vs</a:t>
            </a:r>
            <a:r>
              <a:rPr lang="en-US" dirty="0" smtClean="0"/>
              <a:t> the other classes: </a:t>
            </a:r>
            <a:r>
              <a:rPr lang="en-US" dirty="0"/>
              <a:t>angry(S)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vs</a:t>
            </a:r>
            <a:r>
              <a:rPr lang="en-US" dirty="0" smtClean="0"/>
              <a:t> the other classes: </a:t>
            </a:r>
            <a:r>
              <a:rPr lang="en-US" dirty="0"/>
              <a:t>sad(S)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One-vs-All 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4343400" y="4191000"/>
            <a:ext cx="148829" cy="21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2895600"/>
            <a:ext cx="4229100" cy="3048000"/>
            <a:chOff x="1152" y="1344"/>
            <a:chExt cx="3552" cy="1920"/>
          </a:xfrm>
        </p:grpSpPr>
        <p:sp>
          <p:nvSpPr>
            <p:cNvPr id="25610" name="Oval 5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11" name="Rectangle 6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12" name="Rectangle 7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13" name="Rectangle 8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14" name="Rectangle 9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15" name="Rectangle 10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16" name="Rectangle 11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17" name="Rectangle 12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18" name="Rectangle 13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19" name="Rectangle 14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20" name="Rectangle 15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21" name="Rectangle 16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22" name="Rectangle 17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23" name="Rectangle 18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24" name="Rectangle 19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25" name="Rectangle 2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26" name="Rectangle 21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27" name="Rectangle 22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28" name="Rectangle 23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29" name="Rectangle 24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30" name="Rectangle 25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31" name="Rectangle 26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32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33" name="Rectangle 28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34" name="Rectangle 29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35" name="Rectangle 30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36" name="Rectangle 31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37" name="Rectangle 32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38" name="Rectangle 33"/>
            <p:cNvSpPr>
              <a:spLocks noChangeArrowheads="1"/>
            </p:cNvSpPr>
            <p:nvPr/>
          </p:nvSpPr>
          <p:spPr bwMode="auto">
            <a:xfrm>
              <a:off x="2496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39" name="Rectangle 34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40" name="Rectangle 35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41" name="Rectangle 36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42" name="Rectangle 37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43" name="Rectangle 38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44" name="Rectangle 39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45" name="Rectangle 4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46" name="Rectangle 41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47" name="Rectangle 42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48" name="Rectangle 43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49" name="Rectangle 44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50" name="Rectangle 45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51" name="Rectangle 46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52" name="Rectangle 47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53" name="Rectangle 48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54" name="Rectangle 49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55" name="Rectangle 50"/>
            <p:cNvSpPr>
              <a:spLocks noChangeArrowheads="1"/>
            </p:cNvSpPr>
            <p:nvPr/>
          </p:nvSpPr>
          <p:spPr bwMode="auto">
            <a:xfrm>
              <a:off x="2880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56" name="Rectangle 51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57" name="Rectangle 52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58" name="Rectangle 53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59" name="Rectangle 54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60" name="Rectangle 55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61" name="Rectangle 56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5607" name="Rectangle 57"/>
          <p:cNvSpPr>
            <a:spLocks noChangeArrowheads="1"/>
          </p:cNvSpPr>
          <p:nvPr/>
        </p:nvSpPr>
        <p:spPr bwMode="auto">
          <a:xfrm>
            <a:off x="1600200" y="1143000"/>
            <a:ext cx="171450" cy="2174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25608" name="Straight Connector 71"/>
          <p:cNvCxnSpPr>
            <a:cxnSpLocks noChangeShapeType="1"/>
          </p:cNvCxnSpPr>
          <p:nvPr/>
        </p:nvCxnSpPr>
        <p:spPr bwMode="auto">
          <a:xfrm flipH="1">
            <a:off x="1885950" y="4038600"/>
            <a:ext cx="5257800" cy="304800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9" name="Rectangle 34"/>
          <p:cNvSpPr>
            <a:spLocks noChangeArrowheads="1"/>
          </p:cNvSpPr>
          <p:nvPr/>
        </p:nvSpPr>
        <p:spPr bwMode="auto">
          <a:xfrm>
            <a:off x="1600200" y="1665290"/>
            <a:ext cx="148829" cy="2174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92212" y="3170923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+1</a:t>
            </a:r>
            <a:endParaRPr lang="en-IN" sz="3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128994" y="5068343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-</a:t>
            </a:r>
            <a:r>
              <a:rPr lang="en-IN" sz="3600" b="1" dirty="0" smtClean="0"/>
              <a:t>1</a:t>
            </a:r>
            <a:endParaRPr lang="en-IN" sz="3600" b="1" dirty="0"/>
          </a:p>
        </p:txBody>
      </p:sp>
      <p:sp>
        <p:nvSpPr>
          <p:cNvPr id="65" name="Rectangle 64"/>
          <p:cNvSpPr/>
          <p:nvPr/>
        </p:nvSpPr>
        <p:spPr>
          <a:xfrm>
            <a:off x="5017294" y="6128822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Fig</a:t>
            </a:r>
            <a:r>
              <a:rPr lang="en-IN" dirty="0" smtClean="0"/>
              <a:t>. 9.2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17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314450" y="990600"/>
            <a:ext cx="6430566" cy="1676400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vs</a:t>
            </a:r>
            <a:r>
              <a:rPr lang="en-US" dirty="0" smtClean="0"/>
              <a:t> the other classes: angry(S)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vs</a:t>
            </a:r>
            <a:r>
              <a:rPr lang="en-US" dirty="0" smtClean="0"/>
              <a:t> the other classes: sad(S)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vs</a:t>
            </a:r>
            <a:r>
              <a:rPr lang="en-US" dirty="0" smtClean="0"/>
              <a:t> the other classes: happy(S)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One-vs-All 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4343400" y="4191000"/>
            <a:ext cx="148829" cy="21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2895600"/>
            <a:ext cx="4229100" cy="3048000"/>
            <a:chOff x="1152" y="1344"/>
            <a:chExt cx="3552" cy="1920"/>
          </a:xfrm>
        </p:grpSpPr>
        <p:sp>
          <p:nvSpPr>
            <p:cNvPr id="26635" name="Oval 5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37" name="Rectangle 7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38" name="Rectangle 8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39" name="Rectangle 9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40" name="Rectangle 10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41" name="Rectangle 11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42" name="Rectangle 12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43" name="Rectangle 13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44" name="Rectangle 14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45" name="Rectangle 15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46" name="Rectangle 16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47" name="Rectangle 17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48" name="Rectangle 18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0" name="Rectangle 2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1" name="Rectangle 21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2" name="Rectangle 22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3" name="Rectangle 23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4" name="Rectangle 24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5" name="Rectangle 25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6" name="Rectangle 26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8" name="Rectangle 28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0" name="Rectangle 30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2" name="Rectangle 32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3" name="Rectangle 33"/>
            <p:cNvSpPr>
              <a:spLocks noChangeArrowheads="1"/>
            </p:cNvSpPr>
            <p:nvPr/>
          </p:nvSpPr>
          <p:spPr bwMode="auto">
            <a:xfrm>
              <a:off x="2496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4" name="Rectangle 34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5" name="Rectangle 35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6" name="Rectangle 36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7" name="Rectangle 37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8" name="Rectangle 38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9" name="Rectangle 39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0" name="Rectangle 4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4" name="Rectangle 44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9" name="Rectangle 49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0" name="Rectangle 50"/>
            <p:cNvSpPr>
              <a:spLocks noChangeArrowheads="1"/>
            </p:cNvSpPr>
            <p:nvPr/>
          </p:nvSpPr>
          <p:spPr bwMode="auto">
            <a:xfrm>
              <a:off x="2880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1" name="Rectangle 51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2" name="Rectangle 52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3" name="Rectangle 53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4" name="Rectangle 54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5" name="Rectangle 55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6" name="Rectangle 56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6631" name="Rectangle 57"/>
          <p:cNvSpPr>
            <a:spLocks noChangeArrowheads="1"/>
          </p:cNvSpPr>
          <p:nvPr/>
        </p:nvSpPr>
        <p:spPr bwMode="auto">
          <a:xfrm>
            <a:off x="1600200" y="1143000"/>
            <a:ext cx="171450" cy="2174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26632" name="Straight Connector 71"/>
          <p:cNvCxnSpPr>
            <a:cxnSpLocks noChangeShapeType="1"/>
          </p:cNvCxnSpPr>
          <p:nvPr/>
        </p:nvCxnSpPr>
        <p:spPr bwMode="auto">
          <a:xfrm flipH="1" flipV="1">
            <a:off x="2628900" y="2743200"/>
            <a:ext cx="2857500" cy="3886200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Rectangle 34"/>
          <p:cNvSpPr>
            <a:spLocks noChangeArrowheads="1"/>
          </p:cNvSpPr>
          <p:nvPr/>
        </p:nvSpPr>
        <p:spPr bwMode="auto">
          <a:xfrm>
            <a:off x="1600200" y="1665290"/>
            <a:ext cx="148829" cy="2174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6634" name="Rectangle 6"/>
          <p:cNvSpPr>
            <a:spLocks noChangeArrowheads="1"/>
          </p:cNvSpPr>
          <p:nvPr/>
        </p:nvSpPr>
        <p:spPr bwMode="auto">
          <a:xfrm>
            <a:off x="1600200" y="2209800"/>
            <a:ext cx="148829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422655" y="3457358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-</a:t>
            </a:r>
            <a:r>
              <a:rPr lang="en-IN" sz="3600" b="1" dirty="0" smtClean="0"/>
              <a:t>1</a:t>
            </a:r>
            <a:endParaRPr lang="en-IN" sz="3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779487" y="3798888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+1</a:t>
            </a:r>
            <a:endParaRPr lang="en-IN" sz="3600" b="1" dirty="0"/>
          </a:p>
        </p:txBody>
      </p:sp>
      <p:sp>
        <p:nvSpPr>
          <p:cNvPr id="66" name="Rectangle 65"/>
          <p:cNvSpPr/>
          <p:nvPr/>
        </p:nvSpPr>
        <p:spPr>
          <a:xfrm>
            <a:off x="6142435" y="6096000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Fig</a:t>
            </a:r>
            <a:r>
              <a:rPr lang="en-IN" dirty="0" smtClean="0"/>
              <a:t>. 9.3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2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5" y="1304925"/>
            <a:ext cx="8349853" cy="50561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/>
              <a:t>Speech emotion recognition is a particularly valuable for many real time applications. </a:t>
            </a:r>
            <a:r>
              <a:rPr lang="en-IN" sz="2400" dirty="0"/>
              <a:t>High dimensional data sets create problems even for automated systems.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IN" sz="2400" dirty="0"/>
              <a:t>In this project, our approach is to select a small subset out of the thousands of speech Data which is important for accurate classification of speech emotion recognition using Harmony Search Algorithm.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IN" dirty="0" smtClean="0"/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IN" dirty="0" smtClean="0"/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IN" dirty="0"/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IN" dirty="0"/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IN" dirty="0" smtClean="0"/>
          </a:p>
          <a:p>
            <a:pPr marL="0" indent="0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None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E9AED-8DFB-4B20-83CB-4696BC4D6D3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7028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56495" y="1814848"/>
            <a:ext cx="6430566" cy="3200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Given a test sound S; how to decide its emotion ?</a:t>
            </a:r>
          </a:p>
          <a:p>
            <a:r>
              <a:rPr lang="en-US" sz="2400" dirty="0" smtClean="0"/>
              <a:t>Assign S to the emotion function with the largest score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One-vs-All </a:t>
            </a:r>
          </a:p>
        </p:txBody>
      </p:sp>
    </p:spTree>
    <p:extLst>
      <p:ext uri="{BB962C8B-B14F-4D97-AF65-F5344CB8AC3E}">
        <p14:creationId xmlns:p14="http://schemas.microsoft.com/office/powerpoint/2010/main" val="167107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07026"/>
              </p:ext>
            </p:extLst>
          </p:nvPr>
        </p:nvGraphicFramePr>
        <p:xfrm>
          <a:off x="17852" y="3933056"/>
          <a:ext cx="9108296" cy="13107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4487"/>
                <a:gridCol w="1301874"/>
                <a:gridCol w="1188452"/>
                <a:gridCol w="751651"/>
                <a:gridCol w="1620922"/>
                <a:gridCol w="1202815"/>
                <a:gridCol w="1059495"/>
                <a:gridCol w="1048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Anger</a:t>
                      </a:r>
                      <a:endParaRPr lang="en-IN" sz="20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Boredom</a:t>
                      </a:r>
                      <a:endParaRPr lang="en-IN" sz="20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Disgust</a:t>
                      </a:r>
                      <a:endParaRPr lang="en-IN" sz="20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Fear</a:t>
                      </a:r>
                      <a:endParaRPr lang="en-IN" sz="20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Happiness</a:t>
                      </a:r>
                      <a:endParaRPr lang="en-IN" sz="20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Sadness</a:t>
                      </a:r>
                      <a:endParaRPr lang="en-IN" sz="20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Neural</a:t>
                      </a:r>
                      <a:endParaRPr lang="en-IN" sz="20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Total</a:t>
                      </a:r>
                      <a:endParaRPr lang="en-IN" sz="20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874">
                <a:tc gridSpan="8"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30874"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</a:rPr>
                        <a:t>127</a:t>
                      </a:r>
                      <a:endParaRPr lang="en-IN" sz="2400" b="1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81</a:t>
                      </a:r>
                      <a:endParaRPr lang="en-IN" sz="24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46</a:t>
                      </a:r>
                      <a:endParaRPr lang="en-IN" sz="24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69</a:t>
                      </a:r>
                      <a:endParaRPr lang="en-IN" sz="24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71</a:t>
                      </a:r>
                      <a:endParaRPr lang="en-IN" sz="24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62</a:t>
                      </a:r>
                      <a:endParaRPr lang="en-IN" sz="24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79</a:t>
                      </a:r>
                      <a:endParaRPr lang="en-IN" sz="24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535</a:t>
                      </a:r>
                      <a:endParaRPr lang="en-IN" sz="2400" b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1437" marR="9143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83674285"/>
              </p:ext>
            </p:extLst>
          </p:nvPr>
        </p:nvGraphicFramePr>
        <p:xfrm>
          <a:off x="1619672" y="4766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7020272" y="1988840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5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01811328"/>
              </p:ext>
            </p:extLst>
          </p:nvPr>
        </p:nvGraphicFramePr>
        <p:xfrm>
          <a:off x="59533" y="1251878"/>
          <a:ext cx="9001000" cy="579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-1764704" y="1955077"/>
            <a:ext cx="4752528" cy="33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9592" y="1371366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INPUT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2987824" y="1251878"/>
            <a:ext cx="3312368" cy="14739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SILENCE REMOVAL</a:t>
            </a:r>
            <a:endParaRPr lang="en-IN" sz="20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00192" y="1955077"/>
            <a:ext cx="4752528" cy="33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69536981"/>
              </p:ext>
            </p:extLst>
          </p:nvPr>
        </p:nvGraphicFramePr>
        <p:xfrm>
          <a:off x="59533" y="1251878"/>
          <a:ext cx="9001000" cy="579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-1764704" y="1955077"/>
            <a:ext cx="4752528" cy="33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87824" y="1251878"/>
            <a:ext cx="3312368" cy="14739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PRE EMPHASIS</a:t>
            </a:r>
            <a:endParaRPr lang="en-IN" sz="20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00192" y="1955077"/>
            <a:ext cx="4752528" cy="33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05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-1764704" y="1955077"/>
            <a:ext cx="4752528" cy="33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87824" y="1251878"/>
            <a:ext cx="3312368" cy="14739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FEATURE EXTRACTION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4952" y="3068960"/>
            <a:ext cx="4905600" cy="367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606980" y="2924944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>
              <a:spcBef>
                <a:spcPts val="1000"/>
              </a:spcBef>
            </a:pPr>
            <a:r>
              <a:rPr lang="en-IN" dirty="0"/>
              <a:t>MFCC extraction done ( for </a:t>
            </a:r>
            <a:r>
              <a:rPr lang="en-IN" dirty="0" smtClean="0"/>
              <a:t>EMODB </a:t>
            </a:r>
            <a:r>
              <a:rPr lang="en-IN" dirty="0"/>
              <a:t>database)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00192" y="1955077"/>
            <a:ext cx="4752528" cy="33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97280"/>
              </p:ext>
            </p:extLst>
          </p:nvPr>
        </p:nvGraphicFramePr>
        <p:xfrm>
          <a:off x="204192" y="3573016"/>
          <a:ext cx="4583832" cy="2033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916"/>
                <a:gridCol w="2291916"/>
              </a:tblGrid>
              <a:tr h="478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MFCC features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852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MFCC+𝛥MFCC+</a:t>
                      </a:r>
                    </a:p>
                    <a:p>
                      <a:pPr lvl="0"/>
                      <a:r>
                        <a:rPr lang="en-US" dirty="0" smtClean="0"/>
                        <a:t>𝛥𝛥MFCC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 x 3 = 39</a:t>
                      </a:r>
                      <a:endParaRPr lang="en-IN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Mean, Standard deviation, Variance, Kurtosis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 x 4 = 156</a:t>
                      </a:r>
                      <a:endParaRPr lang="en-IN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2987824" y="2636912"/>
            <a:ext cx="3312368" cy="14739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RESULT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089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an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034172"/>
              </p:ext>
            </p:extLst>
          </p:nvPr>
        </p:nvGraphicFramePr>
        <p:xfrm>
          <a:off x="107504" y="1852280"/>
          <a:ext cx="8856984" cy="36163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97809"/>
                <a:gridCol w="1090366"/>
                <a:gridCol w="897595"/>
                <a:gridCol w="1048996"/>
                <a:gridCol w="908409"/>
                <a:gridCol w="1330170"/>
                <a:gridCol w="1151004"/>
                <a:gridCol w="1132635"/>
              </a:tblGrid>
              <a:tr h="4898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SVM </a:t>
                      </a:r>
                      <a:r>
                        <a:rPr lang="en-IN" sz="1600" u="none" strike="noStrike" dirty="0" smtClean="0">
                          <a:effectLst/>
                        </a:rPr>
                        <a:t>()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ALL</a:t>
                      </a:r>
                      <a:endParaRPr lang="el-GR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MFCC (39)(</a:t>
                      </a:r>
                      <a:r>
                        <a:rPr lang="el-GR" sz="1600" u="none" strike="noStrike" dirty="0" smtClean="0">
                          <a:effectLst/>
                        </a:rPr>
                        <a:t>Δ +ΔΔ)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9321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881"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 'Fear'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'Disgust'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'Neutral'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 'Anger'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'Happiness'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'Boredom'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'Sadness'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 'Fear'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18.51%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7.40%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11.11%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55.56%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7.40%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'Disgust'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54.17%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8.33%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4.17%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'Neutral'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82.60%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4.34%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4.34%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Anger'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90.69%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9.30%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3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'Happiness'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'Boredom'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12.90%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9.67%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61.29%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16.12%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'Sadness'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82.60%</a:t>
                      </a:r>
                    </a:p>
                  </a:txBody>
                  <a:tcPr marL="9526" marR="9526" marT="95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79031" y="1412776"/>
            <a:ext cx="65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algn="ctr">
              <a:spcBef>
                <a:spcPts val="1000"/>
              </a:spcBef>
            </a:pPr>
            <a:r>
              <a:rPr lang="en-IN" sz="2400" dirty="0" smtClean="0"/>
              <a:t>Results when considering all features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053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533889"/>
              </p:ext>
            </p:extLst>
          </p:nvPr>
        </p:nvGraphicFramePr>
        <p:xfrm>
          <a:off x="107504" y="1852280"/>
          <a:ext cx="8856984" cy="36163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97809"/>
                <a:gridCol w="1090366"/>
                <a:gridCol w="897595"/>
                <a:gridCol w="1048996"/>
                <a:gridCol w="908409"/>
                <a:gridCol w="1330170"/>
                <a:gridCol w="1151004"/>
                <a:gridCol w="1132635"/>
              </a:tblGrid>
              <a:tr h="4898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SVM </a:t>
                      </a:r>
                      <a:r>
                        <a:rPr lang="en-IN" sz="1600" u="none" strike="noStrike" dirty="0" smtClean="0">
                          <a:effectLst/>
                        </a:rPr>
                        <a:t>(Linear)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VS ONE</a:t>
                      </a:r>
                      <a:endParaRPr lang="el-GR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MFCC (39)(</a:t>
                      </a:r>
                      <a:r>
                        <a:rPr lang="el-GR" sz="1600" u="none" strike="noStrike" dirty="0" smtClean="0">
                          <a:effectLst/>
                        </a:rPr>
                        <a:t>Δ +ΔΔ)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9321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881"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 'Fear'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'Disgust'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'Neutral'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 'Anger'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'Happiness'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'Boredom'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'Sadness'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 'Fear'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40.74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'Disgust'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29.17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'Neutral'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30.43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Anger'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55.81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3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'Happiness'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'Boredom'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77.42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'Sadness'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21.74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73.91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79031" y="1412776"/>
            <a:ext cx="65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algn="ctr">
              <a:spcBef>
                <a:spcPts val="1000"/>
              </a:spcBef>
            </a:pPr>
            <a:r>
              <a:rPr lang="en-IN" sz="2400" dirty="0" smtClean="0"/>
              <a:t>Results when considering all features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412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-1764704" y="1955077"/>
            <a:ext cx="4752528" cy="33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87824" y="1251878"/>
            <a:ext cx="3312368" cy="14739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FEATURE EXTRACTION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4952" y="3068960"/>
            <a:ext cx="4905600" cy="367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606980" y="2924944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>
              <a:spcBef>
                <a:spcPts val="1000"/>
              </a:spcBef>
            </a:pPr>
            <a:r>
              <a:rPr lang="en-IN" dirty="0"/>
              <a:t>MFCC extraction done ( for </a:t>
            </a:r>
            <a:r>
              <a:rPr lang="en-IN" dirty="0" smtClean="0"/>
              <a:t>EMODB </a:t>
            </a:r>
            <a:r>
              <a:rPr lang="en-IN" dirty="0"/>
              <a:t>database)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00192" y="1955077"/>
            <a:ext cx="4752528" cy="33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53309"/>
              </p:ext>
            </p:extLst>
          </p:nvPr>
        </p:nvGraphicFramePr>
        <p:xfrm>
          <a:off x="204192" y="3573016"/>
          <a:ext cx="4583832" cy="2033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916"/>
                <a:gridCol w="2291916"/>
              </a:tblGrid>
              <a:tr h="478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MFCC features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852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MFCC+𝛥MFCC+</a:t>
                      </a:r>
                    </a:p>
                    <a:p>
                      <a:pPr lvl="0"/>
                      <a:r>
                        <a:rPr lang="en-US" dirty="0" smtClean="0"/>
                        <a:t>𝛥𝛥MFCC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 x 3 = 39</a:t>
                      </a:r>
                      <a:endParaRPr lang="en-IN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Mean, Standard deviation, Variance, Kurtosis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 x 4 = 156</a:t>
                      </a:r>
                      <a:endParaRPr lang="en-IN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8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">
        <p14:flythrough dir="out"/>
      </p:transition>
    </mc:Choice>
    <mc:Fallback xmlns="">
      <p:transition spd="slow" advClick="0" advTm="2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-1764704" y="1955077"/>
            <a:ext cx="4752528" cy="33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87824" y="1251878"/>
            <a:ext cx="3312368" cy="14739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FEATURE SELECTION</a:t>
            </a:r>
            <a:endParaRPr lang="en-IN" sz="20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00192" y="1955077"/>
            <a:ext cx="4752528" cy="33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1560" y="2967335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What is Feature selection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In </a:t>
            </a:r>
            <a:r>
              <a:rPr lang="en-IN" dirty="0"/>
              <a:t>Feature Selection , we simply mute / remove the features irrelevant to us without changing them. 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Why is it needed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/>
              <a:t>Speech emotion recognition is a particularly valuable for many real time applications. </a:t>
            </a:r>
            <a:endParaRPr lang="en-I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High </a:t>
            </a:r>
            <a:r>
              <a:rPr lang="en-IN" dirty="0"/>
              <a:t>dimensional data sets create problems even for automated systems</a:t>
            </a:r>
            <a:r>
              <a:rPr lang="en-IN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smtClean="0"/>
              <a:t>Feature Selection reduces number of features making calculations more fast due to comparative less data.</a:t>
            </a:r>
            <a:endParaRPr lang="en-IN" b="1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2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03" y="977900"/>
            <a:ext cx="8290322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F</a:t>
            </a:r>
            <a:r>
              <a:rPr lang="en-US" b="1" dirty="0" smtClean="0"/>
              <a:t>eature Selection </a:t>
            </a:r>
            <a:r>
              <a:rPr lang="en-US" b="1" dirty="0" err="1" smtClean="0"/>
              <a:t>vs</a:t>
            </a:r>
            <a:r>
              <a:rPr lang="en-US" b="1" dirty="0" smtClean="0"/>
              <a:t> Dimensionality Reduction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5325" y="2047874"/>
            <a:ext cx="7806929" cy="440546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IN" sz="2800" dirty="0" smtClean="0"/>
              <a:t>In Feature </a:t>
            </a:r>
            <a:r>
              <a:rPr lang="en-IN" sz="2800" dirty="0"/>
              <a:t>Selection , we simply mute / remove the features irrelevant to us without changing </a:t>
            </a:r>
            <a:r>
              <a:rPr lang="en-IN" sz="2800" dirty="0" smtClean="0"/>
              <a:t>them. </a:t>
            </a:r>
            <a:r>
              <a:rPr lang="en-IN" sz="2800" dirty="0"/>
              <a:t> </a:t>
            </a:r>
            <a:endParaRPr lang="en-IN" sz="2800" dirty="0" smtClean="0"/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IN" sz="2800" dirty="0" smtClean="0"/>
              <a:t>In Dimensionality </a:t>
            </a:r>
            <a:r>
              <a:rPr lang="en-IN" sz="2800" dirty="0"/>
              <a:t>Reduction (such as PCA) , the number of features are reduced by making combinations of our existing features .</a:t>
            </a:r>
            <a:endParaRPr lang="en-US" altLang="en-US" dirty="0"/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altLang="en-US" sz="2400" dirty="0"/>
          </a:p>
          <a:p>
            <a:pPr marL="0" indent="0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None/>
              <a:defRPr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9EC61-D0C6-48B1-B825-4080C88CE05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9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315B-97C2-49D5-AE80-0A4A26D3C6A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45369" y="2911476"/>
            <a:ext cx="7053263" cy="1401763"/>
          </a:xfrm>
        </p:spPr>
        <p:txBody>
          <a:bodyPr/>
          <a:lstStyle/>
          <a:p>
            <a:pPr algn="ctr"/>
            <a:r>
              <a:rPr lang="en-IN" b="1" i="1" dirty="0" smtClean="0"/>
              <a:t>Speech Emotion Recognition System</a:t>
            </a:r>
          </a:p>
        </p:txBody>
      </p:sp>
    </p:spTree>
    <p:extLst>
      <p:ext uri="{BB962C8B-B14F-4D97-AF65-F5344CB8AC3E}">
        <p14:creationId xmlns:p14="http://schemas.microsoft.com/office/powerpoint/2010/main" val="35693186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4593" y="591722"/>
            <a:ext cx="777481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There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are two main 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approaches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 for 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feature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selection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namely: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Wrapper method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It is method in </a:t>
            </a:r>
            <a:r>
              <a:rPr lang="en-US" sz="2400" dirty="0">
                <a:solidFill>
                  <a:schemeClr val="bg1"/>
                </a:solidFill>
              </a:rPr>
              <a:t>which the </a:t>
            </a:r>
            <a:r>
              <a:rPr lang="en-US" sz="2400" b="1" dirty="0">
                <a:solidFill>
                  <a:schemeClr val="bg1"/>
                </a:solidFill>
              </a:rPr>
              <a:t>features</a:t>
            </a:r>
            <a:r>
              <a:rPr lang="en-US" sz="2400" dirty="0">
                <a:solidFill>
                  <a:schemeClr val="bg1"/>
                </a:solidFill>
              </a:rPr>
              <a:t> are selected using the </a:t>
            </a:r>
            <a:r>
              <a:rPr lang="en-US" sz="2400" dirty="0" smtClean="0">
                <a:solidFill>
                  <a:schemeClr val="bg1"/>
                </a:solidFill>
              </a:rPr>
              <a:t>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It is mainly used as post process method.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i.e. </a:t>
            </a:r>
            <a:r>
              <a:rPr lang="en-US" sz="2400" dirty="0" smtClean="0">
                <a:solidFill>
                  <a:schemeClr val="bg1"/>
                </a:solidFill>
              </a:rPr>
              <a:t>works on features after classification is done to optimize it.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3250" name="Picture 2" descr="Figure 1.4: The process of wrapper feature selection. &#10;               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29024"/>
            <a:ext cx="43148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4CCD4-7E3E-43A3-9875-1161860C70E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546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4CCD4-7E3E-43A3-9875-1161860C70E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957" y="1659925"/>
            <a:ext cx="674489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Filter method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method in which the 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  <a:r>
              <a:rPr lang="en-US" dirty="0">
                <a:solidFill>
                  <a:schemeClr val="bg1"/>
                </a:solidFill>
              </a:rPr>
              <a:t> of 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>
                <a:solidFill>
                  <a:schemeClr val="bg1"/>
                </a:solidFill>
              </a:rPr>
              <a:t> is independent of the classifier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are mainly used as a pre-process method.</a:t>
            </a:r>
          </a:p>
        </p:txBody>
      </p:sp>
      <p:pic>
        <p:nvPicPr>
          <p:cNvPr id="54274" name="Picture 2" descr="Figure 1.3: The process of filter feature selection. &#10;               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3160932"/>
            <a:ext cx="43148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4769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4CCD4-7E3E-43A3-9875-1161860C70E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Genetic Algorithm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73283" y="501151"/>
            <a:ext cx="2931357" cy="6084845"/>
            <a:chOff x="6485590" y="501150"/>
            <a:chExt cx="3908476" cy="6084845"/>
          </a:xfrm>
        </p:grpSpPr>
        <p:sp>
          <p:nvSpPr>
            <p:cNvPr id="4" name="Rounded Rectangle 3"/>
            <p:cNvSpPr/>
            <p:nvPr/>
          </p:nvSpPr>
          <p:spPr>
            <a:xfrm>
              <a:off x="6485590" y="545429"/>
              <a:ext cx="3908476" cy="604056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122" name="Picture 2" descr="Genetic algorithm state diagra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592" y="501150"/>
              <a:ext cx="3810000" cy="595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402464" y="169068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nature, the genes of organisms tend to evolve over successive generations to better adapt to the environment.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Genetic Algorithm is an heuristic optimization method inspired by that procedures of natural evolution.</a:t>
            </a:r>
          </a:p>
        </p:txBody>
      </p:sp>
    </p:spTree>
    <p:extLst>
      <p:ext uri="{BB962C8B-B14F-4D97-AF65-F5344CB8AC3E}">
        <p14:creationId xmlns:p14="http://schemas.microsoft.com/office/powerpoint/2010/main" val="9033356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4CCD4-7E3E-43A3-9875-1161860C70E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245" y="1124744"/>
            <a:ext cx="84430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For Bangla text recognition SVM classifiers were used and to optimize Fuzzy feature data set </a:t>
            </a:r>
            <a:r>
              <a:rPr lang="en-US" altLang="zh-CN" sz="2400" dirty="0" smtClean="0">
                <a:solidFill>
                  <a:schemeClr val="bg1"/>
                </a:solidFill>
              </a:rPr>
              <a:t>HS, GA and PSO algorithm were tested</a:t>
            </a:r>
            <a:r>
              <a:rPr lang="en-US" altLang="zh-CN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Having an average accuracy of 89% with all features and higher computation time was reduced drastically.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Also improvisation in accuracy was observed with </a:t>
            </a:r>
            <a:r>
              <a:rPr lang="en-US" altLang="zh-CN" sz="2400" dirty="0" smtClean="0">
                <a:solidFill>
                  <a:schemeClr val="bg1"/>
                </a:solidFill>
              </a:rPr>
              <a:t>reduced </a:t>
            </a:r>
            <a:r>
              <a:rPr lang="en-US" altLang="zh-CN" sz="2400" dirty="0">
                <a:solidFill>
                  <a:schemeClr val="bg1"/>
                </a:solidFill>
              </a:rPr>
              <a:t>computation </a:t>
            </a:r>
            <a:r>
              <a:rPr lang="en-US" altLang="zh-CN" sz="2400" dirty="0" smtClean="0">
                <a:solidFill>
                  <a:schemeClr val="bg1"/>
                </a:solidFill>
              </a:rPr>
              <a:t>time.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32268"/>
              </p:ext>
            </p:extLst>
          </p:nvPr>
        </p:nvGraphicFramePr>
        <p:xfrm>
          <a:off x="628650" y="3978682"/>
          <a:ext cx="7886701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483"/>
                <a:gridCol w="1741868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Optimization Algorithm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Optimization Feature Subset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Classification Accuracy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Execution time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(sec)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Genetic Algorithm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84.65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1509.25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Particle Swarm Optimization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85.19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1248.89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Harmony Search Algorithm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90.29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944.75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6217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4CCD4-7E3E-43A3-9875-1161860C70E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Advantage of HS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0535" y="1717877"/>
            <a:ext cx="77748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Over Genetic Algorithm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Harmony Search algorithm is more fast.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Randomization is considered in Harmony 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Better accuracies are provided for same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HS optimization is more easier than 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Over Particle Swarm Optimization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Individual features are considered.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This helps to give better accuracy than PSO.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040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447801"/>
            <a:ext cx="6922294" cy="50657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altLang="ko-KR" sz="2400" dirty="0">
                <a:ea typeface="Gulim" panose="020B0600000101010101" pitchFamily="34" charset="-127"/>
              </a:rPr>
              <a:t>Existing </a:t>
            </a:r>
            <a:r>
              <a:rPr lang="en-US" altLang="ko-KR" sz="2400" dirty="0" smtClean="0">
                <a:ea typeface="Gulim" panose="020B0600000101010101" pitchFamily="34" charset="-127"/>
              </a:rPr>
              <a:t>Nature inspired Algorithms: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altLang="ko-KR" sz="2600" dirty="0" smtClean="0">
                <a:ea typeface="Gulim" pitchFamily="50" charset="-127"/>
              </a:rPr>
              <a:t>Genetic Algorithm (GA)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altLang="ko-KR" sz="2600" dirty="0" smtClean="0">
                <a:ea typeface="Gulim" pitchFamily="50" charset="-127"/>
              </a:rPr>
              <a:t>Evolutionary </a:t>
            </a:r>
            <a:r>
              <a:rPr lang="en-US" altLang="ko-KR" sz="2600" dirty="0">
                <a:ea typeface="Gulim" pitchFamily="50" charset="-127"/>
              </a:rPr>
              <a:t>Algorithm (Evolution)</a:t>
            </a: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None/>
              <a:defRPr/>
            </a:pPr>
            <a:endParaRPr lang="en-US" altLang="ko-KR" sz="2600" dirty="0">
              <a:ea typeface="Gulim" pitchFamily="50" charset="-127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IN" sz="2800" dirty="0" smtClean="0"/>
              <a:t>Diversification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IN" sz="2800" dirty="0" smtClean="0"/>
              <a:t>Intensification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IN" sz="2800" dirty="0"/>
              <a:t>relatively </a:t>
            </a:r>
            <a:r>
              <a:rPr lang="en-IN" sz="2800" dirty="0" smtClean="0"/>
              <a:t>easier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IN" sz="2400" dirty="0"/>
              <a:t>versatile to combine HS with other </a:t>
            </a:r>
            <a:r>
              <a:rPr lang="en-IN" sz="2400" dirty="0" smtClean="0"/>
              <a:t>meta-heuristic algorithms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IN" altLang="ko-KR" sz="2400" dirty="0" smtClean="0">
                <a:ea typeface="Gulim" pitchFamily="50" charset="-127"/>
              </a:rPr>
              <a:t>Parallelism possible </a:t>
            </a:r>
            <a:r>
              <a:rPr lang="en-IN" altLang="ko-KR" sz="2400" dirty="0" smtClean="0">
                <a:ea typeface="Gulim" pitchFamily="50" charset="-127"/>
                <a:sym typeface="Wingdings" panose="05000000000000000000" pitchFamily="2" charset="2"/>
              </a:rPr>
              <a:t> Higher efficiency</a:t>
            </a:r>
            <a:endParaRPr lang="en-US" altLang="ko-KR" sz="2400" dirty="0" smtClean="0">
              <a:ea typeface="Gulim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231C-D1DB-42F0-9B19-7AB4753410A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84585" y="452438"/>
            <a:ext cx="7053263" cy="995362"/>
          </a:xfrm>
        </p:spPr>
        <p:txBody>
          <a:bodyPr/>
          <a:lstStyle/>
          <a:p>
            <a:r>
              <a:rPr lang="en-IN" smtClean="0"/>
              <a:t>WHY HARMONIC SEARCH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15177" y="404664"/>
            <a:ext cx="3312368" cy="14739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HARMONY SEARCH</a:t>
            </a:r>
            <a:endParaRPr lang="en-IN" sz="20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833563"/>
            <a:ext cx="9036496" cy="5024437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None/>
              <a:defRPr/>
            </a:pPr>
            <a:endParaRPr lang="en-IN" sz="1800" dirty="0" smtClean="0"/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IN" sz="1800" dirty="0"/>
              <a:t>Harmony search is a music-based </a:t>
            </a:r>
            <a:r>
              <a:rPr lang="en-IN" sz="1800" dirty="0" err="1"/>
              <a:t>metaheuristic</a:t>
            </a:r>
            <a:r>
              <a:rPr lang="en-IN" sz="1800" dirty="0"/>
              <a:t> optimization algorithm. It was </a:t>
            </a:r>
            <a:r>
              <a:rPr lang="en-IN" sz="1800" dirty="0" smtClean="0"/>
              <a:t>inspired by </a:t>
            </a:r>
            <a:r>
              <a:rPr lang="en-IN" sz="1800" dirty="0"/>
              <a:t>the observation that the aim of music is to search for a perfect state of </a:t>
            </a:r>
            <a:r>
              <a:rPr lang="en-IN" sz="1800" dirty="0" smtClean="0"/>
              <a:t>harmony.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IN" sz="1800" dirty="0"/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IN" sz="1800" dirty="0"/>
              <a:t>When a musician is improvising, he or she has three possible choices: 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IN" sz="1800" dirty="0"/>
              <a:t>(1) playing any famous tune exactly from his or her </a:t>
            </a:r>
            <a:r>
              <a:rPr lang="en-IN" sz="1800" dirty="0" smtClean="0"/>
              <a:t>memory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IN" sz="1800" dirty="0" smtClean="0"/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IN" sz="1800" dirty="0" smtClean="0"/>
              <a:t>(2) playing something similar to the aforementioned tune (thus adjusting the pitch slightly)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IN" sz="1800" dirty="0"/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IN" sz="1800" dirty="0"/>
              <a:t>(3) composing new or random notes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28744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5" y="1264026"/>
            <a:ext cx="7052807" cy="498437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ensures that good harmonies are considered as elements of new solution vectors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r</a:t>
            </a:r>
            <a:r>
              <a:rPr lang="en-IN" baseline="-25000" dirty="0" err="1" smtClean="0"/>
              <a:t>accept</a:t>
            </a:r>
            <a:r>
              <a:rPr lang="en-IN" dirty="0" smtClean="0"/>
              <a:t> </a:t>
            </a:r>
            <a:r>
              <a:rPr lang="en-IN" dirty="0"/>
              <a:t>∈[0,1</a:t>
            </a:r>
            <a:r>
              <a:rPr lang="en-IN" dirty="0" smtClean="0"/>
              <a:t>] </a:t>
            </a:r>
          </a:p>
          <a:p>
            <a:pPr marL="0" indent="0">
              <a:buNone/>
            </a:pPr>
            <a:r>
              <a:rPr lang="en-IN" dirty="0" smtClean="0"/>
              <a:t>                          harmony </a:t>
            </a:r>
            <a:r>
              <a:rPr lang="en-IN" dirty="0"/>
              <a:t>memory considering </a:t>
            </a:r>
            <a:r>
              <a:rPr lang="en-IN" dirty="0" smtClean="0"/>
              <a:t>rate</a:t>
            </a:r>
            <a:r>
              <a:rPr lang="en-IN" dirty="0"/>
              <a:t> </a:t>
            </a:r>
            <a:r>
              <a:rPr lang="en-IN" dirty="0" smtClean="0"/>
              <a:t>(HMCR)</a:t>
            </a:r>
          </a:p>
          <a:p>
            <a:r>
              <a:rPr lang="en-IN" dirty="0"/>
              <a:t> </a:t>
            </a:r>
            <a:r>
              <a:rPr lang="en-IN" dirty="0" err="1"/>
              <a:t>r</a:t>
            </a:r>
            <a:r>
              <a:rPr lang="en-IN" baseline="-25000" dirty="0" err="1"/>
              <a:t>accept</a:t>
            </a:r>
            <a:r>
              <a:rPr lang="en-IN" dirty="0"/>
              <a:t> </a:t>
            </a:r>
            <a:r>
              <a:rPr lang="en-IN" dirty="0" smtClean="0"/>
              <a:t>=0.7 </a:t>
            </a:r>
            <a:r>
              <a:rPr lang="en-IN" dirty="0"/>
              <a:t>~ </a:t>
            </a:r>
            <a:r>
              <a:rPr lang="en-IN" dirty="0" smtClean="0"/>
              <a:t>0.95</a:t>
            </a:r>
          </a:p>
          <a:p>
            <a:r>
              <a:rPr lang="en-IN" sz="2800" dirty="0" smtClean="0"/>
              <a:t>WHY??</a:t>
            </a:r>
          </a:p>
          <a:p>
            <a:pPr marL="0" indent="0">
              <a:buNone/>
            </a:pPr>
            <a:r>
              <a:rPr lang="en-IN" dirty="0" smtClean="0"/>
              <a:t>     rate low 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/>
              <a:t>only few elite harmonies are selected and it may </a:t>
            </a:r>
            <a:r>
              <a:rPr lang="en-IN" u="sng" dirty="0"/>
              <a:t>converge too slowly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rate extremely high (near 1)</a:t>
            </a:r>
            <a:r>
              <a:rPr lang="en-IN" dirty="0" smtClean="0">
                <a:sym typeface="Wingdings" panose="05000000000000000000" pitchFamily="2" charset="2"/>
              </a:rPr>
              <a:t> P</a:t>
            </a:r>
            <a:r>
              <a:rPr lang="en-IN" dirty="0" smtClean="0"/>
              <a:t>itches </a:t>
            </a:r>
            <a:r>
              <a:rPr lang="en-IN" dirty="0"/>
              <a:t>in the </a:t>
            </a:r>
            <a:r>
              <a:rPr lang="en-IN" dirty="0" smtClean="0">
                <a:sym typeface="Wingdings" panose="05000000000000000000" pitchFamily="2" charset="2"/>
              </a:rPr>
              <a:t>H</a:t>
            </a:r>
            <a:r>
              <a:rPr lang="en-IN" dirty="0" smtClean="0"/>
              <a:t>armony </a:t>
            </a:r>
            <a:r>
              <a:rPr lang="en-IN" dirty="0"/>
              <a:t>memory are mostly used</a:t>
            </a:r>
            <a:r>
              <a:rPr lang="en-IN" dirty="0" smtClean="0">
                <a:sym typeface="Wingdings" panose="05000000000000000000" pitchFamily="2" charset="2"/>
              </a:rPr>
              <a:t>  </a:t>
            </a:r>
            <a:r>
              <a:rPr lang="en-IN" dirty="0" smtClean="0"/>
              <a:t>other </a:t>
            </a:r>
            <a:r>
              <a:rPr lang="en-IN" u="sng" dirty="0"/>
              <a:t>ones are not explored </a:t>
            </a:r>
            <a:r>
              <a:rPr lang="en-IN" u="sng" dirty="0" smtClean="0"/>
              <a:t>well</a:t>
            </a:r>
            <a:endParaRPr lang="en-IN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Harmonic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5" y="2052921"/>
            <a:ext cx="7565570" cy="4195481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changing </a:t>
            </a:r>
            <a:r>
              <a:rPr lang="en-IN" dirty="0"/>
              <a:t>the frequency, it means generating a slightly different value in the HS </a:t>
            </a:r>
            <a:r>
              <a:rPr lang="en-IN" dirty="0" smtClean="0"/>
              <a:t>algorithm.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new</a:t>
            </a:r>
            <a:r>
              <a:rPr lang="en-IN" sz="2800" dirty="0" smtClean="0"/>
              <a:t> =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old</a:t>
            </a:r>
            <a:r>
              <a:rPr lang="en-IN" sz="2800" dirty="0" smtClean="0"/>
              <a:t> + ε</a:t>
            </a:r>
            <a:r>
              <a:rPr lang="en-IN" sz="2800" dirty="0"/>
              <a:t> ×</a:t>
            </a:r>
            <a:r>
              <a:rPr lang="en-IN" sz="2800" dirty="0" smtClean="0"/>
              <a:t> </a:t>
            </a:r>
            <a:r>
              <a:rPr lang="en-IN" sz="2800" dirty="0" err="1" smtClean="0"/>
              <a:t>b</a:t>
            </a:r>
            <a:r>
              <a:rPr lang="en-IN" sz="2800" baseline="-25000" dirty="0" err="1" smtClean="0"/>
              <a:t>range</a:t>
            </a:r>
            <a:r>
              <a:rPr lang="en-IN" sz="2800" dirty="0" smtClean="0"/>
              <a:t> </a:t>
            </a:r>
          </a:p>
          <a:p>
            <a:r>
              <a:rPr lang="en-IN" dirty="0" smtClean="0"/>
              <a:t>This </a:t>
            </a:r>
            <a:r>
              <a:rPr lang="en-IN" dirty="0"/>
              <a:t>action produces a new pitch by adding small random amount to the existing pitch 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ε is </a:t>
            </a:r>
            <a:r>
              <a:rPr lang="en-IN" dirty="0" smtClean="0"/>
              <a:t>a random </a:t>
            </a:r>
            <a:r>
              <a:rPr lang="en-IN" dirty="0"/>
              <a:t>number from uniform distribution with the range of </a:t>
            </a:r>
            <a:r>
              <a:rPr lang="en-IN" dirty="0" smtClean="0"/>
              <a:t>[-1, 1].</a:t>
            </a:r>
          </a:p>
          <a:p>
            <a:r>
              <a:rPr lang="en-IN" sz="2400" dirty="0" smtClean="0"/>
              <a:t>PAR =Pitch Adjusting rate 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Pitch Adjusting</a:t>
            </a:r>
            <a:endParaRPr lang="en-IN" dirty="0"/>
          </a:p>
        </p:txBody>
      </p:sp>
      <p:pic>
        <p:nvPicPr>
          <p:cNvPr id="6" name="Picture 7" descr="pitch_adjus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69" y="309286"/>
            <a:ext cx="2428634" cy="174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45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2" y="1447802"/>
            <a:ext cx="6770908" cy="4800598"/>
          </a:xfrm>
        </p:spPr>
        <p:txBody>
          <a:bodyPr/>
          <a:lstStyle/>
          <a:p>
            <a:r>
              <a:rPr lang="en-IN" sz="2400" dirty="0" smtClean="0"/>
              <a:t>To </a:t>
            </a:r>
            <a:r>
              <a:rPr lang="en-IN" sz="2400" dirty="0"/>
              <a:t>increase the diversity of the solutions. </a:t>
            </a:r>
            <a:endParaRPr lang="en-IN" sz="2400" dirty="0" smtClean="0"/>
          </a:p>
          <a:p>
            <a:r>
              <a:rPr lang="en-IN" sz="2400" dirty="0" smtClean="0"/>
              <a:t>Although </a:t>
            </a:r>
            <a:r>
              <a:rPr lang="en-IN" sz="2400" dirty="0"/>
              <a:t>the pitch adjustment has a similar role, it is limited to certain area and thus corresponds to a local search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The use of randomization can drive the system further to explore various diverse solutions so as to attain the global optimality</a:t>
            </a:r>
            <a:r>
              <a:rPr lang="en-IN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51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8201" y="193880"/>
            <a:ext cx="5943600" cy="55487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CD899-6425-4156-9229-807787155D1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9601" y="5742612"/>
            <a:ext cx="6172200" cy="868362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Fig. </a:t>
            </a:r>
            <a:r>
              <a:rPr lang="en-IN" sz="2000" dirty="0" smtClean="0"/>
              <a:t>2: </a:t>
            </a:r>
            <a:r>
              <a:rPr lang="en-US" sz="2000" dirty="0" smtClean="0"/>
              <a:t>Block </a:t>
            </a:r>
            <a:r>
              <a:rPr lang="en-US" sz="2000" dirty="0"/>
              <a:t>diagram of Speech recognition </a:t>
            </a:r>
          </a:p>
        </p:txBody>
      </p:sp>
    </p:spTree>
    <p:extLst>
      <p:ext uri="{BB962C8B-B14F-4D97-AF65-F5344CB8AC3E}">
        <p14:creationId xmlns:p14="http://schemas.microsoft.com/office/powerpoint/2010/main" val="2309805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53"/>
            <a:ext cx="9144000" cy="117875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27984" y="980728"/>
            <a:ext cx="1620000" cy="504000"/>
          </a:xfrm>
          <a:prstGeom prst="rect">
            <a:avLst/>
          </a:prstGeom>
          <a:solidFill>
            <a:srgbClr val="2DA2B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068952" y="188640"/>
            <a:ext cx="29675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PARAMETER INITIALIZAITON</a:t>
            </a:r>
          </a:p>
          <a:p>
            <a:pPr algn="r"/>
            <a:r>
              <a:rPr lang="en-US" sz="1600" dirty="0" smtClean="0"/>
              <a:t>HMCR = 0.9 </a:t>
            </a:r>
          </a:p>
          <a:p>
            <a:pPr algn="r"/>
            <a:r>
              <a:rPr lang="en-US" sz="1600" dirty="0" smtClean="0"/>
              <a:t>PAR = 0.4 </a:t>
            </a:r>
          </a:p>
          <a:p>
            <a:pPr algn="r"/>
            <a:r>
              <a:rPr lang="en-US" sz="1600" dirty="0" smtClean="0"/>
              <a:t>MAX. ITERATION = 100</a:t>
            </a:r>
          </a:p>
          <a:p>
            <a:pPr algn="r"/>
            <a:r>
              <a:rPr lang="en-US" sz="1600" dirty="0" smtClean="0"/>
              <a:t>HARMONY MEMORY = 100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303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5259" y="548680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In this method ,we initialize HM randomly with 0 and 1. It represents selecting corresponding position’s value for number 1, 0 denotes no selection.</a:t>
            </a:r>
          </a:p>
          <a:p>
            <a:r>
              <a:rPr lang="en-IN" sz="1600" dirty="0"/>
              <a:t>No of Musicians = No. of features</a:t>
            </a:r>
          </a:p>
          <a:p>
            <a:r>
              <a:rPr lang="en-IN" sz="1600" dirty="0"/>
              <a:t>Tone domain for each musician will be same i.e. { 0,1 }.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19671"/>
              </p:ext>
            </p:extLst>
          </p:nvPr>
        </p:nvGraphicFramePr>
        <p:xfrm>
          <a:off x="306011" y="1772816"/>
          <a:ext cx="8531979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/>
                <a:gridCol w="576964"/>
                <a:gridCol w="576964"/>
                <a:gridCol w="576964"/>
                <a:gridCol w="576964"/>
                <a:gridCol w="576964"/>
                <a:gridCol w="576964"/>
                <a:gridCol w="576964"/>
                <a:gridCol w="576964"/>
                <a:gridCol w="3304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1</a:t>
                      </a:r>
                      <a:endParaRPr lang="en-IN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p</a:t>
                      </a:r>
                      <a:r>
                        <a:rPr lang="en-IN" sz="1600" baseline="30000" dirty="0" smtClean="0"/>
                        <a:t>38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p</a:t>
                      </a:r>
                      <a:r>
                        <a:rPr lang="en-IN" sz="1600" baseline="30000" dirty="0" smtClean="0"/>
                        <a:t>39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Represented</a:t>
                      </a:r>
                      <a:r>
                        <a:rPr lang="en-IN" sz="1600" baseline="0" dirty="0" smtClean="0"/>
                        <a:t> Subset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100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6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07004"/>
              </p:ext>
            </p:extLst>
          </p:nvPr>
        </p:nvGraphicFramePr>
        <p:xfrm>
          <a:off x="306011" y="1772816"/>
          <a:ext cx="8531979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/>
                <a:gridCol w="576964"/>
                <a:gridCol w="576964"/>
                <a:gridCol w="576964"/>
                <a:gridCol w="576964"/>
                <a:gridCol w="576964"/>
                <a:gridCol w="576964"/>
                <a:gridCol w="576964"/>
                <a:gridCol w="576964"/>
                <a:gridCol w="3304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1</a:t>
                      </a:r>
                      <a:endParaRPr lang="en-IN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p</a:t>
                      </a:r>
                      <a:r>
                        <a:rPr lang="en-IN" sz="1600" baseline="30000" dirty="0" smtClean="0"/>
                        <a:t>38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p</a:t>
                      </a:r>
                      <a:r>
                        <a:rPr lang="en-IN" sz="1600" baseline="30000" dirty="0" smtClean="0"/>
                        <a:t>39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Represented</a:t>
                      </a:r>
                      <a:r>
                        <a:rPr lang="en-IN" sz="1600" baseline="0" dirty="0" smtClean="0"/>
                        <a:t> Subset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{f</a:t>
                      </a:r>
                      <a:r>
                        <a:rPr lang="en-IN" sz="1600" baseline="-25000" dirty="0" smtClean="0"/>
                        <a:t>2</a:t>
                      </a:r>
                      <a:r>
                        <a:rPr lang="en-IN" sz="1600" dirty="0" smtClean="0"/>
                        <a:t>, f</a:t>
                      </a:r>
                      <a:r>
                        <a:rPr lang="en-IN" sz="1600" baseline="-25000" dirty="0" smtClean="0"/>
                        <a:t>4</a:t>
                      </a:r>
                      <a:r>
                        <a:rPr lang="en-IN" sz="1600" dirty="0" smtClean="0"/>
                        <a:t>, …</a:t>
                      </a:r>
                      <a:r>
                        <a:rPr lang="en-IN" sz="1600" baseline="0" dirty="0" smtClean="0"/>
                        <a:t>,</a:t>
                      </a:r>
                      <a:r>
                        <a:rPr lang="en-IN" sz="1600" dirty="0" smtClean="0"/>
                        <a:t> f</a:t>
                      </a:r>
                      <a:r>
                        <a:rPr lang="en-IN" sz="1600" baseline="-25000" dirty="0" smtClean="0"/>
                        <a:t>39</a:t>
                      </a:r>
                      <a:r>
                        <a:rPr lang="en-IN" sz="1600" dirty="0" smtClean="0"/>
                        <a:t>}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{f</a:t>
                      </a:r>
                      <a:r>
                        <a:rPr lang="en-IN" sz="1600" baseline="-25000" dirty="0" smtClean="0"/>
                        <a:t>1</a:t>
                      </a:r>
                      <a:r>
                        <a:rPr lang="en-IN" sz="1600" dirty="0" smtClean="0"/>
                        <a:t>, f</a:t>
                      </a:r>
                      <a:r>
                        <a:rPr lang="en-IN" sz="1600" baseline="-25000" dirty="0" smtClean="0"/>
                        <a:t>2</a:t>
                      </a:r>
                      <a:r>
                        <a:rPr lang="en-IN" sz="1600" dirty="0" smtClean="0"/>
                        <a:t>, …</a:t>
                      </a:r>
                      <a:r>
                        <a:rPr lang="en-IN" sz="1600" baseline="0" dirty="0" smtClean="0"/>
                        <a:t>,</a:t>
                      </a:r>
                      <a:r>
                        <a:rPr lang="en-IN" sz="1600" dirty="0" smtClean="0"/>
                        <a:t> f</a:t>
                      </a:r>
                      <a:r>
                        <a:rPr lang="en-IN" sz="1600" baseline="-25000" dirty="0" smtClean="0"/>
                        <a:t>38</a:t>
                      </a:r>
                      <a:r>
                        <a:rPr lang="en-IN" sz="1600" baseline="0" dirty="0" smtClean="0"/>
                        <a:t>,</a:t>
                      </a:r>
                      <a:r>
                        <a:rPr lang="en-IN" sz="1600" dirty="0" smtClean="0"/>
                        <a:t> f</a:t>
                      </a:r>
                      <a:r>
                        <a:rPr lang="en-IN" sz="1600" baseline="-25000" dirty="0" smtClean="0"/>
                        <a:t>39</a:t>
                      </a:r>
                      <a:r>
                        <a:rPr lang="en-IN" sz="1600" dirty="0" smtClean="0"/>
                        <a:t>}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{f</a:t>
                      </a:r>
                      <a:r>
                        <a:rPr lang="en-IN" sz="1600" baseline="-25000" dirty="0" smtClean="0"/>
                        <a:t>1</a:t>
                      </a:r>
                      <a:r>
                        <a:rPr lang="en-IN" sz="1600" dirty="0" smtClean="0"/>
                        <a:t>, f</a:t>
                      </a:r>
                      <a:r>
                        <a:rPr lang="en-IN" sz="1600" baseline="-25000" dirty="0" smtClean="0"/>
                        <a:t>3</a:t>
                      </a:r>
                      <a:r>
                        <a:rPr lang="en-IN" sz="1600" dirty="0" smtClean="0"/>
                        <a:t>, …</a:t>
                      </a:r>
                      <a:r>
                        <a:rPr lang="en-IN" sz="1600" baseline="0" dirty="0" smtClean="0"/>
                        <a:t>,</a:t>
                      </a:r>
                      <a:r>
                        <a:rPr lang="en-IN" sz="1600" dirty="0" smtClean="0"/>
                        <a:t> f</a:t>
                      </a:r>
                      <a:r>
                        <a:rPr lang="en-IN" sz="1600" baseline="-25000" dirty="0" smtClean="0"/>
                        <a:t>38</a:t>
                      </a:r>
                      <a:r>
                        <a:rPr lang="en-IN" sz="1600" dirty="0" smtClean="0"/>
                        <a:t>}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{f</a:t>
                      </a:r>
                      <a:r>
                        <a:rPr lang="en-IN" sz="1600" baseline="-25000" dirty="0" smtClean="0"/>
                        <a:t>1</a:t>
                      </a:r>
                      <a:r>
                        <a:rPr lang="en-IN" sz="1600" dirty="0" smtClean="0"/>
                        <a:t>, f</a:t>
                      </a:r>
                      <a:r>
                        <a:rPr lang="en-IN" sz="1600" baseline="-25000" dirty="0" smtClean="0"/>
                        <a:t>2</a:t>
                      </a:r>
                      <a:r>
                        <a:rPr lang="en-IN" sz="1600" dirty="0" smtClean="0"/>
                        <a:t>, f</a:t>
                      </a:r>
                      <a:r>
                        <a:rPr lang="en-IN" sz="1600" baseline="-25000" dirty="0" smtClean="0"/>
                        <a:t>3</a:t>
                      </a:r>
                      <a:r>
                        <a:rPr lang="en-IN" sz="1600" dirty="0" smtClean="0"/>
                        <a:t>, …}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{f</a:t>
                      </a:r>
                      <a:r>
                        <a:rPr lang="en-IN" sz="1600" baseline="-25000" dirty="0" smtClean="0"/>
                        <a:t>4</a:t>
                      </a:r>
                      <a:r>
                        <a:rPr lang="en-IN" sz="1600" dirty="0" smtClean="0"/>
                        <a:t>, …</a:t>
                      </a:r>
                      <a:r>
                        <a:rPr lang="en-IN" sz="1600" baseline="0" dirty="0" smtClean="0"/>
                        <a:t>,</a:t>
                      </a:r>
                      <a:r>
                        <a:rPr lang="en-IN" sz="1600" dirty="0" smtClean="0"/>
                        <a:t> f</a:t>
                      </a:r>
                      <a:r>
                        <a:rPr lang="en-IN" sz="1600" baseline="-25000" dirty="0" smtClean="0"/>
                        <a:t>38</a:t>
                      </a:r>
                      <a:r>
                        <a:rPr lang="en-IN" sz="1600" baseline="0" dirty="0" smtClean="0"/>
                        <a:t>,</a:t>
                      </a:r>
                      <a:r>
                        <a:rPr lang="en-IN" sz="1600" dirty="0" smtClean="0"/>
                        <a:t> f</a:t>
                      </a:r>
                      <a:r>
                        <a:rPr lang="en-IN" sz="1600" baseline="-25000" dirty="0" smtClean="0"/>
                        <a:t>39</a:t>
                      </a:r>
                      <a:r>
                        <a:rPr lang="en-IN" sz="1600" dirty="0" smtClean="0"/>
                        <a:t>}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{f</a:t>
                      </a:r>
                      <a:r>
                        <a:rPr lang="en-IN" sz="1600" baseline="-25000" dirty="0" smtClean="0"/>
                        <a:t>1</a:t>
                      </a:r>
                      <a:r>
                        <a:rPr lang="en-IN" sz="1600" dirty="0" smtClean="0"/>
                        <a:t>, f</a:t>
                      </a:r>
                      <a:r>
                        <a:rPr lang="en-IN" sz="1600" baseline="-25000" dirty="0" smtClean="0"/>
                        <a:t>3</a:t>
                      </a:r>
                      <a:r>
                        <a:rPr lang="en-IN" sz="1600" dirty="0" smtClean="0"/>
                        <a:t>, …</a:t>
                      </a:r>
                      <a:r>
                        <a:rPr lang="en-IN" sz="1600" baseline="0" dirty="0" smtClean="0"/>
                        <a:t>,</a:t>
                      </a:r>
                      <a:r>
                        <a:rPr lang="en-IN" sz="1600" dirty="0" smtClean="0"/>
                        <a:t> f</a:t>
                      </a:r>
                      <a:r>
                        <a:rPr lang="en-IN" sz="1600" baseline="-25000" dirty="0" smtClean="0"/>
                        <a:t>39</a:t>
                      </a:r>
                      <a:r>
                        <a:rPr lang="en-IN" sz="1600" dirty="0" smtClean="0"/>
                        <a:t>}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{f</a:t>
                      </a:r>
                      <a:r>
                        <a:rPr lang="en-IN" sz="1600" baseline="-25000" dirty="0" smtClean="0"/>
                        <a:t>2</a:t>
                      </a:r>
                      <a:r>
                        <a:rPr lang="en-IN" sz="1600" dirty="0" smtClean="0"/>
                        <a:t>, f</a:t>
                      </a:r>
                      <a:r>
                        <a:rPr lang="en-IN" sz="1600" baseline="-25000" dirty="0" smtClean="0"/>
                        <a:t>3</a:t>
                      </a:r>
                      <a:r>
                        <a:rPr lang="en-IN" sz="1600" dirty="0" smtClean="0"/>
                        <a:t>, …}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100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{f</a:t>
                      </a:r>
                      <a:r>
                        <a:rPr lang="en-IN" sz="1600" baseline="-25000" dirty="0" smtClean="0"/>
                        <a:t>1</a:t>
                      </a:r>
                      <a:r>
                        <a:rPr lang="en-IN" sz="1600" dirty="0" smtClean="0"/>
                        <a:t>, f</a:t>
                      </a:r>
                      <a:r>
                        <a:rPr lang="en-IN" sz="1600" baseline="-25000" dirty="0" smtClean="0"/>
                        <a:t>2</a:t>
                      </a:r>
                      <a:r>
                        <a:rPr lang="en-IN" sz="1600" dirty="0" smtClean="0"/>
                        <a:t>, f</a:t>
                      </a:r>
                      <a:r>
                        <a:rPr lang="en-IN" sz="1600" baseline="-25000" dirty="0" smtClean="0"/>
                        <a:t>3</a:t>
                      </a:r>
                      <a:r>
                        <a:rPr lang="en-IN" sz="1600" dirty="0" smtClean="0"/>
                        <a:t>, f</a:t>
                      </a:r>
                      <a:r>
                        <a:rPr lang="en-IN" sz="1600" baseline="-25000" dirty="0" smtClean="0"/>
                        <a:t>4</a:t>
                      </a:r>
                      <a:r>
                        <a:rPr lang="en-IN" sz="1600" dirty="0" smtClean="0"/>
                        <a:t>, …</a:t>
                      </a:r>
                      <a:r>
                        <a:rPr lang="en-IN" sz="1600" baseline="0" dirty="0" smtClean="0"/>
                        <a:t>,</a:t>
                      </a:r>
                      <a:r>
                        <a:rPr lang="en-IN" sz="1600" dirty="0" smtClean="0"/>
                        <a:t> f</a:t>
                      </a:r>
                      <a:r>
                        <a:rPr lang="en-IN" sz="1600" baseline="-25000" dirty="0" smtClean="0"/>
                        <a:t>38</a:t>
                      </a:r>
                      <a:r>
                        <a:rPr lang="en-IN" sz="1600" baseline="0" dirty="0" smtClean="0"/>
                        <a:t>,</a:t>
                      </a:r>
                      <a:r>
                        <a:rPr lang="en-IN" sz="1600" dirty="0" smtClean="0"/>
                        <a:t> f</a:t>
                      </a:r>
                      <a:r>
                        <a:rPr lang="en-IN" sz="1600" baseline="-25000" dirty="0" smtClean="0"/>
                        <a:t>39</a:t>
                      </a:r>
                      <a:r>
                        <a:rPr lang="en-IN" sz="1600" dirty="0" smtClean="0"/>
                        <a:t>}</a:t>
                      </a:r>
                      <a:endParaRPr lang="en-IN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85259" y="332656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Binary </a:t>
            </a:r>
            <a:r>
              <a:rPr lang="en-IN" sz="1600" dirty="0"/>
              <a:t>V</a:t>
            </a:r>
            <a:r>
              <a:rPr lang="en-IN" sz="1600" dirty="0" smtClean="0"/>
              <a:t>alued Initialization</a:t>
            </a:r>
          </a:p>
          <a:p>
            <a:endParaRPr lang="en-US" sz="1600" dirty="0" smtClean="0"/>
          </a:p>
          <a:p>
            <a:r>
              <a:rPr lang="en-US" sz="1600" dirty="0" smtClean="0"/>
              <a:t>All values are randomly generated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4578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53"/>
            <a:ext cx="9144000" cy="117875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27984" y="1772816"/>
            <a:ext cx="1620000" cy="504000"/>
          </a:xfrm>
          <a:prstGeom prst="rect">
            <a:avLst/>
          </a:prstGeom>
          <a:solidFill>
            <a:srgbClr val="2DA2B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5259" y="332656"/>
            <a:ext cx="8280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Cross Validation Accuracy</a:t>
            </a:r>
            <a:endParaRPr lang="en-IN" sz="1600" dirty="0"/>
          </a:p>
        </p:txBody>
      </p:sp>
      <p:sp>
        <p:nvSpPr>
          <p:cNvPr id="10" name="Rectangle 9"/>
          <p:cNvSpPr/>
          <p:nvPr/>
        </p:nvSpPr>
        <p:spPr>
          <a:xfrm>
            <a:off x="779929" y="699235"/>
            <a:ext cx="76805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The </a:t>
            </a:r>
            <a:r>
              <a:rPr lang="en-US" sz="1600" b="1" dirty="0">
                <a:latin typeface="arial" panose="020B0604020202020204" pitchFamily="34" charset="0"/>
              </a:rPr>
              <a:t>purpose</a:t>
            </a:r>
            <a:r>
              <a:rPr lang="en-US" sz="1600" dirty="0">
                <a:latin typeface="arial" panose="020B0604020202020204" pitchFamily="34" charset="0"/>
              </a:rPr>
              <a:t> of </a:t>
            </a:r>
            <a:r>
              <a:rPr lang="en-US" sz="1600" b="1" dirty="0">
                <a:latin typeface="arial" panose="020B0604020202020204" pitchFamily="34" charset="0"/>
              </a:rPr>
              <a:t>using cross</a:t>
            </a:r>
            <a:r>
              <a:rPr lang="en-US" sz="1600" dirty="0">
                <a:latin typeface="arial" panose="020B0604020202020204" pitchFamily="34" charset="0"/>
              </a:rPr>
              <a:t>-</a:t>
            </a:r>
            <a:r>
              <a:rPr lang="en-US" sz="1600" b="1" dirty="0">
                <a:latin typeface="arial" panose="020B0604020202020204" pitchFamily="34" charset="0"/>
              </a:rPr>
              <a:t>validation</a:t>
            </a:r>
            <a:r>
              <a:rPr lang="en-US" sz="1600" dirty="0">
                <a:latin typeface="arial" panose="020B0604020202020204" pitchFamily="34" charset="0"/>
              </a:rPr>
              <a:t> is to make one more confident to the model trained on the training set. 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Cross-validation is a technique to evaluate predictive models by partitioning the original sample into a training set to train the model, and a test set to evaluate it. </a:t>
            </a:r>
          </a:p>
        </p:txBody>
      </p:sp>
      <p:graphicFrame>
        <p:nvGraphicFramePr>
          <p:cNvPr id="11" name="Diagram 10">
            <a:hlinkClick r:id="" action="ppaction://hlinkshowjump?jump=nextslide" highlightClick="1"/>
          </p:cNvPr>
          <p:cNvGraphicFramePr/>
          <p:nvPr>
            <p:extLst>
              <p:ext uri="{D42A27DB-BD31-4B8C-83A1-F6EECF244321}">
                <p14:modId xmlns:p14="http://schemas.microsoft.com/office/powerpoint/2010/main" val="723114248"/>
              </p:ext>
            </p:extLst>
          </p:nvPr>
        </p:nvGraphicFramePr>
        <p:xfrm>
          <a:off x="1691680" y="1430674"/>
          <a:ext cx="6096000" cy="3790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Rectangle 23"/>
          <p:cNvSpPr/>
          <p:nvPr/>
        </p:nvSpPr>
        <p:spPr>
          <a:xfrm>
            <a:off x="779929" y="4667652"/>
            <a:ext cx="76805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</a:rPr>
              <a:t>Cross-validation divides training data into k parts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</a:rPr>
              <a:t>Of these k-1 parts are used as training set and last part is used as test 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</a:rPr>
              <a:t>This process is repeated </a:t>
            </a:r>
            <a:r>
              <a:rPr lang="en-US" sz="1600" dirty="0"/>
              <a:t> </a:t>
            </a:r>
            <a:r>
              <a:rPr lang="en-US" sz="1600" dirty="0" smtClean="0"/>
              <a:t>for all possible combinations.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</a:rPr>
              <a:t>The cross validation accuracy is mean of all these values</a:t>
            </a:r>
          </a:p>
        </p:txBody>
      </p:sp>
    </p:spTree>
    <p:extLst>
      <p:ext uri="{BB962C8B-B14F-4D97-AF65-F5344CB8AC3E}">
        <p14:creationId xmlns:p14="http://schemas.microsoft.com/office/powerpoint/2010/main" val="22013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87715"/>
              </p:ext>
            </p:extLst>
          </p:nvPr>
        </p:nvGraphicFramePr>
        <p:xfrm>
          <a:off x="1494143" y="1196752"/>
          <a:ext cx="6155715" cy="453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/>
                <a:gridCol w="540419"/>
                <a:gridCol w="540419"/>
                <a:gridCol w="540419"/>
                <a:gridCol w="540419"/>
                <a:gridCol w="540419"/>
                <a:gridCol w="540419"/>
                <a:gridCol w="540419"/>
                <a:gridCol w="540419"/>
                <a:gridCol w="122036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1</a:t>
                      </a:r>
                      <a:endParaRPr lang="en-IN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p</a:t>
                      </a:r>
                      <a:r>
                        <a:rPr lang="en-IN" sz="1600" baseline="30000" dirty="0" smtClean="0"/>
                        <a:t>38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p</a:t>
                      </a:r>
                      <a:r>
                        <a:rPr lang="en-IN" sz="1600" baseline="30000" dirty="0" smtClean="0"/>
                        <a:t>39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Cross</a:t>
                      </a:r>
                      <a:r>
                        <a:rPr lang="en-US" sz="1600" baseline="0" dirty="0" smtClean="0"/>
                        <a:t> Validation </a:t>
                      </a:r>
                      <a:r>
                        <a:rPr lang="en-US" sz="1600" dirty="0" smtClean="0"/>
                        <a:t>Accuracy</a:t>
                      </a:r>
                      <a:endParaRPr lang="en-I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32.83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37.82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43.</a:t>
                      </a:r>
                      <a:r>
                        <a:rPr lang="en-IN" sz="1600" dirty="0" smtClean="0"/>
                        <a:t>18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36.92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51.28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44.88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40.09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100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42.01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5259" y="332656"/>
            <a:ext cx="8280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Cross validation accuracies are calculated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03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53"/>
            <a:ext cx="9144000" cy="117875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27984" y="2528960"/>
            <a:ext cx="1620000" cy="504000"/>
          </a:xfrm>
          <a:prstGeom prst="rect">
            <a:avLst/>
          </a:prstGeom>
          <a:solidFill>
            <a:srgbClr val="2DA2B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5259" y="332656"/>
            <a:ext cx="8280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Sorting is done depending on cross-validation accuracies</a:t>
            </a: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57066"/>
              </p:ext>
            </p:extLst>
          </p:nvPr>
        </p:nvGraphicFramePr>
        <p:xfrm>
          <a:off x="1494143" y="1196752"/>
          <a:ext cx="6155715" cy="453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/>
                <a:gridCol w="540419"/>
                <a:gridCol w="540419"/>
                <a:gridCol w="540419"/>
                <a:gridCol w="540419"/>
                <a:gridCol w="540419"/>
                <a:gridCol w="540419"/>
                <a:gridCol w="540419"/>
                <a:gridCol w="540419"/>
                <a:gridCol w="122036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1</a:t>
                      </a:r>
                      <a:endParaRPr lang="en-IN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p</a:t>
                      </a:r>
                      <a:r>
                        <a:rPr lang="en-IN" sz="1600" baseline="30000" dirty="0" smtClean="0"/>
                        <a:t>38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p</a:t>
                      </a:r>
                      <a:r>
                        <a:rPr lang="en-IN" sz="1600" baseline="30000" dirty="0" smtClean="0"/>
                        <a:t>39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Cross</a:t>
                      </a:r>
                      <a:r>
                        <a:rPr lang="en-US" sz="1600" baseline="0" dirty="0" smtClean="0"/>
                        <a:t> Validation </a:t>
                      </a:r>
                      <a:r>
                        <a:rPr lang="en-US" sz="1600" dirty="0" smtClean="0"/>
                        <a:t>Accuracy</a:t>
                      </a:r>
                      <a:endParaRPr lang="en-I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57.36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53.28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51.28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49.99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49.13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44.88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40.09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100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12.01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7544" y="5338628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Worst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19944" y="200879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38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53"/>
            <a:ext cx="9144000" cy="117875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27984" y="3285040"/>
            <a:ext cx="1620000" cy="504000"/>
          </a:xfrm>
          <a:prstGeom prst="rect">
            <a:avLst/>
          </a:prstGeom>
          <a:solidFill>
            <a:srgbClr val="2DA2B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833557" y="3285040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r</a:t>
            </a:r>
            <a:r>
              <a:rPr lang="en-US" sz="1600" dirty="0" smtClean="0"/>
              <a:t> = 0.64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33557" y="3285040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r</a:t>
            </a:r>
            <a:r>
              <a:rPr lang="en-US" sz="1600" dirty="0" smtClean="0"/>
              <a:t> = 0.7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36146" y="3285040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r</a:t>
            </a:r>
            <a:r>
              <a:rPr lang="en-US" sz="1600" dirty="0" smtClean="0"/>
              <a:t> = 0.29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37169" y="3285040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r</a:t>
            </a:r>
            <a:r>
              <a:rPr lang="en-US" sz="1600" dirty="0" smtClean="0"/>
              <a:t> 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4408" y="328498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0.09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52561" y="328498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0.99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2561" y="328498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0.79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44408" y="328498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0.49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52561" y="328498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0.19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44408" y="328498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0.25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44408" y="328498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0.76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2561" y="328498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0.16</a:t>
            </a:r>
          </a:p>
        </p:txBody>
      </p:sp>
    </p:spTree>
    <p:extLst>
      <p:ext uri="{BB962C8B-B14F-4D97-AF65-F5344CB8AC3E}">
        <p14:creationId xmlns:p14="http://schemas.microsoft.com/office/powerpoint/2010/main" val="18383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53"/>
            <a:ext cx="9144000" cy="11787587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 rot="21439796">
            <a:off x="4802651" y="4057297"/>
            <a:ext cx="864096" cy="648072"/>
          </a:xfrm>
          <a:prstGeom prst="diamond">
            <a:avLst/>
          </a:prstGeom>
          <a:solidFill>
            <a:srgbClr val="2DA2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380312" y="4212056"/>
            <a:ext cx="1404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HMCR = 0.9</a:t>
            </a:r>
          </a:p>
        </p:txBody>
      </p:sp>
    </p:spTree>
    <p:extLst>
      <p:ext uri="{BB962C8B-B14F-4D97-AF65-F5344CB8AC3E}">
        <p14:creationId xmlns:p14="http://schemas.microsoft.com/office/powerpoint/2010/main" val="18805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052736"/>
            <a:ext cx="8064896" cy="507342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/>
              <a:t>MFCC </a:t>
            </a:r>
            <a:endParaRPr lang="en-US" b="1" dirty="0"/>
          </a:p>
          <a:p>
            <a:r>
              <a:rPr lang="en-US" dirty="0"/>
              <a:t>Mel-frequency </a:t>
            </a:r>
            <a:r>
              <a:rPr lang="en-US" dirty="0" err="1"/>
              <a:t>cepstral</a:t>
            </a:r>
            <a:r>
              <a:rPr lang="en-US" dirty="0"/>
              <a:t> coefficients (MFCCs) are coefficients that collectively make up an MFC.</a:t>
            </a:r>
            <a:endParaRPr lang="en-US" b="1" dirty="0"/>
          </a:p>
          <a:p>
            <a:r>
              <a:rPr lang="en-US" dirty="0"/>
              <a:t> The </a:t>
            </a:r>
            <a:r>
              <a:rPr lang="en-US" dirty="0" err="1"/>
              <a:t>mel</a:t>
            </a:r>
            <a:r>
              <a:rPr lang="en-US" dirty="0"/>
              <a:t>-frequency </a:t>
            </a:r>
            <a:r>
              <a:rPr lang="en-US" dirty="0" err="1"/>
              <a:t>cepstrum</a:t>
            </a:r>
            <a:r>
              <a:rPr lang="en-US" dirty="0"/>
              <a:t> (MFC) is a representation of the short-term power spectrum of a sound, based on a linear cosine transform of a log power spectrum on a nonlinear </a:t>
            </a:r>
            <a:r>
              <a:rPr lang="en-US" dirty="0" err="1"/>
              <a:t>mel</a:t>
            </a:r>
            <a:r>
              <a:rPr lang="en-US" dirty="0"/>
              <a:t> scale of frequency. 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3600" b="1" dirty="0"/>
              <a:t>Pitch </a:t>
            </a:r>
            <a:endParaRPr lang="en-US" b="1" dirty="0"/>
          </a:p>
          <a:p>
            <a:r>
              <a:rPr lang="en-US" dirty="0"/>
              <a:t>Pitch is the perceived fundamental frequency of a speech signal, pitch is dependent on the tension created on the vocal fields due to the non-linear air flow during speech generation. It can be extracted using autocorrelation, </a:t>
            </a:r>
            <a:r>
              <a:rPr lang="en-US" dirty="0" err="1" smtClean="0"/>
              <a:t>cepstrum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CD899-6425-4156-9229-807787155D1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6974532" cy="86836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8628558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53"/>
            <a:ext cx="9144000" cy="117875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04024" y="4725200"/>
            <a:ext cx="1512000" cy="504000"/>
          </a:xfrm>
          <a:prstGeom prst="rect">
            <a:avLst/>
          </a:prstGeom>
          <a:solidFill>
            <a:srgbClr val="2DA2B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53"/>
            <a:ext cx="9144000" cy="11787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3848" y="5445224"/>
            <a:ext cx="1512000" cy="540000"/>
          </a:xfrm>
          <a:prstGeom prst="rect">
            <a:avLst/>
          </a:prstGeom>
          <a:solidFill>
            <a:srgbClr val="2DA2B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1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53"/>
            <a:ext cx="9144000" cy="11787587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3513298" y="6228399"/>
            <a:ext cx="864096" cy="648072"/>
          </a:xfrm>
          <a:prstGeom prst="diamond">
            <a:avLst/>
          </a:prstGeom>
          <a:solidFill>
            <a:srgbClr val="2DA2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7774740" y="6114782"/>
            <a:ext cx="11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PAR = 0.4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7810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0032"/>
            <a:ext cx="9144000" cy="1178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0032"/>
            <a:ext cx="9144000" cy="11787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7704" y="8680"/>
            <a:ext cx="1512000" cy="540000"/>
          </a:xfrm>
          <a:prstGeom prst="rect">
            <a:avLst/>
          </a:prstGeom>
          <a:solidFill>
            <a:srgbClr val="2DA2B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17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0032"/>
            <a:ext cx="9144000" cy="117875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00160" y="8680"/>
            <a:ext cx="1512000" cy="540000"/>
          </a:xfrm>
          <a:prstGeom prst="rect">
            <a:avLst/>
          </a:prstGeom>
          <a:solidFill>
            <a:srgbClr val="2DA2B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1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53"/>
            <a:ext cx="9144000" cy="11787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1886" y="260648"/>
            <a:ext cx="1404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HMCR = 0.9</a:t>
            </a:r>
          </a:p>
          <a:p>
            <a:pPr algn="r"/>
            <a:r>
              <a:rPr lang="en-US" sz="1600" dirty="0" smtClean="0"/>
              <a:t>PAR = 0.4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264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53"/>
            <a:ext cx="9144000" cy="117875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24128" y="5085184"/>
            <a:ext cx="1584000" cy="540000"/>
          </a:xfrm>
          <a:prstGeom prst="rect">
            <a:avLst/>
          </a:prstGeom>
          <a:solidFill>
            <a:srgbClr val="FF000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7511886" y="260648"/>
            <a:ext cx="1404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HMCR = 0.9</a:t>
            </a:r>
          </a:p>
          <a:p>
            <a:pPr algn="r"/>
            <a:r>
              <a:rPr lang="en-US" sz="1600" dirty="0" smtClean="0"/>
              <a:t>PAR = 0.4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79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0032"/>
            <a:ext cx="9144000" cy="1178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3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0032"/>
            <a:ext cx="9144000" cy="11787587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4427984" y="908720"/>
            <a:ext cx="1584176" cy="1512168"/>
          </a:xfrm>
          <a:prstGeom prst="diamond">
            <a:avLst/>
          </a:prstGeom>
          <a:solidFill>
            <a:srgbClr val="2DA2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4402"/>
            <a:ext cx="8136904" cy="5466926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Ø"/>
            </a:pPr>
            <a:r>
              <a:rPr lang="en-US" dirty="0" smtClean="0"/>
              <a:t> </a:t>
            </a:r>
            <a:r>
              <a:rPr lang="en-US" sz="2000" dirty="0"/>
              <a:t>The </a:t>
            </a:r>
            <a:r>
              <a:rPr lang="en-US" sz="2000" b="1" dirty="0"/>
              <a:t>Mel-frequency </a:t>
            </a:r>
            <a:r>
              <a:rPr lang="en-US" sz="2000" b="1" dirty="0" err="1"/>
              <a:t>cepstrum</a:t>
            </a:r>
            <a:r>
              <a:rPr lang="en-US" sz="2000" dirty="0"/>
              <a:t> (</a:t>
            </a:r>
            <a:r>
              <a:rPr lang="en-US" sz="2000" b="1" dirty="0"/>
              <a:t>MFC</a:t>
            </a:r>
            <a:r>
              <a:rPr lang="en-US" sz="2000" dirty="0"/>
              <a:t>) is a representation of the short-term power spectrum of a sound, based on a linear cosine transform of a log power spectrum on a non linear </a:t>
            </a:r>
            <a:r>
              <a:rPr lang="en-US" sz="2000" dirty="0" err="1"/>
              <a:t>mel</a:t>
            </a:r>
            <a:r>
              <a:rPr lang="en-US" sz="2000" dirty="0"/>
              <a:t> scale of frequency.</a:t>
            </a:r>
          </a:p>
          <a:p>
            <a:pPr marL="342900" lvl="1" indent="-342900">
              <a:buFont typeface="Wingdings" pitchFamily="2" charset="2"/>
              <a:buChar char="Ø"/>
            </a:pPr>
            <a:endParaRPr lang="en-US" sz="2000" dirty="0"/>
          </a:p>
          <a:p>
            <a:pPr marL="342900" lvl="1" indent="-342900">
              <a:buFont typeface="Wingdings" pitchFamily="2" charset="2"/>
              <a:buChar char="Ø"/>
            </a:pPr>
            <a:endParaRPr lang="en-US" sz="2000" dirty="0"/>
          </a:p>
          <a:p>
            <a:pPr marL="342900" lvl="1" indent="-342900">
              <a:buFont typeface="Wingdings" pitchFamily="2" charset="2"/>
              <a:buChar char="Ø"/>
            </a:pPr>
            <a:endParaRPr lang="en-US" sz="2000" dirty="0"/>
          </a:p>
          <a:p>
            <a:pPr marL="342900" lvl="1" indent="-342900">
              <a:buFont typeface="Wingdings" pitchFamily="2" charset="2"/>
              <a:buChar char="Ø"/>
            </a:pPr>
            <a:endParaRPr lang="en-US" sz="2000" dirty="0"/>
          </a:p>
          <a:p>
            <a:pPr marL="342900" lvl="1" indent="-342900" algn="ctr">
              <a:buNone/>
            </a:pPr>
            <a:endParaRPr lang="en-US" sz="2000" dirty="0"/>
          </a:p>
          <a:p>
            <a:pPr marL="342900" lvl="1" indent="-342900" algn="ctr">
              <a:buNone/>
            </a:pPr>
            <a:endParaRPr lang="en-US" sz="2000" dirty="0"/>
          </a:p>
          <a:p>
            <a:pPr marL="342900" lvl="1" indent="-342900" algn="ctr">
              <a:buNone/>
            </a:pPr>
            <a:endParaRPr lang="en-US" sz="2000" dirty="0" smtClean="0"/>
          </a:p>
          <a:p>
            <a:pPr marL="342900" lvl="1" indent="-342900" algn="ctr">
              <a:buNone/>
            </a:pPr>
            <a:endParaRPr lang="en-US" sz="2000" dirty="0" smtClean="0"/>
          </a:p>
          <a:p>
            <a:pPr marL="342900" lvl="1" indent="-342900" algn="ctr">
              <a:buNone/>
            </a:pPr>
            <a:endParaRPr lang="en-US" sz="2000" dirty="0" smtClean="0"/>
          </a:p>
          <a:p>
            <a:pPr marL="342900" lvl="1" indent="-342900" algn="ctr">
              <a:buNone/>
            </a:pPr>
            <a:r>
              <a:rPr lang="en-US" sz="2000" dirty="0" smtClean="0"/>
              <a:t>Fig. 3: </a:t>
            </a:r>
            <a:r>
              <a:rPr lang="en-US" sz="2000" dirty="0"/>
              <a:t>Block diagram </a:t>
            </a:r>
          </a:p>
          <a:p>
            <a:pPr marL="342900" lvl="1" indent="-342900">
              <a:buFont typeface="Wingdings" pitchFamily="2" charset="2"/>
              <a:buChar char="Ø"/>
            </a:pPr>
            <a:endParaRPr lang="en-IN" sz="20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CD899-6425-4156-9229-807787155D1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262564" cy="6397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Extraction of MFCC Features</a:t>
            </a:r>
            <a:endParaRPr lang="en-US" sz="3600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379" y="2564904"/>
            <a:ext cx="690294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6106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0032"/>
            <a:ext cx="9144000" cy="117875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95904" y="2024904"/>
            <a:ext cx="1512000" cy="540000"/>
          </a:xfrm>
          <a:prstGeom prst="rect">
            <a:avLst/>
          </a:prstGeom>
          <a:solidFill>
            <a:srgbClr val="2DA2B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8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0032"/>
            <a:ext cx="9144000" cy="11787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2240" y="2060848"/>
            <a:ext cx="1584000" cy="540000"/>
          </a:xfrm>
          <a:prstGeom prst="rect">
            <a:avLst/>
          </a:prstGeom>
          <a:solidFill>
            <a:srgbClr val="FF000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9308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0032"/>
            <a:ext cx="9144000" cy="117875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00160" y="2924944"/>
            <a:ext cx="1512000" cy="540000"/>
          </a:xfrm>
          <a:prstGeom prst="rect">
            <a:avLst/>
          </a:prstGeom>
          <a:solidFill>
            <a:srgbClr val="2DA2B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3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96472"/>
              </p:ext>
            </p:extLst>
          </p:nvPr>
        </p:nvGraphicFramePr>
        <p:xfrm>
          <a:off x="1494143" y="1196752"/>
          <a:ext cx="6155715" cy="453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/>
                <a:gridCol w="540419"/>
                <a:gridCol w="540419"/>
                <a:gridCol w="540419"/>
                <a:gridCol w="540419"/>
                <a:gridCol w="540419"/>
                <a:gridCol w="540419"/>
                <a:gridCol w="540419"/>
                <a:gridCol w="540419"/>
                <a:gridCol w="122036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1</a:t>
                      </a:r>
                      <a:endParaRPr lang="en-IN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</a:t>
                      </a:r>
                      <a:r>
                        <a:rPr lang="en-IN" sz="1600" baseline="300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p</a:t>
                      </a:r>
                      <a:r>
                        <a:rPr lang="en-IN" sz="1600" baseline="30000" dirty="0" smtClean="0"/>
                        <a:t>38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p</a:t>
                      </a:r>
                      <a:r>
                        <a:rPr lang="en-IN" sz="1600" baseline="30000" dirty="0" smtClean="0"/>
                        <a:t>39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Cross</a:t>
                      </a:r>
                      <a:r>
                        <a:rPr lang="en-US" sz="1600" baseline="0" dirty="0" smtClean="0"/>
                        <a:t> Validation </a:t>
                      </a:r>
                      <a:r>
                        <a:rPr lang="en-US" sz="1600" dirty="0" smtClean="0"/>
                        <a:t>Accuracy</a:t>
                      </a:r>
                      <a:endParaRPr lang="en-I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57.36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53.28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51.28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49.99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49.13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44.88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40.09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100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95628"/>
              </p:ext>
            </p:extLst>
          </p:nvPr>
        </p:nvGraphicFramePr>
        <p:xfrm>
          <a:off x="1476629" y="404664"/>
          <a:ext cx="619171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540419"/>
                <a:gridCol w="540419"/>
                <a:gridCol w="540419"/>
                <a:gridCol w="540419"/>
                <a:gridCol w="540419"/>
                <a:gridCol w="540419"/>
                <a:gridCol w="540419"/>
                <a:gridCol w="540419"/>
                <a:gridCol w="1220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 smtClean="0"/>
                        <a:t>H</a:t>
                      </a:r>
                      <a:r>
                        <a:rPr lang="en-IN" sz="1600" baseline="30000" dirty="0" smtClean="0"/>
                        <a:t>NEW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83191"/>
              </p:ext>
            </p:extLst>
          </p:nvPr>
        </p:nvGraphicFramePr>
        <p:xfrm>
          <a:off x="2087365" y="3861048"/>
          <a:ext cx="5404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1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14679" y="764704"/>
            <a:ext cx="140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HMCR = 0.9</a:t>
            </a:r>
          </a:p>
          <a:p>
            <a:pPr algn="r"/>
            <a:r>
              <a:rPr lang="en-US" sz="1600" dirty="0" smtClean="0"/>
              <a:t>PAR = 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0392" y="1556792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r = 0.7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66842"/>
              </p:ext>
            </p:extLst>
          </p:nvPr>
        </p:nvGraphicFramePr>
        <p:xfrm>
          <a:off x="2123728" y="465872"/>
          <a:ext cx="5404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56796" y="2047746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r &lt; HMCR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03330" y="2593507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c</a:t>
            </a:r>
            <a:r>
              <a:rPr lang="en-US" sz="1600" dirty="0" smtClean="0"/>
              <a:t> = 0.62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3863" y="291518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c</a:t>
            </a:r>
            <a:r>
              <a:rPr lang="en-US" sz="1600" dirty="0" smtClean="0"/>
              <a:t> &gt; PAR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99685" y="3406138"/>
            <a:ext cx="124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No change</a:t>
            </a:r>
            <a:br>
              <a:rPr lang="en-US" sz="1600" dirty="0" smtClean="0"/>
            </a:br>
            <a:r>
              <a:rPr lang="en-US" sz="1600" dirty="0" smtClean="0"/>
              <a:t>in ‘H’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84709"/>
              </p:ext>
            </p:extLst>
          </p:nvPr>
        </p:nvGraphicFramePr>
        <p:xfrm>
          <a:off x="2627784" y="5002376"/>
          <a:ext cx="5404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1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012728" y="1562559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r = 0.96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43318" y="2047746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r &gt; HMCR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5878" y="2328920"/>
            <a:ext cx="9573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random</a:t>
            </a:r>
            <a:br>
              <a:rPr lang="en-US" sz="1600" dirty="0" smtClean="0"/>
            </a:br>
            <a:r>
              <a:rPr lang="en-US" sz="1600" dirty="0" smtClean="0"/>
              <a:t>number</a:t>
            </a:r>
            <a:br>
              <a:rPr lang="en-US" sz="1600" dirty="0" smtClean="0"/>
            </a:br>
            <a:r>
              <a:rPr lang="en-US" sz="1600" dirty="0" smtClean="0"/>
              <a:t>(0/1)</a:t>
            </a:r>
            <a:br>
              <a:rPr lang="en-US" sz="1600" dirty="0" smtClean="0"/>
            </a:br>
            <a:r>
              <a:rPr lang="en-US" sz="1600" dirty="0" smtClean="0"/>
              <a:t>=0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3099" y="3522494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New H=0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85029" y="1566489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r = 0.79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86558"/>
              </p:ext>
            </p:extLst>
          </p:nvPr>
        </p:nvGraphicFramePr>
        <p:xfrm>
          <a:off x="2663429" y="465872"/>
          <a:ext cx="5404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946006" y="2047746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r</a:t>
            </a:r>
            <a:r>
              <a:rPr lang="en-US" sz="1600" dirty="0" smtClean="0"/>
              <a:t> &lt; HMCR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29235" y="2933273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c</a:t>
            </a:r>
            <a:r>
              <a:rPr lang="en-US" sz="1600" dirty="0" smtClean="0"/>
              <a:t> = 0.19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00392" y="388253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c</a:t>
            </a:r>
            <a:r>
              <a:rPr lang="en-US" sz="1600" dirty="0" smtClean="0"/>
              <a:t> &lt; PAR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019"/>
              </p:ext>
            </p:extLst>
          </p:nvPr>
        </p:nvGraphicFramePr>
        <p:xfrm>
          <a:off x="3203848" y="465872"/>
          <a:ext cx="5404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5257"/>
              </p:ext>
            </p:extLst>
          </p:nvPr>
        </p:nvGraphicFramePr>
        <p:xfrm>
          <a:off x="3203848" y="2047746"/>
          <a:ext cx="5404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1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866085" y="4509120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Modify ‘H’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93337" y="5000074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New ‘H’=0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86253"/>
              </p:ext>
            </p:extLst>
          </p:nvPr>
        </p:nvGraphicFramePr>
        <p:xfrm>
          <a:off x="3203848" y="476672"/>
          <a:ext cx="5404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400152" y="0"/>
            <a:ext cx="644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After all calculations for new Harmony, suppose we obtain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64661"/>
              </p:ext>
            </p:extLst>
          </p:nvPr>
        </p:nvGraphicFramePr>
        <p:xfrm>
          <a:off x="3707904" y="476672"/>
          <a:ext cx="270209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19"/>
                <a:gridCol w="540419"/>
                <a:gridCol w="540419"/>
                <a:gridCol w="540419"/>
                <a:gridCol w="540419"/>
              </a:tblGrid>
              <a:tr h="151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652912" y="5877272"/>
            <a:ext cx="644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The Cross Validation accuracy is </a:t>
            </a:r>
            <a:r>
              <a:rPr lang="en-US" sz="1600" dirty="0" err="1" smtClean="0"/>
              <a:t>obtiained</a:t>
            </a:r>
            <a:r>
              <a:rPr lang="en-US" sz="1600" dirty="0" smtClean="0"/>
              <a:t>.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24675"/>
              </p:ext>
            </p:extLst>
          </p:nvPr>
        </p:nvGraphicFramePr>
        <p:xfrm>
          <a:off x="5940152" y="476672"/>
          <a:ext cx="1760782" cy="528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19"/>
                <a:gridCol w="1220363"/>
              </a:tblGrid>
              <a:tr h="528898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29.02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80475"/>
              </p:ext>
            </p:extLst>
          </p:nvPr>
        </p:nvGraphicFramePr>
        <p:xfrm>
          <a:off x="2123728" y="5373216"/>
          <a:ext cx="554371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19"/>
                <a:gridCol w="540419"/>
                <a:gridCol w="540419"/>
                <a:gridCol w="540419"/>
                <a:gridCol w="540419"/>
                <a:gridCol w="540419"/>
                <a:gridCol w="540419"/>
                <a:gridCol w="540419"/>
                <a:gridCol w="1220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12.01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67544" y="5338628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Worst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619944" y="200879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Best</a:t>
            </a:r>
            <a:endParaRPr lang="en-IN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06723"/>
              </p:ext>
            </p:extLst>
          </p:nvPr>
        </p:nvGraphicFramePr>
        <p:xfrm>
          <a:off x="2124629" y="5357269"/>
          <a:ext cx="554371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19"/>
                <a:gridCol w="540419"/>
                <a:gridCol w="540419"/>
                <a:gridCol w="540419"/>
                <a:gridCol w="540419"/>
                <a:gridCol w="540419"/>
                <a:gridCol w="540419"/>
                <a:gridCol w="540419"/>
                <a:gridCol w="1220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29.02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581878" y="6149839"/>
            <a:ext cx="644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Compare new harmony accuracy with worst 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52912" y="6165304"/>
            <a:ext cx="644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Since better replace worst with new.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419" y="116632"/>
            <a:ext cx="7704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After this procedure again sorting is done according to cross-validation accuracies and until halting criteria is met the procedure continues</a:t>
            </a:r>
          </a:p>
        </p:txBody>
      </p:sp>
    </p:spTree>
    <p:extLst>
      <p:ext uri="{BB962C8B-B14F-4D97-AF65-F5344CB8AC3E}">
        <p14:creationId xmlns:p14="http://schemas.microsoft.com/office/powerpoint/2010/main" val="380243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4" grpId="0"/>
      <p:bldP spid="24" grpId="1"/>
      <p:bldP spid="25" grpId="0"/>
      <p:bldP spid="25" grpId="1"/>
      <p:bldP spid="26" grpId="0"/>
      <p:bldP spid="26" grpId="1"/>
      <p:bldP spid="29" grpId="0"/>
      <p:bldP spid="29" grpId="1"/>
      <p:bldP spid="30" grpId="0"/>
      <p:bldP spid="30" grpId="1"/>
      <p:bldP spid="32" grpId="0"/>
      <p:bldP spid="32" grpId="1"/>
      <p:bldP spid="34" grpId="0"/>
      <p:bldP spid="34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0032"/>
            <a:ext cx="9144000" cy="11787587"/>
          </a:xfrm>
          <a:prstGeom prst="rect">
            <a:avLst/>
          </a:prstGeom>
        </p:spPr>
      </p:pic>
      <p:sp>
        <p:nvSpPr>
          <p:cNvPr id="6" name="Diamond 5"/>
          <p:cNvSpPr/>
          <p:nvPr/>
        </p:nvSpPr>
        <p:spPr>
          <a:xfrm>
            <a:off x="4283968" y="3717032"/>
            <a:ext cx="1872208" cy="1008112"/>
          </a:xfrm>
          <a:prstGeom prst="diamond">
            <a:avLst/>
          </a:prstGeom>
          <a:solidFill>
            <a:srgbClr val="2DA2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68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53"/>
            <a:ext cx="9144000" cy="11787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1886" y="260648"/>
            <a:ext cx="1404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HMCR = 0.9</a:t>
            </a:r>
          </a:p>
          <a:p>
            <a:pPr algn="r"/>
            <a:r>
              <a:rPr lang="en-US" sz="1600" dirty="0" smtClean="0"/>
              <a:t>PAR = 0.4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2302989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0032"/>
            <a:ext cx="9144000" cy="11787587"/>
          </a:xfrm>
          <a:prstGeom prst="rect">
            <a:avLst/>
          </a:prstGeom>
        </p:spPr>
      </p:pic>
      <p:sp>
        <p:nvSpPr>
          <p:cNvPr id="4" name="Flowchart: Delay 3"/>
          <p:cNvSpPr/>
          <p:nvPr/>
        </p:nvSpPr>
        <p:spPr>
          <a:xfrm rot="802353">
            <a:off x="5723806" y="5225909"/>
            <a:ext cx="404300" cy="582107"/>
          </a:xfrm>
          <a:custGeom>
            <a:avLst/>
            <a:gdLst>
              <a:gd name="connsiteX0" fmla="*/ 0 w 432048"/>
              <a:gd name="connsiteY0" fmla="*/ 0 h 576064"/>
              <a:gd name="connsiteX1" fmla="*/ 216024 w 432048"/>
              <a:gd name="connsiteY1" fmla="*/ 0 h 576064"/>
              <a:gd name="connsiteX2" fmla="*/ 432048 w 432048"/>
              <a:gd name="connsiteY2" fmla="*/ 288032 h 576064"/>
              <a:gd name="connsiteX3" fmla="*/ 216024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0 w 432048"/>
              <a:gd name="connsiteY0" fmla="*/ 0 h 582107"/>
              <a:gd name="connsiteX1" fmla="*/ 216024 w 432048"/>
              <a:gd name="connsiteY1" fmla="*/ 0 h 582107"/>
              <a:gd name="connsiteX2" fmla="*/ 432048 w 432048"/>
              <a:gd name="connsiteY2" fmla="*/ 288032 h 582107"/>
              <a:gd name="connsiteX3" fmla="*/ 216024 w 432048"/>
              <a:gd name="connsiteY3" fmla="*/ 576064 h 582107"/>
              <a:gd name="connsiteX4" fmla="*/ 148150 w 432048"/>
              <a:gd name="connsiteY4" fmla="*/ 582107 h 582107"/>
              <a:gd name="connsiteX5" fmla="*/ 0 w 432048"/>
              <a:gd name="connsiteY5" fmla="*/ 0 h 582107"/>
              <a:gd name="connsiteX0" fmla="*/ 0 w 449219"/>
              <a:gd name="connsiteY0" fmla="*/ 0 h 582107"/>
              <a:gd name="connsiteX1" fmla="*/ 216024 w 449219"/>
              <a:gd name="connsiteY1" fmla="*/ 0 h 582107"/>
              <a:gd name="connsiteX2" fmla="*/ 432048 w 449219"/>
              <a:gd name="connsiteY2" fmla="*/ 288032 h 582107"/>
              <a:gd name="connsiteX3" fmla="*/ 216024 w 449219"/>
              <a:gd name="connsiteY3" fmla="*/ 576064 h 582107"/>
              <a:gd name="connsiteX4" fmla="*/ 148150 w 449219"/>
              <a:gd name="connsiteY4" fmla="*/ 582107 h 582107"/>
              <a:gd name="connsiteX5" fmla="*/ 0 w 449219"/>
              <a:gd name="connsiteY5" fmla="*/ 0 h 582107"/>
              <a:gd name="connsiteX0" fmla="*/ 0 w 441215"/>
              <a:gd name="connsiteY0" fmla="*/ 0 h 582107"/>
              <a:gd name="connsiteX1" fmla="*/ 216024 w 441215"/>
              <a:gd name="connsiteY1" fmla="*/ 0 h 582107"/>
              <a:gd name="connsiteX2" fmla="*/ 432048 w 441215"/>
              <a:gd name="connsiteY2" fmla="*/ 288032 h 582107"/>
              <a:gd name="connsiteX3" fmla="*/ 216024 w 441215"/>
              <a:gd name="connsiteY3" fmla="*/ 576064 h 582107"/>
              <a:gd name="connsiteX4" fmla="*/ 148150 w 441215"/>
              <a:gd name="connsiteY4" fmla="*/ 582107 h 582107"/>
              <a:gd name="connsiteX5" fmla="*/ 0 w 441215"/>
              <a:gd name="connsiteY5" fmla="*/ 0 h 582107"/>
              <a:gd name="connsiteX0" fmla="*/ 0 w 440231"/>
              <a:gd name="connsiteY0" fmla="*/ 0 h 582107"/>
              <a:gd name="connsiteX1" fmla="*/ 216024 w 440231"/>
              <a:gd name="connsiteY1" fmla="*/ 0 h 582107"/>
              <a:gd name="connsiteX2" fmla="*/ 432048 w 440231"/>
              <a:gd name="connsiteY2" fmla="*/ 288032 h 582107"/>
              <a:gd name="connsiteX3" fmla="*/ 216024 w 440231"/>
              <a:gd name="connsiteY3" fmla="*/ 576064 h 582107"/>
              <a:gd name="connsiteX4" fmla="*/ 148150 w 440231"/>
              <a:gd name="connsiteY4" fmla="*/ 582107 h 582107"/>
              <a:gd name="connsiteX5" fmla="*/ 0 w 440231"/>
              <a:gd name="connsiteY5" fmla="*/ 0 h 582107"/>
              <a:gd name="connsiteX0" fmla="*/ 0 w 407914"/>
              <a:gd name="connsiteY0" fmla="*/ 0 h 582107"/>
              <a:gd name="connsiteX1" fmla="*/ 216024 w 407914"/>
              <a:gd name="connsiteY1" fmla="*/ 0 h 582107"/>
              <a:gd name="connsiteX2" fmla="*/ 398151 w 407914"/>
              <a:gd name="connsiteY2" fmla="*/ 319015 h 582107"/>
              <a:gd name="connsiteX3" fmla="*/ 216024 w 407914"/>
              <a:gd name="connsiteY3" fmla="*/ 576064 h 582107"/>
              <a:gd name="connsiteX4" fmla="*/ 148150 w 407914"/>
              <a:gd name="connsiteY4" fmla="*/ 582107 h 582107"/>
              <a:gd name="connsiteX5" fmla="*/ 0 w 407914"/>
              <a:gd name="connsiteY5" fmla="*/ 0 h 582107"/>
              <a:gd name="connsiteX0" fmla="*/ 0 w 407914"/>
              <a:gd name="connsiteY0" fmla="*/ 0 h 582107"/>
              <a:gd name="connsiteX1" fmla="*/ 216024 w 407914"/>
              <a:gd name="connsiteY1" fmla="*/ 0 h 582107"/>
              <a:gd name="connsiteX2" fmla="*/ 398151 w 407914"/>
              <a:gd name="connsiteY2" fmla="*/ 319015 h 582107"/>
              <a:gd name="connsiteX3" fmla="*/ 216024 w 407914"/>
              <a:gd name="connsiteY3" fmla="*/ 576064 h 582107"/>
              <a:gd name="connsiteX4" fmla="*/ 148150 w 407914"/>
              <a:gd name="connsiteY4" fmla="*/ 582107 h 582107"/>
              <a:gd name="connsiteX5" fmla="*/ 0 w 407914"/>
              <a:gd name="connsiteY5" fmla="*/ 0 h 582107"/>
              <a:gd name="connsiteX0" fmla="*/ 0 w 404399"/>
              <a:gd name="connsiteY0" fmla="*/ 0 h 582107"/>
              <a:gd name="connsiteX1" fmla="*/ 216024 w 404399"/>
              <a:gd name="connsiteY1" fmla="*/ 0 h 582107"/>
              <a:gd name="connsiteX2" fmla="*/ 398151 w 404399"/>
              <a:gd name="connsiteY2" fmla="*/ 319015 h 582107"/>
              <a:gd name="connsiteX3" fmla="*/ 216024 w 404399"/>
              <a:gd name="connsiteY3" fmla="*/ 576064 h 582107"/>
              <a:gd name="connsiteX4" fmla="*/ 148150 w 404399"/>
              <a:gd name="connsiteY4" fmla="*/ 582107 h 582107"/>
              <a:gd name="connsiteX5" fmla="*/ 0 w 404399"/>
              <a:gd name="connsiteY5" fmla="*/ 0 h 582107"/>
              <a:gd name="connsiteX0" fmla="*/ 0 w 398151"/>
              <a:gd name="connsiteY0" fmla="*/ 0 h 582107"/>
              <a:gd name="connsiteX1" fmla="*/ 216842 w 398151"/>
              <a:gd name="connsiteY1" fmla="*/ 22730 h 582107"/>
              <a:gd name="connsiteX2" fmla="*/ 398151 w 398151"/>
              <a:gd name="connsiteY2" fmla="*/ 319015 h 582107"/>
              <a:gd name="connsiteX3" fmla="*/ 216024 w 398151"/>
              <a:gd name="connsiteY3" fmla="*/ 576064 h 582107"/>
              <a:gd name="connsiteX4" fmla="*/ 148150 w 398151"/>
              <a:gd name="connsiteY4" fmla="*/ 582107 h 582107"/>
              <a:gd name="connsiteX5" fmla="*/ 0 w 398151"/>
              <a:gd name="connsiteY5" fmla="*/ 0 h 582107"/>
              <a:gd name="connsiteX0" fmla="*/ 0 w 404300"/>
              <a:gd name="connsiteY0" fmla="*/ 0 h 582107"/>
              <a:gd name="connsiteX1" fmla="*/ 216842 w 404300"/>
              <a:gd name="connsiteY1" fmla="*/ 22730 h 582107"/>
              <a:gd name="connsiteX2" fmla="*/ 398151 w 404300"/>
              <a:gd name="connsiteY2" fmla="*/ 319015 h 582107"/>
              <a:gd name="connsiteX3" fmla="*/ 216024 w 404300"/>
              <a:gd name="connsiteY3" fmla="*/ 576064 h 582107"/>
              <a:gd name="connsiteX4" fmla="*/ 148150 w 404300"/>
              <a:gd name="connsiteY4" fmla="*/ 582107 h 582107"/>
              <a:gd name="connsiteX5" fmla="*/ 0 w 404300"/>
              <a:gd name="connsiteY5" fmla="*/ 0 h 58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300" h="582107">
                <a:moveTo>
                  <a:pt x="0" y="0"/>
                </a:moveTo>
                <a:lnTo>
                  <a:pt x="216842" y="22730"/>
                </a:lnTo>
                <a:cubicBezTo>
                  <a:pt x="312568" y="97108"/>
                  <a:pt x="433004" y="218539"/>
                  <a:pt x="398151" y="319015"/>
                </a:cubicBezTo>
                <a:cubicBezTo>
                  <a:pt x="363298" y="419491"/>
                  <a:pt x="346713" y="527510"/>
                  <a:pt x="216024" y="576064"/>
                </a:cubicBezTo>
                <a:lnTo>
                  <a:pt x="148150" y="582107"/>
                </a:lnTo>
                <a:lnTo>
                  <a:pt x="0" y="0"/>
                </a:lnTo>
                <a:close/>
              </a:path>
            </a:pathLst>
          </a:custGeom>
          <a:solidFill>
            <a:srgbClr val="2DA2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elay 6"/>
          <p:cNvSpPr/>
          <p:nvPr/>
        </p:nvSpPr>
        <p:spPr>
          <a:xfrm rot="10131178">
            <a:off x="4356536" y="5229254"/>
            <a:ext cx="387422" cy="586002"/>
          </a:xfrm>
          <a:custGeom>
            <a:avLst/>
            <a:gdLst>
              <a:gd name="connsiteX0" fmla="*/ 0 w 432048"/>
              <a:gd name="connsiteY0" fmla="*/ 0 h 576064"/>
              <a:gd name="connsiteX1" fmla="*/ 216024 w 432048"/>
              <a:gd name="connsiteY1" fmla="*/ 0 h 576064"/>
              <a:gd name="connsiteX2" fmla="*/ 432048 w 432048"/>
              <a:gd name="connsiteY2" fmla="*/ 288032 h 576064"/>
              <a:gd name="connsiteX3" fmla="*/ 216024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155694 w 432048"/>
              <a:gd name="connsiteY0" fmla="*/ 0 h 581755"/>
              <a:gd name="connsiteX1" fmla="*/ 216024 w 432048"/>
              <a:gd name="connsiteY1" fmla="*/ 5691 h 581755"/>
              <a:gd name="connsiteX2" fmla="*/ 432048 w 432048"/>
              <a:gd name="connsiteY2" fmla="*/ 293723 h 581755"/>
              <a:gd name="connsiteX3" fmla="*/ 216024 w 432048"/>
              <a:gd name="connsiteY3" fmla="*/ 581755 h 581755"/>
              <a:gd name="connsiteX4" fmla="*/ 0 w 432048"/>
              <a:gd name="connsiteY4" fmla="*/ 581755 h 581755"/>
              <a:gd name="connsiteX5" fmla="*/ 155694 w 432048"/>
              <a:gd name="connsiteY5" fmla="*/ 0 h 581755"/>
              <a:gd name="connsiteX0" fmla="*/ 111068 w 387422"/>
              <a:gd name="connsiteY0" fmla="*/ 0 h 586002"/>
              <a:gd name="connsiteX1" fmla="*/ 171398 w 387422"/>
              <a:gd name="connsiteY1" fmla="*/ 5691 h 586002"/>
              <a:gd name="connsiteX2" fmla="*/ 387422 w 387422"/>
              <a:gd name="connsiteY2" fmla="*/ 293723 h 586002"/>
              <a:gd name="connsiteX3" fmla="*/ 171398 w 387422"/>
              <a:gd name="connsiteY3" fmla="*/ 581755 h 586002"/>
              <a:gd name="connsiteX4" fmla="*/ 0 w 387422"/>
              <a:gd name="connsiteY4" fmla="*/ 586002 h 586002"/>
              <a:gd name="connsiteX5" fmla="*/ 111068 w 387422"/>
              <a:gd name="connsiteY5" fmla="*/ 0 h 586002"/>
              <a:gd name="connsiteX0" fmla="*/ 111068 w 387422"/>
              <a:gd name="connsiteY0" fmla="*/ 0 h 586002"/>
              <a:gd name="connsiteX1" fmla="*/ 171398 w 387422"/>
              <a:gd name="connsiteY1" fmla="*/ 5691 h 586002"/>
              <a:gd name="connsiteX2" fmla="*/ 387422 w 387422"/>
              <a:gd name="connsiteY2" fmla="*/ 293723 h 586002"/>
              <a:gd name="connsiteX3" fmla="*/ 171398 w 387422"/>
              <a:gd name="connsiteY3" fmla="*/ 581755 h 586002"/>
              <a:gd name="connsiteX4" fmla="*/ 0 w 387422"/>
              <a:gd name="connsiteY4" fmla="*/ 586002 h 586002"/>
              <a:gd name="connsiteX5" fmla="*/ 111068 w 387422"/>
              <a:gd name="connsiteY5" fmla="*/ 0 h 586002"/>
              <a:gd name="connsiteX0" fmla="*/ 111068 w 387422"/>
              <a:gd name="connsiteY0" fmla="*/ 0 h 586002"/>
              <a:gd name="connsiteX1" fmla="*/ 171398 w 387422"/>
              <a:gd name="connsiteY1" fmla="*/ 5691 h 586002"/>
              <a:gd name="connsiteX2" fmla="*/ 387422 w 387422"/>
              <a:gd name="connsiteY2" fmla="*/ 293723 h 586002"/>
              <a:gd name="connsiteX3" fmla="*/ 171398 w 387422"/>
              <a:gd name="connsiteY3" fmla="*/ 581755 h 586002"/>
              <a:gd name="connsiteX4" fmla="*/ 0 w 387422"/>
              <a:gd name="connsiteY4" fmla="*/ 586002 h 586002"/>
              <a:gd name="connsiteX5" fmla="*/ 111068 w 387422"/>
              <a:gd name="connsiteY5" fmla="*/ 0 h 5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422" h="586002">
                <a:moveTo>
                  <a:pt x="111068" y="0"/>
                </a:moveTo>
                <a:cubicBezTo>
                  <a:pt x="183076" y="0"/>
                  <a:pt x="99390" y="5691"/>
                  <a:pt x="171398" y="5691"/>
                </a:cubicBezTo>
                <a:cubicBezTo>
                  <a:pt x="275054" y="38978"/>
                  <a:pt x="387422" y="134647"/>
                  <a:pt x="387422" y="293723"/>
                </a:cubicBezTo>
                <a:cubicBezTo>
                  <a:pt x="387422" y="452799"/>
                  <a:pt x="280962" y="538919"/>
                  <a:pt x="171398" y="581755"/>
                </a:cubicBezTo>
                <a:lnTo>
                  <a:pt x="0" y="586002"/>
                </a:lnTo>
                <a:lnTo>
                  <a:pt x="111068" y="0"/>
                </a:lnTo>
                <a:close/>
              </a:path>
            </a:pathLst>
          </a:custGeom>
          <a:solidFill>
            <a:srgbClr val="2DA2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680332" y="5187047"/>
            <a:ext cx="1124725" cy="622678"/>
          </a:xfrm>
          <a:custGeom>
            <a:avLst/>
            <a:gdLst>
              <a:gd name="connsiteX0" fmla="*/ 0 w 1080120"/>
              <a:gd name="connsiteY0" fmla="*/ 0 h 618218"/>
              <a:gd name="connsiteX1" fmla="*/ 1080120 w 1080120"/>
              <a:gd name="connsiteY1" fmla="*/ 0 h 618218"/>
              <a:gd name="connsiteX2" fmla="*/ 1080120 w 1080120"/>
              <a:gd name="connsiteY2" fmla="*/ 618218 h 618218"/>
              <a:gd name="connsiteX3" fmla="*/ 0 w 1080120"/>
              <a:gd name="connsiteY3" fmla="*/ 618218 h 618218"/>
              <a:gd name="connsiteX4" fmla="*/ 0 w 1080120"/>
              <a:gd name="connsiteY4" fmla="*/ 0 h 618218"/>
              <a:gd name="connsiteX0" fmla="*/ 35684 w 1115804"/>
              <a:gd name="connsiteY0" fmla="*/ 0 h 618218"/>
              <a:gd name="connsiteX1" fmla="*/ 1115804 w 1115804"/>
              <a:gd name="connsiteY1" fmla="*/ 0 h 618218"/>
              <a:gd name="connsiteX2" fmla="*/ 1115804 w 1115804"/>
              <a:gd name="connsiteY2" fmla="*/ 618218 h 618218"/>
              <a:gd name="connsiteX3" fmla="*/ 0 w 1115804"/>
              <a:gd name="connsiteY3" fmla="*/ 618218 h 618218"/>
              <a:gd name="connsiteX4" fmla="*/ 35684 w 1115804"/>
              <a:gd name="connsiteY4" fmla="*/ 0 h 618218"/>
              <a:gd name="connsiteX0" fmla="*/ 8921 w 1115804"/>
              <a:gd name="connsiteY0" fmla="*/ 4461 h 618218"/>
              <a:gd name="connsiteX1" fmla="*/ 1115804 w 1115804"/>
              <a:gd name="connsiteY1" fmla="*/ 0 h 618218"/>
              <a:gd name="connsiteX2" fmla="*/ 1115804 w 1115804"/>
              <a:gd name="connsiteY2" fmla="*/ 618218 h 618218"/>
              <a:gd name="connsiteX3" fmla="*/ 0 w 1115804"/>
              <a:gd name="connsiteY3" fmla="*/ 618218 h 618218"/>
              <a:gd name="connsiteX4" fmla="*/ 8921 w 1115804"/>
              <a:gd name="connsiteY4" fmla="*/ 4461 h 618218"/>
              <a:gd name="connsiteX0" fmla="*/ 8921 w 1124725"/>
              <a:gd name="connsiteY0" fmla="*/ 4461 h 622678"/>
              <a:gd name="connsiteX1" fmla="*/ 1115804 w 1124725"/>
              <a:gd name="connsiteY1" fmla="*/ 0 h 622678"/>
              <a:gd name="connsiteX2" fmla="*/ 1124725 w 1124725"/>
              <a:gd name="connsiteY2" fmla="*/ 622678 h 622678"/>
              <a:gd name="connsiteX3" fmla="*/ 0 w 1124725"/>
              <a:gd name="connsiteY3" fmla="*/ 618218 h 622678"/>
              <a:gd name="connsiteX4" fmla="*/ 8921 w 1124725"/>
              <a:gd name="connsiteY4" fmla="*/ 4461 h 62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725" h="622678">
                <a:moveTo>
                  <a:pt x="8921" y="4461"/>
                </a:moveTo>
                <a:lnTo>
                  <a:pt x="1115804" y="0"/>
                </a:lnTo>
                <a:lnTo>
                  <a:pt x="1124725" y="622678"/>
                </a:lnTo>
                <a:lnTo>
                  <a:pt x="0" y="618218"/>
                </a:lnTo>
                <a:lnTo>
                  <a:pt x="8921" y="4461"/>
                </a:lnTo>
                <a:close/>
              </a:path>
            </a:pathLst>
          </a:custGeom>
          <a:solidFill>
            <a:srgbClr val="2DA2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3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56" y="-28439"/>
            <a:ext cx="5364088" cy="69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7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CD899-6425-4156-9229-807787155D1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04542" y="817451"/>
            <a:ext cx="8229600" cy="5223096"/>
            <a:chOff x="134663" y="-436526"/>
            <a:chExt cx="10972799" cy="6964127"/>
          </a:xfrm>
        </p:grpSpPr>
        <p:sp>
          <p:nvSpPr>
            <p:cNvPr id="25" name="Rectangle 24"/>
            <p:cNvSpPr/>
            <p:nvPr/>
          </p:nvSpPr>
          <p:spPr>
            <a:xfrm>
              <a:off x="3011214" y="1229710"/>
              <a:ext cx="5322558" cy="3631657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663" y="-436526"/>
              <a:ext cx="10972799" cy="6964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3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893191"/>
              </p:ext>
            </p:extLst>
          </p:nvPr>
        </p:nvGraphicFramePr>
        <p:xfrm>
          <a:off x="1475656" y="1556792"/>
          <a:ext cx="6710363" cy="4137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CD899-6425-4156-9229-807787155D1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315B-97C2-49D5-AE80-0A4A26D3C6A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45369" y="2911476"/>
            <a:ext cx="7053263" cy="1401763"/>
          </a:xfrm>
        </p:spPr>
        <p:txBody>
          <a:bodyPr/>
          <a:lstStyle/>
          <a:p>
            <a:pPr algn="ctr"/>
            <a:r>
              <a:rPr lang="en-IN" b="1" i="1" smtClean="0"/>
              <a:t>FEATURE CLASSIFICATION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89386" y="3141650"/>
          <a:ext cx="7565229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035"/>
                <a:gridCol w="872459"/>
                <a:gridCol w="1080747"/>
                <a:gridCol w="1080747"/>
                <a:gridCol w="1080747"/>
                <a:gridCol w="1080747"/>
                <a:gridCol w="1080747"/>
              </a:tblGrid>
              <a:tr h="278130">
                <a:tc rowSpan="3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EMODB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781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Accuracy(%)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Dimension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7813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US</a:t>
                      </a:r>
                      <a:endParaRPr lang="en-IN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S</a:t>
                      </a:r>
                      <a:endParaRPr lang="en-IN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V</a:t>
                      </a:r>
                      <a:endParaRPr lang="en-IN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US</a:t>
                      </a:r>
                      <a:endParaRPr lang="en-IN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S</a:t>
                      </a:r>
                      <a:endParaRPr lang="en-IN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R(%)</a:t>
                      </a:r>
                      <a:endParaRPr lang="en-IN" sz="14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MFCC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70.5</a:t>
                      </a:r>
                      <a:endParaRPr lang="en-IN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72.86</a:t>
                      </a:r>
                      <a:endParaRPr lang="en-IN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+2.36</a:t>
                      </a:r>
                      <a:endParaRPr lang="en-IN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156</a:t>
                      </a:r>
                      <a:endParaRPr lang="en-IN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80</a:t>
                      </a:r>
                      <a:endParaRPr lang="en-IN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48.7</a:t>
                      </a:r>
                      <a:endParaRPr lang="en-IN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CD899-6425-4156-9229-807787155D1D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6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 method considers common features</a:t>
            </a:r>
            <a:r>
              <a:rPr lang="en-US" dirty="0"/>
              <a:t> </a:t>
            </a:r>
            <a:r>
              <a:rPr lang="en-US" dirty="0" smtClean="0"/>
              <a:t>for all emotions. </a:t>
            </a:r>
          </a:p>
          <a:p>
            <a:r>
              <a:rPr lang="en-US" dirty="0" smtClean="0"/>
              <a:t>The issue here is while considering common features</a:t>
            </a:r>
            <a:r>
              <a:rPr lang="en-US" smtClean="0"/>
              <a:t>, few </a:t>
            </a:r>
            <a:r>
              <a:rPr lang="en-US" dirty="0" smtClean="0"/>
              <a:t>important but uncommon features are ignored and this highly affects the accuracies.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Difficulties faced in used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over come there were two options</a:t>
            </a:r>
          </a:p>
          <a:p>
            <a:pPr lvl="1"/>
            <a:r>
              <a:rPr lang="en-US" dirty="0"/>
              <a:t>Model of one </a:t>
            </a:r>
            <a:r>
              <a:rPr lang="en-US" dirty="0" err="1"/>
              <a:t>vs</a:t>
            </a:r>
            <a:r>
              <a:rPr lang="en-US" dirty="0"/>
              <a:t> all for each emotion</a:t>
            </a:r>
          </a:p>
          <a:p>
            <a:pPr lvl="1"/>
            <a:r>
              <a:rPr lang="en-US" dirty="0"/>
              <a:t>One </a:t>
            </a:r>
            <a:r>
              <a:rPr lang="en-US" dirty="0" err="1"/>
              <a:t>vs</a:t>
            </a:r>
            <a:r>
              <a:rPr lang="en-US" dirty="0"/>
              <a:t> one</a:t>
            </a:r>
          </a:p>
          <a:p>
            <a:r>
              <a:rPr lang="en-US" dirty="0" smtClean="0"/>
              <a:t>Each of them have a flaw of giving almost equal accuracies.</a:t>
            </a:r>
          </a:p>
          <a:p>
            <a:r>
              <a:rPr lang="en-US" dirty="0" smtClean="0"/>
              <a:t>To over come this also</a:t>
            </a:r>
          </a:p>
          <a:p>
            <a:pPr lvl="1"/>
            <a:r>
              <a:rPr lang="en-US" dirty="0" smtClean="0"/>
              <a:t>In first comparison in confidence can be done.</a:t>
            </a:r>
          </a:p>
          <a:p>
            <a:pPr lvl="1"/>
            <a:r>
              <a:rPr lang="en-US" dirty="0" smtClean="0"/>
              <a:t>In second cross accuracy of each other could be checked.</a:t>
            </a:r>
            <a:endParaRPr lang="en-US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5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38716"/>
              </p:ext>
            </p:extLst>
          </p:nvPr>
        </p:nvGraphicFramePr>
        <p:xfrm>
          <a:off x="606388" y="1945640"/>
          <a:ext cx="7931224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94376"/>
                <a:gridCol w="4194619"/>
                <a:gridCol w="23422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Emotion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 reduced from 156 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Accuracies ( % 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Angry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Boredom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93.22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Disgust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96.46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93.81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97.64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89.38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All cross 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24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all gave good results in training set</a:t>
            </a:r>
            <a:r>
              <a:rPr lang="en-IN" dirty="0" smtClean="0"/>
              <a:t>.</a:t>
            </a:r>
          </a:p>
          <a:p>
            <a:r>
              <a:rPr lang="en-US" dirty="0" smtClean="0"/>
              <a:t>But on test set the accuracies worsened</a:t>
            </a:r>
          </a:p>
          <a:p>
            <a:endParaRPr lang="en-US" dirty="0"/>
          </a:p>
          <a:p>
            <a:r>
              <a:rPr lang="en-US" dirty="0" smtClean="0"/>
              <a:t>So we shifted to one </a:t>
            </a:r>
            <a:r>
              <a:rPr lang="en-US" dirty="0" err="1" smtClean="0"/>
              <a:t>vs</a:t>
            </a:r>
            <a:r>
              <a:rPr lang="en-US" dirty="0" smtClean="0"/>
              <a:t> one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6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628404"/>
              </p:ext>
            </p:extLst>
          </p:nvPr>
        </p:nvGraphicFramePr>
        <p:xfrm>
          <a:off x="143508" y="1945640"/>
          <a:ext cx="8856984" cy="29667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24136"/>
                <a:gridCol w="990110"/>
                <a:gridCol w="1107123"/>
                <a:gridCol w="1107123"/>
                <a:gridCol w="1044116"/>
                <a:gridCol w="1170130"/>
                <a:gridCol w="1107123"/>
                <a:gridCol w="1107123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 smtClean="0">
                          <a:effectLst/>
                        </a:rPr>
                        <a:t>‘Anger'</a:t>
                      </a:r>
                      <a:endParaRPr lang="en-I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'Boredom'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'Disgust'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'Fear'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'Happiness'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'Neutral'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'Sadness'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‘Anger'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'Boredom'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'Disgust'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'Fear'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'Happiness'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'Neutral'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'Sadness'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One samples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22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339539"/>
              </p:ext>
            </p:extLst>
          </p:nvPr>
        </p:nvGraphicFramePr>
        <p:xfrm>
          <a:off x="143508" y="1945640"/>
          <a:ext cx="8856984" cy="29667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24136"/>
                <a:gridCol w="990110"/>
                <a:gridCol w="1107123"/>
                <a:gridCol w="1107123"/>
                <a:gridCol w="1044116"/>
                <a:gridCol w="1170130"/>
                <a:gridCol w="1107123"/>
                <a:gridCol w="1107123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 smtClean="0">
                          <a:effectLst/>
                        </a:rPr>
                        <a:t>‘Anger'</a:t>
                      </a:r>
                      <a:endParaRPr lang="en-I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'Boredom'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'Disgust'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'Fear'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'Happiness'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'Neutral'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'Sadness'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‘Anger'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'Boredom'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93.86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'Disgust'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'Fear'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'Happiness'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'Neutral'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98.91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'Sadness'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accuracies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5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376114"/>
              </p:ext>
            </p:extLst>
          </p:nvPr>
        </p:nvGraphicFramePr>
        <p:xfrm>
          <a:off x="143508" y="1664804"/>
          <a:ext cx="8856984" cy="3528393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24136"/>
                <a:gridCol w="990110"/>
                <a:gridCol w="1107123"/>
                <a:gridCol w="1107123"/>
                <a:gridCol w="1044116"/>
                <a:gridCol w="1170130"/>
                <a:gridCol w="1098122"/>
                <a:gridCol w="1116124"/>
              </a:tblGrid>
              <a:tr h="567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Selected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featurers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 smtClean="0">
                          <a:effectLst/>
                        </a:rPr>
                        <a:t>‘Anger'</a:t>
                      </a:r>
                      <a:endParaRPr lang="en-I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'Boredom'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'Disgust'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'Fear'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'Happiness'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'Neutral'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'Sadness'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</a:tr>
              <a:tr h="4230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‘Anger'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76.74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2.32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20.9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</a:tr>
              <a:tr h="4230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'Boredom'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70.96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19.35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6.45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</a:tr>
              <a:tr h="4230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'Disgust'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66.67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</a:tr>
              <a:tr h="4230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'Fear'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29.63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55.6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</a:tr>
              <a:tr h="4230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'Happiness'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</a:tr>
              <a:tr h="4230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'Neutral'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34.78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13.04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45.8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</a:tr>
              <a:tr h="4230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'Sadness'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30.43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39.13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26.08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4.34</a:t>
                      </a:r>
                      <a:endParaRPr lang="en-IN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6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783539"/>
              </p:ext>
            </p:extLst>
          </p:nvPr>
        </p:nvGraphicFramePr>
        <p:xfrm>
          <a:off x="143508" y="1772816"/>
          <a:ext cx="8856984" cy="345638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24136"/>
                <a:gridCol w="990110"/>
                <a:gridCol w="1107123"/>
                <a:gridCol w="1107123"/>
                <a:gridCol w="1044116"/>
                <a:gridCol w="1170130"/>
                <a:gridCol w="1098122"/>
                <a:gridCol w="1116124"/>
              </a:tblGrid>
              <a:tr h="555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Unselected features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 smtClean="0">
                          <a:effectLst/>
                        </a:rPr>
                        <a:t>‘Anger'</a:t>
                      </a:r>
                      <a:endParaRPr lang="en-I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'Boredom'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'Disgust'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'Fear'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'Happiness'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'Neutral'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'Sadness'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</a:tr>
              <a:tr h="414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‘Anger'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55.81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4.65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16.28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16.28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6.98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4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'Boredom'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77.42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9.68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9.68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4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'Disgust'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58.33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12.5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12.5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4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'Fear'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7.41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3.70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40.74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22.22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25.93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4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'Happiness'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4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'Neutral'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30.43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4.35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65.22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4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'Sadness'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73.91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21.74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4.35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9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endParaRPr lang="en-IN" dirty="0" smtClean="0"/>
          </a:p>
          <a:p>
            <a:r>
              <a:rPr lang="en-IN" dirty="0"/>
              <a:t>This project focused on selecting subset from dataset. We extracted MFCC feature set on corpus EMODB and IITKGP-SEHSC. Then, selecting features with HS algorithm and verified the effectiveness of HS with 10-fold cross validation on linear SVM. </a:t>
            </a:r>
          </a:p>
          <a:p>
            <a:r>
              <a:rPr lang="en-IN" dirty="0"/>
              <a:t>The feature set was reduced to 50.64% than original with a 2.36% increment in 10-fold cross-validation accuracy and a 6.35% improvement in test accuracy of EMODB database. </a:t>
            </a:r>
          </a:p>
          <a:p>
            <a:r>
              <a:rPr lang="en-IN" dirty="0"/>
              <a:t>The feature set was reduced to 55.77% than original with a 3.5% decrement in cross-validation accuracy and a reduction of 5.1% in test accuracy of IITKGP_SEHSC database. </a:t>
            </a:r>
          </a:p>
          <a:p>
            <a:r>
              <a:rPr lang="en-IN" dirty="0" smtClean="0"/>
              <a:t>able </a:t>
            </a:r>
            <a:r>
              <a:rPr lang="en-IN" dirty="0"/>
              <a:t>notes, and allowing the stochastic mechanisms of HS to be exploited more thoroughly.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364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04950"/>
            <a:ext cx="7776864" cy="5029200"/>
          </a:xfrm>
        </p:spPr>
        <p:txBody>
          <a:bodyPr/>
          <a:lstStyle/>
          <a:p>
            <a:r>
              <a:rPr lang="en-US" sz="2800" dirty="0" smtClean="0"/>
              <a:t>Binary classification can be viewed as the task of separating classes in feature space: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85318-C4B3-49AA-81E2-9754CB2D630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4585" y="452439"/>
            <a:ext cx="7993856" cy="1400175"/>
          </a:xfrm>
        </p:spPr>
        <p:txBody>
          <a:bodyPr/>
          <a:lstStyle/>
          <a:p>
            <a:r>
              <a:rPr lang="en-US" smtClean="0"/>
              <a:t>Linear Separators 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 flipV="1">
            <a:off x="1815704" y="30543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V="1">
            <a:off x="1714501" y="5980113"/>
            <a:ext cx="30610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59" name="AutoShape 6"/>
          <p:cNvSpPr>
            <a:spLocks noChangeArrowheads="1"/>
          </p:cNvSpPr>
          <p:nvPr/>
        </p:nvSpPr>
        <p:spPr bwMode="auto">
          <a:xfrm>
            <a:off x="2595563" y="381000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60" name="AutoShape 7"/>
          <p:cNvSpPr>
            <a:spLocks noChangeArrowheads="1"/>
          </p:cNvSpPr>
          <p:nvPr/>
        </p:nvSpPr>
        <p:spPr bwMode="auto">
          <a:xfrm>
            <a:off x="2164556" y="41671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61" name="AutoShape 8"/>
          <p:cNvSpPr>
            <a:spLocks noChangeArrowheads="1"/>
          </p:cNvSpPr>
          <p:nvPr/>
        </p:nvSpPr>
        <p:spPr bwMode="auto">
          <a:xfrm>
            <a:off x="2278856" y="47132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62" name="AutoShape 9"/>
          <p:cNvSpPr>
            <a:spLocks noChangeArrowheads="1"/>
          </p:cNvSpPr>
          <p:nvPr/>
        </p:nvSpPr>
        <p:spPr bwMode="auto">
          <a:xfrm>
            <a:off x="1993106" y="51704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63" name="AutoShape 10"/>
          <p:cNvSpPr>
            <a:spLocks noChangeArrowheads="1"/>
          </p:cNvSpPr>
          <p:nvPr/>
        </p:nvSpPr>
        <p:spPr bwMode="auto">
          <a:xfrm>
            <a:off x="2393156" y="35702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64" name="AutoShape 11"/>
          <p:cNvSpPr>
            <a:spLocks noChangeArrowheads="1"/>
          </p:cNvSpPr>
          <p:nvPr/>
        </p:nvSpPr>
        <p:spPr bwMode="auto">
          <a:xfrm>
            <a:off x="1993106" y="44846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65" name="AutoShape 12"/>
          <p:cNvSpPr>
            <a:spLocks noChangeArrowheads="1"/>
          </p:cNvSpPr>
          <p:nvPr/>
        </p:nvSpPr>
        <p:spPr bwMode="auto">
          <a:xfrm>
            <a:off x="2107406" y="46370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66" name="AutoShape 13"/>
          <p:cNvSpPr>
            <a:spLocks noChangeArrowheads="1"/>
          </p:cNvSpPr>
          <p:nvPr/>
        </p:nvSpPr>
        <p:spPr bwMode="auto">
          <a:xfrm>
            <a:off x="2678906" y="42560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67" name="AutoShape 14"/>
          <p:cNvSpPr>
            <a:spLocks noChangeArrowheads="1"/>
          </p:cNvSpPr>
          <p:nvPr/>
        </p:nvSpPr>
        <p:spPr bwMode="auto">
          <a:xfrm>
            <a:off x="3355181" y="42433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68" name="AutoShape 15"/>
          <p:cNvSpPr>
            <a:spLocks noChangeArrowheads="1"/>
          </p:cNvSpPr>
          <p:nvPr/>
        </p:nvSpPr>
        <p:spPr bwMode="auto">
          <a:xfrm>
            <a:off x="3078956" y="51704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69" name="AutoShape 16"/>
          <p:cNvSpPr>
            <a:spLocks noChangeArrowheads="1"/>
          </p:cNvSpPr>
          <p:nvPr/>
        </p:nvSpPr>
        <p:spPr bwMode="auto">
          <a:xfrm>
            <a:off x="3821906" y="51704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70" name="AutoShape 17"/>
          <p:cNvSpPr>
            <a:spLocks noChangeArrowheads="1"/>
          </p:cNvSpPr>
          <p:nvPr/>
        </p:nvSpPr>
        <p:spPr bwMode="auto">
          <a:xfrm>
            <a:off x="2840831" y="56911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71" name="AutoShape 18"/>
          <p:cNvSpPr>
            <a:spLocks noChangeArrowheads="1"/>
          </p:cNvSpPr>
          <p:nvPr/>
        </p:nvSpPr>
        <p:spPr bwMode="auto">
          <a:xfrm>
            <a:off x="3307556" y="45608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72" name="AutoShape 19"/>
          <p:cNvSpPr>
            <a:spLocks noChangeArrowheads="1"/>
          </p:cNvSpPr>
          <p:nvPr/>
        </p:nvSpPr>
        <p:spPr bwMode="auto">
          <a:xfrm>
            <a:off x="2840831" y="50053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73" name="AutoShape 20"/>
          <p:cNvSpPr>
            <a:spLocks noChangeArrowheads="1"/>
          </p:cNvSpPr>
          <p:nvPr/>
        </p:nvSpPr>
        <p:spPr bwMode="auto">
          <a:xfrm>
            <a:off x="3364706" y="53990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74" name="AutoShape 21"/>
          <p:cNvSpPr>
            <a:spLocks noChangeArrowheads="1"/>
          </p:cNvSpPr>
          <p:nvPr/>
        </p:nvSpPr>
        <p:spPr bwMode="auto">
          <a:xfrm>
            <a:off x="3879056" y="44846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V="1">
            <a:off x="2050256" y="3036888"/>
            <a:ext cx="18288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6" name="AutoShape 23"/>
          <p:cNvSpPr>
            <a:spLocks noChangeArrowheads="1"/>
          </p:cNvSpPr>
          <p:nvPr/>
        </p:nvSpPr>
        <p:spPr bwMode="auto">
          <a:xfrm>
            <a:off x="2743200" y="297180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77" name="AutoShape 24"/>
          <p:cNvSpPr>
            <a:spLocks noChangeArrowheads="1"/>
          </p:cNvSpPr>
          <p:nvPr/>
        </p:nvSpPr>
        <p:spPr bwMode="auto">
          <a:xfrm>
            <a:off x="3200400" y="304800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3578" name="AutoShape 25"/>
          <p:cNvSpPr>
            <a:spLocks noChangeArrowheads="1"/>
          </p:cNvSpPr>
          <p:nvPr/>
        </p:nvSpPr>
        <p:spPr bwMode="auto">
          <a:xfrm>
            <a:off x="4000500" y="3810000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3857625" y="2695575"/>
            <a:ext cx="2000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/>
              <a:t>wx </a:t>
            </a:r>
            <a:r>
              <a:rPr lang="en-US" sz="1800"/>
              <a:t>+ </a:t>
            </a:r>
            <a:r>
              <a:rPr lang="en-US" sz="1800" i="1"/>
              <a:t>b</a:t>
            </a:r>
            <a:r>
              <a:rPr lang="en-US" sz="1800" b="1"/>
              <a:t> = 0</a:t>
            </a: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3857625" y="3257550"/>
            <a:ext cx="2000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/>
              <a:t>wx </a:t>
            </a:r>
            <a:r>
              <a:rPr lang="en-US" sz="1800"/>
              <a:t>+ </a:t>
            </a:r>
            <a:r>
              <a:rPr lang="en-US" sz="1800" i="1"/>
              <a:t>b</a:t>
            </a:r>
            <a:r>
              <a:rPr lang="en-US" sz="1800" b="1"/>
              <a:t> &lt; 0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2035969" y="3038475"/>
            <a:ext cx="2000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/>
              <a:t>wx </a:t>
            </a:r>
            <a:r>
              <a:rPr lang="en-US" sz="1800"/>
              <a:t>+ </a:t>
            </a:r>
            <a:r>
              <a:rPr lang="en-US" sz="1800" i="1"/>
              <a:t>b</a:t>
            </a:r>
            <a:r>
              <a:rPr lang="en-US" sz="1800" b="1"/>
              <a:t> &gt; 0</a:t>
            </a:r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5107781" y="4381500"/>
            <a:ext cx="2200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i="1"/>
              <a:t>f</a:t>
            </a:r>
            <a:r>
              <a:rPr lang="en-US" sz="1800"/>
              <a:t>(</a:t>
            </a:r>
            <a:r>
              <a:rPr lang="en-US" sz="1800" b="1"/>
              <a:t>x</a:t>
            </a:r>
            <a:r>
              <a:rPr lang="en-US" sz="1800"/>
              <a:t>)</a:t>
            </a:r>
            <a:r>
              <a:rPr lang="en-US" sz="1800" i="1"/>
              <a:t> = </a:t>
            </a:r>
            <a:r>
              <a:rPr lang="en-US" sz="1800"/>
              <a:t>sign(</a:t>
            </a:r>
            <a:r>
              <a:rPr lang="en-US" sz="1800" b="1"/>
              <a:t>wx </a:t>
            </a:r>
            <a:r>
              <a:rPr lang="en-US" sz="1800"/>
              <a:t>+ </a:t>
            </a:r>
            <a:r>
              <a:rPr lang="en-US" sz="1800" i="1"/>
              <a:t>b</a:t>
            </a:r>
            <a:r>
              <a:rPr lang="en-US" sz="1800"/>
              <a:t>)</a:t>
            </a:r>
            <a:endParaRPr lang="en-US" sz="1800" b="1"/>
          </a:p>
        </p:txBody>
      </p:sp>
      <p:sp>
        <p:nvSpPr>
          <p:cNvPr id="23583" name="Rectangle 3"/>
          <p:cNvSpPr>
            <a:spLocks noChangeArrowheads="1"/>
          </p:cNvSpPr>
          <p:nvPr/>
        </p:nvSpPr>
        <p:spPr bwMode="auto">
          <a:xfrm>
            <a:off x="3888582" y="6223000"/>
            <a:ext cx="755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sz="1800" dirty="0"/>
              <a:t>Fig. 4</a:t>
            </a:r>
          </a:p>
        </p:txBody>
      </p:sp>
    </p:spTree>
  </p:cSld>
  <p:clrMapOvr>
    <a:masterClrMapping/>
  </p:clrMapOvr>
  <p:transition spd="slow" advTm="3492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0" grpId="0" animBg="1"/>
      <p:bldP spid="165914" grpId="0"/>
      <p:bldP spid="165915" grpId="0"/>
      <p:bldP spid="165916" grpId="0"/>
      <p:bldP spid="16591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028" y="540452"/>
            <a:ext cx="8355443" cy="5048788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IN" sz="2400" dirty="0" smtClean="0"/>
          </a:p>
          <a:p>
            <a:r>
              <a:rPr lang="en-IN" sz="2400" dirty="0"/>
              <a:t>N</a:t>
            </a:r>
            <a:r>
              <a:rPr lang="en-IN" sz="2400" dirty="0" smtClean="0"/>
              <a:t>eed </a:t>
            </a:r>
            <a:r>
              <a:rPr lang="en-IN" sz="2400" dirty="0"/>
              <a:t>of better speech features is realized which contains emotional information. </a:t>
            </a:r>
          </a:p>
          <a:p>
            <a:r>
              <a:rPr lang="en-IN" sz="2400" dirty="0" smtClean="0"/>
              <a:t>Also reoccurring HS means selected features may can be fed again to HS for more reduced feature set. </a:t>
            </a:r>
          </a:p>
          <a:p>
            <a:r>
              <a:rPr lang="en-IN" sz="2400" dirty="0" smtClean="0"/>
              <a:t>Although simple in concept, the use of binary-valued note domain limits the efficiency and explorative potential of HS</a:t>
            </a:r>
            <a:r>
              <a:rPr lang="en-IN" sz="2400" smtClean="0"/>
              <a:t>. </a:t>
            </a:r>
          </a:p>
          <a:p>
            <a:r>
              <a:rPr lang="en-IN" sz="2400" smtClean="0"/>
              <a:t>To </a:t>
            </a:r>
            <a:r>
              <a:rPr lang="en-IN" sz="2400" dirty="0" smtClean="0"/>
              <a:t>better address these problems, an integer-valued HSFS algorithm has to be deployed on speech emotion recognition, providing more freedom for the choice </a:t>
            </a:r>
            <a:r>
              <a:rPr lang="en-IN" sz="2400" smtClean="0"/>
              <a:t>of </a:t>
            </a:r>
            <a:r>
              <a:rPr lang="en-IN" sz="2400"/>
              <a:t>playable notes, and allowing the stochastic mechanisms of HS to be exploited more thoroughly. 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1726"/>
            <a:ext cx="8229600" cy="1143000"/>
          </a:xfrm>
        </p:spPr>
        <p:txBody>
          <a:bodyPr/>
          <a:lstStyle/>
          <a:p>
            <a:r>
              <a:rPr lang="en-IN" dirty="0" smtClean="0"/>
              <a:t>Future </a:t>
            </a:r>
            <a:r>
              <a:rPr lang="en-IN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6372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584597" y="1775223"/>
            <a:ext cx="6953250" cy="37683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[1] El </a:t>
            </a:r>
            <a:r>
              <a:rPr lang="en-IN" dirty="0" err="1"/>
              <a:t>Ayadi</a:t>
            </a:r>
            <a:r>
              <a:rPr lang="en-IN" dirty="0"/>
              <a:t>, </a:t>
            </a:r>
            <a:r>
              <a:rPr lang="en-IN" dirty="0" err="1"/>
              <a:t>Moataz</a:t>
            </a:r>
            <a:r>
              <a:rPr lang="en-IN" dirty="0"/>
              <a:t>, Mohamed S. </a:t>
            </a:r>
            <a:r>
              <a:rPr lang="en-IN" dirty="0" err="1"/>
              <a:t>Kamel</a:t>
            </a:r>
            <a:r>
              <a:rPr lang="en-IN" dirty="0"/>
              <a:t>, and </a:t>
            </a:r>
            <a:r>
              <a:rPr lang="en-IN" dirty="0" err="1"/>
              <a:t>Fakhri</a:t>
            </a:r>
            <a:r>
              <a:rPr lang="en-IN" dirty="0"/>
              <a:t> </a:t>
            </a:r>
            <a:r>
              <a:rPr lang="en-IN" dirty="0" err="1"/>
              <a:t>Karray</a:t>
            </a:r>
            <a:r>
              <a:rPr lang="en-IN" dirty="0"/>
              <a:t>. "Survey on speech </a:t>
            </a:r>
            <a:r>
              <a:rPr lang="en-IN" dirty="0" smtClean="0"/>
              <a:t>emotion recognition</a:t>
            </a:r>
            <a:r>
              <a:rPr lang="en-IN" dirty="0"/>
              <a:t>: Features, classification schemes, and databases." Pattern Recognition </a:t>
            </a:r>
            <a:r>
              <a:rPr lang="en-IN" dirty="0" smtClean="0"/>
              <a:t>44.3 (2011</a:t>
            </a:r>
            <a:r>
              <a:rPr lang="en-IN" dirty="0"/>
              <a:t>): 572-587.</a:t>
            </a:r>
          </a:p>
          <a:p>
            <a:pPr marL="0" indent="0">
              <a:buNone/>
            </a:pPr>
            <a:r>
              <a:rPr lang="en-IN" dirty="0"/>
              <a:t>[2] Tao, </a:t>
            </a:r>
            <a:r>
              <a:rPr lang="en-IN" dirty="0" err="1"/>
              <a:t>Yongsen</a:t>
            </a:r>
            <a:r>
              <a:rPr lang="en-IN" dirty="0"/>
              <a:t>, et al. "Harmony search for feature selection in speech </a:t>
            </a:r>
            <a:r>
              <a:rPr lang="en-IN" dirty="0" smtClean="0"/>
              <a:t>emotion recognition</a:t>
            </a:r>
            <a:r>
              <a:rPr lang="en-IN" dirty="0"/>
              <a:t>." Affective Computing and Intelligent Interaction (ACII), </a:t>
            </a:r>
            <a:r>
              <a:rPr lang="en-IN" dirty="0" smtClean="0"/>
              <a:t>2015 International </a:t>
            </a:r>
            <a:r>
              <a:rPr lang="en-IN" dirty="0"/>
              <a:t>Conference on. IEEE, 2015.</a:t>
            </a:r>
          </a:p>
          <a:p>
            <a:pPr marL="0" indent="0">
              <a:buNone/>
            </a:pPr>
            <a:r>
              <a:rPr lang="en-IN" dirty="0"/>
              <a:t>[3] Gupta, S., </a:t>
            </a:r>
            <a:r>
              <a:rPr lang="en-IN" dirty="0" err="1"/>
              <a:t>Jaafar</a:t>
            </a:r>
            <a:r>
              <a:rPr lang="en-IN" dirty="0"/>
              <a:t>, J., Ahmad, W.F.W. and Bansal, A., 2013. Feature extraction </a:t>
            </a:r>
            <a:r>
              <a:rPr lang="en-IN" dirty="0" smtClean="0"/>
              <a:t>using MFCC</a:t>
            </a:r>
            <a:r>
              <a:rPr lang="en-IN" dirty="0"/>
              <a:t>. Signal &amp; Image Processing, 4(4), p.101</a:t>
            </a:r>
          </a:p>
          <a:p>
            <a:pPr marL="0" indent="0">
              <a:buNone/>
            </a:pPr>
            <a:r>
              <a:rPr lang="en-IN" dirty="0"/>
              <a:t>[4] Hsu, C.W., Chang, C.C. and Lin, C.J., 2003. A practical guide to support </a:t>
            </a:r>
            <a:r>
              <a:rPr lang="en-IN" dirty="0" smtClean="0"/>
              <a:t>vector classification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[5] </a:t>
            </a:r>
            <a:r>
              <a:rPr lang="en-IN" dirty="0" err="1"/>
              <a:t>Geem</a:t>
            </a:r>
            <a:r>
              <a:rPr lang="en-IN" dirty="0"/>
              <a:t>, Z.W. ed., 2009. Music-inspired harmony search algorithm: theory </a:t>
            </a:r>
            <a:r>
              <a:rPr lang="en-IN" dirty="0" smtClean="0"/>
              <a:t>and applications </a:t>
            </a:r>
            <a:r>
              <a:rPr lang="en-IN" dirty="0"/>
              <a:t>(Vol. 191). Springer.</a:t>
            </a:r>
          </a:p>
          <a:p>
            <a:pPr marL="0" indent="0">
              <a:buNone/>
            </a:pPr>
            <a:r>
              <a:rPr lang="en-IN" dirty="0"/>
              <a:t>[6] Abdel-</a:t>
            </a:r>
            <a:r>
              <a:rPr lang="en-IN" dirty="0" err="1"/>
              <a:t>Raouf</a:t>
            </a:r>
            <a:r>
              <a:rPr lang="en-IN" dirty="0"/>
              <a:t>, O. and </a:t>
            </a:r>
            <a:r>
              <a:rPr lang="en-IN" dirty="0" err="1"/>
              <a:t>Metwally</a:t>
            </a:r>
            <a:r>
              <a:rPr lang="en-IN" dirty="0"/>
              <a:t>, M.A.B., 2013. A survey of harmony </a:t>
            </a:r>
            <a:r>
              <a:rPr lang="en-IN" dirty="0" smtClean="0"/>
              <a:t>search algorithm</a:t>
            </a:r>
            <a:r>
              <a:rPr lang="en-IN" dirty="0"/>
              <a:t>. International Journal of Computer Applications, 70(28</a:t>
            </a:r>
            <a:r>
              <a:rPr lang="en-IN" dirty="0" smtClean="0"/>
              <a:t>).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C64B2-343A-437F-AB36-ABEFB1C38A25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Refrences</a:t>
            </a:r>
          </a:p>
        </p:txBody>
      </p:sp>
    </p:spTree>
    <p:extLst>
      <p:ext uri="{BB962C8B-B14F-4D97-AF65-F5344CB8AC3E}">
        <p14:creationId xmlns:p14="http://schemas.microsoft.com/office/powerpoint/2010/main" val="422641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5" y="1004827"/>
            <a:ext cx="8079234" cy="45387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[7] </a:t>
            </a:r>
            <a:r>
              <a:rPr lang="en-IN" dirty="0" err="1"/>
              <a:t>Manjarres</a:t>
            </a:r>
            <a:r>
              <a:rPr lang="en-IN" dirty="0"/>
              <a:t>, D., </a:t>
            </a:r>
            <a:r>
              <a:rPr lang="en-IN" dirty="0" err="1"/>
              <a:t>Landa</a:t>
            </a:r>
            <a:r>
              <a:rPr lang="en-IN" dirty="0"/>
              <a:t>-Torres, I., Gil-Lopez, S., Del </a:t>
            </a:r>
            <a:r>
              <a:rPr lang="en-IN" dirty="0" err="1"/>
              <a:t>Ser</a:t>
            </a:r>
            <a:r>
              <a:rPr lang="en-IN" dirty="0"/>
              <a:t>, J., Bilbao,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M.N</a:t>
            </a:r>
            <a:r>
              <a:rPr lang="en-IN" dirty="0"/>
              <a:t>., </a:t>
            </a:r>
            <a:r>
              <a:rPr lang="en-IN" dirty="0" smtClean="0"/>
              <a:t>Salcedo-</a:t>
            </a:r>
            <a:r>
              <a:rPr lang="en-IN" dirty="0" err="1" smtClean="0"/>
              <a:t>Sanz</a:t>
            </a:r>
            <a:r>
              <a:rPr lang="en-IN" dirty="0" smtClean="0"/>
              <a:t>, S</a:t>
            </a:r>
            <a:r>
              <a:rPr lang="en-IN" dirty="0"/>
              <a:t>. and </a:t>
            </a:r>
            <a:r>
              <a:rPr lang="en-IN" dirty="0" err="1"/>
              <a:t>Geem</a:t>
            </a:r>
            <a:r>
              <a:rPr lang="en-IN" dirty="0"/>
              <a:t>, Z.W., 2013. A survey on applications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of </a:t>
            </a:r>
            <a:r>
              <a:rPr lang="en-IN" dirty="0"/>
              <a:t>the harmony </a:t>
            </a:r>
            <a:r>
              <a:rPr lang="en-IN" dirty="0" smtClean="0"/>
              <a:t>search algorithm</a:t>
            </a:r>
            <a:r>
              <a:rPr lang="en-IN" dirty="0"/>
              <a:t>. Engineering Applications of Artificial Intelligence, 26(8), pp.1818-1831.</a:t>
            </a:r>
          </a:p>
          <a:p>
            <a:pPr marL="0" indent="0">
              <a:buNone/>
            </a:pPr>
            <a:r>
              <a:rPr lang="en-IN" dirty="0"/>
              <a:t>[8] V. </a:t>
            </a:r>
            <a:r>
              <a:rPr lang="en-IN" dirty="0" err="1"/>
              <a:t>Radisic</a:t>
            </a:r>
            <a:r>
              <a:rPr lang="en-IN" dirty="0"/>
              <a:t>, Y. </a:t>
            </a:r>
            <a:r>
              <a:rPr lang="en-IN" dirty="0" err="1"/>
              <a:t>Qian</a:t>
            </a:r>
            <a:r>
              <a:rPr lang="en-IN" dirty="0"/>
              <a:t>, and T. </a:t>
            </a:r>
            <a:r>
              <a:rPr lang="en-IN" dirty="0" err="1"/>
              <a:t>Itoh</a:t>
            </a:r>
            <a:r>
              <a:rPr lang="en-IN" dirty="0"/>
              <a:t>, “Novel architectures for high-efficiency </a:t>
            </a:r>
            <a:r>
              <a:rPr lang="en-IN" dirty="0" smtClean="0"/>
              <a:t>amplifiers for </a:t>
            </a:r>
            <a:r>
              <a:rPr lang="en-IN" dirty="0"/>
              <a:t>wireless applications,” IEEE Transactions on Microwave Theory and </a:t>
            </a:r>
            <a:r>
              <a:rPr lang="en-IN" dirty="0" smtClean="0"/>
              <a:t>Techniques, vol</a:t>
            </a:r>
            <a:r>
              <a:rPr lang="en-IN" dirty="0"/>
              <a:t>. 46, no. 11, pp. 1901–1909, Nov. 1998.</a:t>
            </a:r>
          </a:p>
          <a:p>
            <a:pPr marL="0" indent="0">
              <a:buNone/>
            </a:pPr>
            <a:r>
              <a:rPr lang="en-IN" dirty="0"/>
              <a:t>[9] </a:t>
            </a:r>
            <a:r>
              <a:rPr lang="en-IN" dirty="0" err="1"/>
              <a:t>Kadambe</a:t>
            </a:r>
            <a:r>
              <a:rPr lang="en-IN" dirty="0"/>
              <a:t>, S. and Boudreaux-Bartels, G.F., 1992. Application of the wavelet </a:t>
            </a:r>
            <a:r>
              <a:rPr lang="en-IN" dirty="0" smtClean="0"/>
              <a:t>transform for </a:t>
            </a:r>
            <a:r>
              <a:rPr lang="en-IN" dirty="0"/>
              <a:t>pitch detection of speech signals. IEEE transactions on Information Theory, 38(2</a:t>
            </a:r>
            <a:r>
              <a:rPr lang="en-IN" dirty="0" smtClean="0"/>
              <a:t>), pp.917-924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[10] </a:t>
            </a:r>
            <a:r>
              <a:rPr lang="en-IN" dirty="0" err="1"/>
              <a:t>Rabiner</a:t>
            </a:r>
            <a:r>
              <a:rPr lang="en-IN" dirty="0"/>
              <a:t>, L., 1977. On the use of autocorrelation analysis for pitch detection. </a:t>
            </a:r>
            <a:r>
              <a:rPr lang="en-IN" dirty="0" smtClean="0"/>
              <a:t>IEEE transactions </a:t>
            </a:r>
            <a:r>
              <a:rPr lang="en-IN" dirty="0"/>
              <a:t>on acoustics, speech, and signal processing</a:t>
            </a:r>
          </a:p>
          <a:p>
            <a:pPr marL="0" indent="0">
              <a:buNone/>
            </a:pPr>
            <a:r>
              <a:rPr lang="en-IN" dirty="0"/>
              <a:t>[11] </a:t>
            </a:r>
            <a:r>
              <a:rPr lang="en-IN" dirty="0" err="1"/>
              <a:t>Madzarov</a:t>
            </a:r>
            <a:r>
              <a:rPr lang="en-IN" dirty="0"/>
              <a:t>, G., </a:t>
            </a:r>
            <a:r>
              <a:rPr lang="en-IN" dirty="0" err="1"/>
              <a:t>Gjorgjevikj</a:t>
            </a:r>
            <a:r>
              <a:rPr lang="en-IN" dirty="0"/>
              <a:t>, D. and </a:t>
            </a:r>
            <a:r>
              <a:rPr lang="en-IN" dirty="0" err="1"/>
              <a:t>Chorbev</a:t>
            </a:r>
            <a:r>
              <a:rPr lang="en-IN" dirty="0"/>
              <a:t>, I., 2009. A multi-class SVM </a:t>
            </a:r>
            <a:r>
              <a:rPr lang="en-IN" dirty="0" smtClean="0"/>
              <a:t>classifier utilizing </a:t>
            </a:r>
            <a:r>
              <a:rPr lang="en-IN" dirty="0"/>
              <a:t>binary decision tree. </a:t>
            </a:r>
            <a:r>
              <a:rPr lang="en-IN" dirty="0" err="1"/>
              <a:t>Informatica</a:t>
            </a:r>
            <a:r>
              <a:rPr lang="en-IN" dirty="0"/>
              <a:t>, 33(2).</a:t>
            </a:r>
          </a:p>
          <a:p>
            <a:pPr marL="0" indent="0">
              <a:buNone/>
            </a:pPr>
            <a:r>
              <a:rPr lang="en-IN" dirty="0"/>
              <a:t>[12] B. </a:t>
            </a:r>
            <a:r>
              <a:rPr lang="en-IN" dirty="0" err="1"/>
              <a:t>Schuller</a:t>
            </a:r>
            <a:r>
              <a:rPr lang="en-IN" dirty="0"/>
              <a:t>, G. </a:t>
            </a:r>
            <a:r>
              <a:rPr lang="en-IN" dirty="0" err="1"/>
              <a:t>Rigoll</a:t>
            </a:r>
            <a:r>
              <a:rPr lang="en-IN" dirty="0"/>
              <a:t>, M. Lang, Speech emotion recognition combining </a:t>
            </a:r>
            <a:r>
              <a:rPr lang="en-IN" dirty="0" err="1" smtClean="0"/>
              <a:t>acousticfeatures</a:t>
            </a:r>
            <a:r>
              <a:rPr lang="en-IN" dirty="0" smtClean="0"/>
              <a:t> </a:t>
            </a:r>
            <a:r>
              <a:rPr lang="en-IN" dirty="0"/>
              <a:t>and linguistic information in a hybrid support vector machine-belief </a:t>
            </a:r>
            <a:r>
              <a:rPr lang="en-IN" dirty="0" err="1" smtClean="0"/>
              <a:t>networkarchitecture</a:t>
            </a:r>
            <a:r>
              <a:rPr lang="en-IN" dirty="0"/>
              <a:t>, in: Proceedings of the ICASSP 2004, vol. 1, 2004, pp. 577–580.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CD899-6425-4156-9229-807787155D1D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04950"/>
            <a:ext cx="7776864" cy="5029200"/>
          </a:xfrm>
        </p:spPr>
        <p:txBody>
          <a:bodyPr/>
          <a:lstStyle/>
          <a:p>
            <a:r>
              <a:rPr lang="en-US" sz="2800" dirty="0" smtClean="0"/>
              <a:t>Which of the linear separators is optimal?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CDFB6-CEFE-41E4-ABED-9790093D224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Separators</a:t>
            </a: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 flipV="1">
            <a:off x="3098006" y="28257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V="1">
            <a:off x="2996803" y="5751513"/>
            <a:ext cx="30610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3877866" y="358140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3446860" y="39385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3561160" y="44846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10" name="AutoShape 9"/>
          <p:cNvSpPr>
            <a:spLocks noChangeArrowheads="1"/>
          </p:cNvSpPr>
          <p:nvPr/>
        </p:nvSpPr>
        <p:spPr bwMode="auto">
          <a:xfrm>
            <a:off x="3275410" y="49418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11" name="AutoShape 10"/>
          <p:cNvSpPr>
            <a:spLocks noChangeArrowheads="1"/>
          </p:cNvSpPr>
          <p:nvPr/>
        </p:nvSpPr>
        <p:spPr bwMode="auto">
          <a:xfrm>
            <a:off x="3675460" y="33416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12" name="AutoShape 11"/>
          <p:cNvSpPr>
            <a:spLocks noChangeArrowheads="1"/>
          </p:cNvSpPr>
          <p:nvPr/>
        </p:nvSpPr>
        <p:spPr bwMode="auto">
          <a:xfrm>
            <a:off x="3275410" y="42560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3389710" y="44084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14" name="AutoShape 13"/>
          <p:cNvSpPr>
            <a:spLocks noChangeArrowheads="1"/>
          </p:cNvSpPr>
          <p:nvPr/>
        </p:nvSpPr>
        <p:spPr bwMode="auto">
          <a:xfrm>
            <a:off x="3961210" y="4027488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15" name="AutoShape 14"/>
          <p:cNvSpPr>
            <a:spLocks noChangeArrowheads="1"/>
          </p:cNvSpPr>
          <p:nvPr/>
        </p:nvSpPr>
        <p:spPr bwMode="auto">
          <a:xfrm>
            <a:off x="4637485" y="40147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4361260" y="49418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17" name="AutoShape 16"/>
          <p:cNvSpPr>
            <a:spLocks noChangeArrowheads="1"/>
          </p:cNvSpPr>
          <p:nvPr/>
        </p:nvSpPr>
        <p:spPr bwMode="auto">
          <a:xfrm>
            <a:off x="5104210" y="49418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18" name="AutoShape 17"/>
          <p:cNvSpPr>
            <a:spLocks noChangeArrowheads="1"/>
          </p:cNvSpPr>
          <p:nvPr/>
        </p:nvSpPr>
        <p:spPr bwMode="auto">
          <a:xfrm>
            <a:off x="4123135" y="54625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19" name="AutoShape 18"/>
          <p:cNvSpPr>
            <a:spLocks noChangeArrowheads="1"/>
          </p:cNvSpPr>
          <p:nvPr/>
        </p:nvSpPr>
        <p:spPr bwMode="auto">
          <a:xfrm>
            <a:off x="4589860" y="43322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20" name="AutoShape 19"/>
          <p:cNvSpPr>
            <a:spLocks noChangeArrowheads="1"/>
          </p:cNvSpPr>
          <p:nvPr/>
        </p:nvSpPr>
        <p:spPr bwMode="auto">
          <a:xfrm>
            <a:off x="4123135" y="47767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21" name="AutoShape 20"/>
          <p:cNvSpPr>
            <a:spLocks noChangeArrowheads="1"/>
          </p:cNvSpPr>
          <p:nvPr/>
        </p:nvSpPr>
        <p:spPr bwMode="auto">
          <a:xfrm>
            <a:off x="4647010" y="51704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22" name="AutoShape 21"/>
          <p:cNvSpPr>
            <a:spLocks noChangeArrowheads="1"/>
          </p:cNvSpPr>
          <p:nvPr/>
        </p:nvSpPr>
        <p:spPr bwMode="auto">
          <a:xfrm>
            <a:off x="5161360" y="4256088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flipV="1">
            <a:off x="3332560" y="3048000"/>
            <a:ext cx="2007394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24" name="AutoShape 23"/>
          <p:cNvSpPr>
            <a:spLocks noChangeArrowheads="1"/>
          </p:cNvSpPr>
          <p:nvPr/>
        </p:nvSpPr>
        <p:spPr bwMode="auto">
          <a:xfrm>
            <a:off x="4025504" y="274320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25" name="AutoShape 24"/>
          <p:cNvSpPr>
            <a:spLocks noChangeArrowheads="1"/>
          </p:cNvSpPr>
          <p:nvPr/>
        </p:nvSpPr>
        <p:spPr bwMode="auto">
          <a:xfrm>
            <a:off x="4482704" y="2819400"/>
            <a:ext cx="66675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5626" name="AutoShape 25"/>
          <p:cNvSpPr>
            <a:spLocks noChangeArrowheads="1"/>
          </p:cNvSpPr>
          <p:nvPr/>
        </p:nvSpPr>
        <p:spPr bwMode="auto">
          <a:xfrm>
            <a:off x="5282804" y="3581400"/>
            <a:ext cx="66675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/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flipV="1">
            <a:off x="3446860" y="2743200"/>
            <a:ext cx="1607344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flipV="1">
            <a:off x="3168254" y="3048000"/>
            <a:ext cx="222885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 flipV="1">
            <a:off x="3568304" y="2819400"/>
            <a:ext cx="13716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854" name="Line 30"/>
          <p:cNvSpPr>
            <a:spLocks noChangeShapeType="1"/>
          </p:cNvSpPr>
          <p:nvPr/>
        </p:nvSpPr>
        <p:spPr bwMode="auto">
          <a:xfrm flipV="1">
            <a:off x="3396854" y="2743200"/>
            <a:ext cx="13716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V="1">
            <a:off x="3282554" y="2895600"/>
            <a:ext cx="200025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2" name="Rectangle 3"/>
          <p:cNvSpPr>
            <a:spLocks noChangeArrowheads="1"/>
          </p:cNvSpPr>
          <p:nvPr/>
        </p:nvSpPr>
        <p:spPr bwMode="auto">
          <a:xfrm>
            <a:off x="4082654" y="6240463"/>
            <a:ext cx="755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rgbClr val="EF53A5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sz="1800" dirty="0"/>
              <a:t>Fig. 5</a:t>
            </a:r>
          </a:p>
        </p:txBody>
      </p:sp>
    </p:spTree>
  </p:cSld>
  <p:clrMapOvr>
    <a:masterClrMapping/>
  </p:clrMapOvr>
  <p:transition spd="slow" advTm="3492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6" grpId="0" animBg="1"/>
      <p:bldP spid="205851" grpId="0" animBg="1"/>
      <p:bldP spid="205852" grpId="0" animBg="1"/>
      <p:bldP spid="205853" grpId="0" animBg="1"/>
      <p:bldP spid="205854" grpId="0" animBg="1"/>
      <p:bldP spid="20585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3604</Words>
  <Application>Microsoft Office PowerPoint</Application>
  <PresentationFormat>On-screen Show (4:3)</PresentationFormat>
  <Paragraphs>1315</Paragraphs>
  <Slides>82</Slides>
  <Notes>12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Concourse</vt:lpstr>
      <vt:lpstr>PowerPoint Presentation</vt:lpstr>
      <vt:lpstr>Problem Statement</vt:lpstr>
      <vt:lpstr>Speech Emotion Recognition System</vt:lpstr>
      <vt:lpstr>Fig. 2: Block diagram of Speech recognition </vt:lpstr>
      <vt:lpstr>Features</vt:lpstr>
      <vt:lpstr>Extraction of MFCC Features</vt:lpstr>
      <vt:lpstr>FEATURE CLASSIFICATION</vt:lpstr>
      <vt:lpstr>Linear Separators </vt:lpstr>
      <vt:lpstr>Linear Separators</vt:lpstr>
      <vt:lpstr>PowerPoint Presentation</vt:lpstr>
      <vt:lpstr>PowerPoint Presentation</vt:lpstr>
      <vt:lpstr>Binary SVM: Classification Margin</vt:lpstr>
      <vt:lpstr>Maximum Margin Classification</vt:lpstr>
      <vt:lpstr>Problems with linear SVM</vt:lpstr>
      <vt:lpstr>Non-linear SVMs</vt:lpstr>
      <vt:lpstr>Doing multi-class classification</vt:lpstr>
      <vt:lpstr>One-vs-All </vt:lpstr>
      <vt:lpstr>One-vs-All </vt:lpstr>
      <vt:lpstr>One-vs-All </vt:lpstr>
      <vt:lpstr>One-vs-All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Selection vs Dimensionality Reduction </vt:lpstr>
      <vt:lpstr>PowerPoint Presentation</vt:lpstr>
      <vt:lpstr>PowerPoint Presentation</vt:lpstr>
      <vt:lpstr>Genetic Algorithm</vt:lpstr>
      <vt:lpstr>COMPARISION</vt:lpstr>
      <vt:lpstr>Advantage of HS</vt:lpstr>
      <vt:lpstr>WHY HARMONIC SEARCH</vt:lpstr>
      <vt:lpstr>PowerPoint Presentation</vt:lpstr>
      <vt:lpstr>Harmonic Memory</vt:lpstr>
      <vt:lpstr>Pitch Adjusting</vt:lpstr>
      <vt:lpstr>Randomization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Difficulties faced in used method</vt:lpstr>
      <vt:lpstr>Solutions </vt:lpstr>
      <vt:lpstr>One vs All cross validation</vt:lpstr>
      <vt:lpstr>PowerPoint Presentation</vt:lpstr>
      <vt:lpstr>One vs One samples </vt:lpstr>
      <vt:lpstr>Cross validation accuracies</vt:lpstr>
      <vt:lpstr>Results</vt:lpstr>
      <vt:lpstr>PowerPoint Presentation</vt:lpstr>
      <vt:lpstr>Conclusion</vt:lpstr>
      <vt:lpstr>Future Work</vt:lpstr>
      <vt:lpstr>Refrences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126</cp:revision>
  <dcterms:created xsi:type="dcterms:W3CDTF">2018-01-29T06:12:45Z</dcterms:created>
  <dcterms:modified xsi:type="dcterms:W3CDTF">2018-05-03T07:50:06Z</dcterms:modified>
</cp:coreProperties>
</file>