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E3E"/>
    <a:srgbClr val="2D3136"/>
    <a:srgbClr val="87C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A386E-7EB6-47DD-86A4-495C64577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445539-1C02-4CA2-BA89-DCFB8FC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879DC-5A7D-4DB6-9850-BEC92493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5806E-E3BF-40A1-8912-C3AEAF56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AE7E9-214F-4A4D-82F0-03E522CB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402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A87D3-974F-414C-B5CB-96732DE3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1DFDA9-ACE1-44A2-9F78-502A7E515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39BEC6-E04B-419C-8302-8FAF85BE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65DB8D-EA09-40F9-91E9-85879F62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71BA25-DFF9-425E-8A90-3207A578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367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9F2363-C98F-4A39-9CD9-E303CCA40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712A9-F040-48C9-819E-42D02D308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B12CD-4DE7-4227-9B1D-4ECB2B28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019678-C0F6-42E8-B661-53A53ECB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97EC12-E19B-47BA-9471-FA9405A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91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73477-91C2-470A-A70A-AE4EB877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5160B-70E8-4150-9C23-015CFA04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0B4AA-D234-40B1-BC3C-5F33AE69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58192-0726-491C-B6FB-A0144D32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206EB-D54C-4A36-99F8-73060E30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7474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FC5D3-E945-4DE7-BA6B-8589D259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D8821-F126-4AAB-9964-66988721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D51F7-C13E-45AA-B06B-C4F89082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E2472-0167-4DCF-AF50-9D5E45D4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78E972-FD9E-4B95-9B4B-9AEDB9FB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11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E502E-1F2D-45BD-81ED-091B128E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3D2F9-AAD3-4F9A-AB14-2699398C2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82DD16-D209-4EC4-AE08-6C8602A4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205EDE-F146-439C-B629-008EC38A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7CA6B9-174D-45E5-8443-F55A5F96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8C9CC1-20C4-42F1-8C72-728BBBB2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14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0CC2E-E8F4-4BD7-ACDA-D2874B70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66A1E0-D438-4DF1-B141-147AD745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50E1D9-FFF0-4620-9250-44D600A0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E2C3F4-EC4F-498B-BDFC-6AC9273FA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D1D621-7485-4884-894C-0CA59A868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930F82-7981-4BFE-A932-1AABEEDF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47A128-1264-4468-BEA3-7AE37AE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407CA1-E891-44A7-9B4D-117E9B39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4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CE2C9-B32E-4E54-B678-4838F10B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BD2845-C2D0-40ED-986C-51964779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629CF0-BF4B-4EF5-A857-3776A777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E97C60-0007-43AA-87E9-95F6651B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95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B7FED2-808B-4DB5-B556-610A1456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36FB7B-1FE6-4B84-81B8-3C0587AA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5478AF-69FF-47B8-BFC8-8B517AF7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707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9691B-D4EA-460D-9725-3746E07A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98996-C8B0-4F03-9ACD-0EC75949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E6A712-9660-4135-981A-367595071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396144-2998-4075-A06C-DCBC1BE9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33851B-67AB-48D2-BC65-086A6533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3BFF73-89FB-4DAF-B627-6DE0CA5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36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338F-D1AA-4690-B5AD-F1B4A284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B2433A-B2E0-4896-849A-4A8B753E6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006BB7-C453-4524-BF71-7B788100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1B53F8-78F7-492C-B018-F2C76ECC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892B1F-7F50-476B-AC21-7AED3D48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D9EADF-F5D6-4023-B292-4B66027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98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DA0CC8-7BC5-447E-9E9F-D96FB25F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E44ED9-04BE-4370-9830-FA311836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E7C53-AAEE-4F41-84BB-F9FCBAC94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DDDE-BA15-4BEF-9581-483197AA5E3E}" type="datetimeFigureOut">
              <a:rPr lang="es-EC" smtClean="0"/>
              <a:t>6/8/2025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72F73C-7E8E-483D-BF67-1C23FF8A6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222D46-60C4-4006-98F9-74C5AAD39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6014-B6A5-41FD-9EA8-500639A74C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03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Qué es Shopify y cómo funciona - Mott.pe">
            <a:extLst>
              <a:ext uri="{FF2B5EF4-FFF2-40B4-BE49-F238E27FC236}">
                <a16:creationId xmlns:a16="http://schemas.microsoft.com/office/drawing/2014/main" id="{3C9EC753-CA51-4D49-812B-39DE62CA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 r="3" b="3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8B0F69C-1339-4584-8221-75709BA20DE3}"/>
              </a:ext>
            </a:extLst>
          </p:cNvPr>
          <p:cNvSpPr/>
          <p:nvPr/>
        </p:nvSpPr>
        <p:spPr>
          <a:xfrm>
            <a:off x="8112964" y="4991445"/>
            <a:ext cx="2999283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KELVIN JIMÉNEZ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CARLOS PANTA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JELENI TRIVIÑO</a:t>
            </a:r>
          </a:p>
        </p:txBody>
      </p:sp>
    </p:spTree>
    <p:extLst>
      <p:ext uri="{BB962C8B-B14F-4D97-AF65-F5344CB8AC3E}">
        <p14:creationId xmlns:p14="http://schemas.microsoft.com/office/powerpoint/2010/main" val="10886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80369BA-F77D-47B5-8ADE-1EB10A21A53A}"/>
              </a:ext>
            </a:extLst>
          </p:cNvPr>
          <p:cNvSpPr/>
          <p:nvPr/>
        </p:nvSpPr>
        <p:spPr>
          <a:xfrm>
            <a:off x="0" y="310122"/>
            <a:ext cx="4565650" cy="1175656"/>
          </a:xfrm>
          <a:prstGeom prst="rect">
            <a:avLst/>
          </a:prstGeom>
          <a:solidFill>
            <a:srgbClr val="2D3136"/>
          </a:solidFill>
          <a:ln>
            <a:solidFill>
              <a:srgbClr val="2D3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8BFDE2-BDC7-4461-98B6-F9CC3AC15B65}"/>
              </a:ext>
            </a:extLst>
          </p:cNvPr>
          <p:cNvSpPr/>
          <p:nvPr/>
        </p:nvSpPr>
        <p:spPr>
          <a:xfrm>
            <a:off x="878359" y="574437"/>
            <a:ext cx="109284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COMBOS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22905D-57AD-4132-91C6-F17CF1D3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2510790"/>
            <a:ext cx="10946130" cy="1836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16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cio 6">
            <a:extLst>
              <a:ext uri="{FF2B5EF4-FFF2-40B4-BE49-F238E27FC236}">
                <a16:creationId xmlns:a16="http://schemas.microsoft.com/office/drawing/2014/main" id="{09F07DC5-D7BC-4CFB-8823-4F20D8F365E6}"/>
              </a:ext>
            </a:extLst>
          </p:cNvPr>
          <p:cNvSpPr/>
          <p:nvPr/>
        </p:nvSpPr>
        <p:spPr>
          <a:xfrm>
            <a:off x="3215103" y="1950076"/>
            <a:ext cx="5761793" cy="4136637"/>
          </a:xfrm>
          <a:prstGeom prst="trapezoid">
            <a:avLst/>
          </a:prstGeom>
          <a:solidFill>
            <a:srgbClr val="90CE3E"/>
          </a:solidFill>
          <a:ln>
            <a:solidFill>
              <a:srgbClr val="87C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80369BA-F77D-47B5-8ADE-1EB10A21A53A}"/>
              </a:ext>
            </a:extLst>
          </p:cNvPr>
          <p:cNvSpPr/>
          <p:nvPr/>
        </p:nvSpPr>
        <p:spPr>
          <a:xfrm>
            <a:off x="0" y="310122"/>
            <a:ext cx="4565650" cy="1175656"/>
          </a:xfrm>
          <a:prstGeom prst="rect">
            <a:avLst/>
          </a:prstGeom>
          <a:solidFill>
            <a:srgbClr val="2D3136"/>
          </a:solidFill>
          <a:ln>
            <a:solidFill>
              <a:srgbClr val="2D3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8BFDE2-BDC7-4461-98B6-F9CC3AC15B65}"/>
              </a:ext>
            </a:extLst>
          </p:cNvPr>
          <p:cNvSpPr/>
          <p:nvPr/>
        </p:nvSpPr>
        <p:spPr>
          <a:xfrm>
            <a:off x="878359" y="574437"/>
            <a:ext cx="35539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DÍA A OFERTAR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2F1E35-AAE7-4C6A-83B3-90B26313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476" y="2485945"/>
            <a:ext cx="3109048" cy="2834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08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A2D30EC-EE45-4053-99AB-527F36D50F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3136"/>
          </a:solidFill>
          <a:ln>
            <a:solidFill>
              <a:srgbClr val="2D3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BDB9F0A-C415-4E1A-B9FA-182C71F391A8}"/>
              </a:ext>
            </a:extLst>
          </p:cNvPr>
          <p:cNvSpPr/>
          <p:nvPr/>
        </p:nvSpPr>
        <p:spPr>
          <a:xfrm>
            <a:off x="811068" y="3516545"/>
            <a:ext cx="691636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3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s-ES" sz="13800" b="1" dirty="0">
                <a:ln w="0"/>
                <a:solidFill>
                  <a:srgbClr val="87C5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RACIAS</a:t>
            </a:r>
            <a:endParaRPr lang="es-E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148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apecio 11">
            <a:extLst>
              <a:ext uri="{FF2B5EF4-FFF2-40B4-BE49-F238E27FC236}">
                <a16:creationId xmlns:a16="http://schemas.microsoft.com/office/drawing/2014/main" id="{34740AA5-1B7A-445C-B715-54061218B15B}"/>
              </a:ext>
            </a:extLst>
          </p:cNvPr>
          <p:cNvSpPr/>
          <p:nvPr/>
        </p:nvSpPr>
        <p:spPr>
          <a:xfrm>
            <a:off x="8558852" y="1708777"/>
            <a:ext cx="2557386" cy="2195538"/>
          </a:xfrm>
          <a:prstGeom prst="trapezoid">
            <a:avLst/>
          </a:prstGeom>
          <a:solidFill>
            <a:srgbClr val="87C532"/>
          </a:solidFill>
          <a:ln>
            <a:solidFill>
              <a:srgbClr val="87C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90CE3E"/>
              </a:solidFill>
            </a:endParaRPr>
          </a:p>
        </p:txBody>
      </p:sp>
      <p:sp>
        <p:nvSpPr>
          <p:cNvPr id="11" name="Trapecio 10">
            <a:extLst>
              <a:ext uri="{FF2B5EF4-FFF2-40B4-BE49-F238E27FC236}">
                <a16:creationId xmlns:a16="http://schemas.microsoft.com/office/drawing/2014/main" id="{DB1E0ECD-1157-415C-AD8A-9D95E36A1FF6}"/>
              </a:ext>
            </a:extLst>
          </p:cNvPr>
          <p:cNvSpPr/>
          <p:nvPr/>
        </p:nvSpPr>
        <p:spPr>
          <a:xfrm>
            <a:off x="4822198" y="1708777"/>
            <a:ext cx="2557386" cy="2195538"/>
          </a:xfrm>
          <a:prstGeom prst="trapezoid">
            <a:avLst/>
          </a:prstGeom>
          <a:solidFill>
            <a:srgbClr val="87C532"/>
          </a:solidFill>
          <a:ln>
            <a:solidFill>
              <a:srgbClr val="87C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90CE3E"/>
              </a:solidFill>
            </a:endParaRPr>
          </a:p>
        </p:txBody>
      </p:sp>
      <p:sp>
        <p:nvSpPr>
          <p:cNvPr id="10" name="Trapecio 9">
            <a:extLst>
              <a:ext uri="{FF2B5EF4-FFF2-40B4-BE49-F238E27FC236}">
                <a16:creationId xmlns:a16="http://schemas.microsoft.com/office/drawing/2014/main" id="{A3DB35A1-A61C-417B-9D55-BB7B052CFF99}"/>
              </a:ext>
            </a:extLst>
          </p:cNvPr>
          <p:cNvSpPr/>
          <p:nvPr/>
        </p:nvSpPr>
        <p:spPr>
          <a:xfrm>
            <a:off x="1085544" y="1708777"/>
            <a:ext cx="2557386" cy="2195538"/>
          </a:xfrm>
          <a:prstGeom prst="trapezoid">
            <a:avLst/>
          </a:prstGeom>
          <a:solidFill>
            <a:srgbClr val="90CE3E"/>
          </a:solidFill>
          <a:ln>
            <a:solidFill>
              <a:srgbClr val="87C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514B497-9B6E-40DF-8B82-48FE4C141583}"/>
              </a:ext>
            </a:extLst>
          </p:cNvPr>
          <p:cNvSpPr/>
          <p:nvPr/>
        </p:nvSpPr>
        <p:spPr>
          <a:xfrm>
            <a:off x="305603" y="243694"/>
            <a:ext cx="118944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6000" b="1" dirty="0">
                <a:ln w="0"/>
                <a:solidFill>
                  <a:srgbClr val="87C5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 PLATAFORMA </a:t>
            </a:r>
            <a:r>
              <a:rPr lang="es-E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COMERCIO ELECTRÓNICO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C0300FC8-3D02-417E-A031-FF4FFF14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42" y="2244435"/>
            <a:ext cx="1499533" cy="1499533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39757D65-6686-48BC-B1C7-8EB8E71CD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3" y="2075821"/>
            <a:ext cx="1828494" cy="1828494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DBF3D3F7-58A5-4C8F-9007-CCBBA90D1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356" y="2178507"/>
            <a:ext cx="1507802" cy="15078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9D00D05-9CE3-45EC-A741-B23250A5C719}"/>
              </a:ext>
            </a:extLst>
          </p:cNvPr>
          <p:cNvSpPr txBox="1"/>
          <p:nvPr/>
        </p:nvSpPr>
        <p:spPr>
          <a:xfrm>
            <a:off x="1447393" y="4439973"/>
            <a:ext cx="1853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/>
              <a:t>Plantillas de páginas web personalizables para tu negocio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E1B004-E3FA-412D-96FF-C09A7CCA5054}"/>
              </a:ext>
            </a:extLst>
          </p:cNvPr>
          <p:cNvSpPr txBox="1"/>
          <p:nvPr/>
        </p:nvSpPr>
        <p:spPr>
          <a:xfrm>
            <a:off x="5095289" y="4353735"/>
            <a:ext cx="2001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/>
              <a:t>Fácil de comercializar en cualquier parte del mundo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6CE7DB1-710F-4A07-95B2-B0612CEC746A}"/>
              </a:ext>
            </a:extLst>
          </p:cNvPr>
          <p:cNvSpPr txBox="1"/>
          <p:nvPr/>
        </p:nvSpPr>
        <p:spPr>
          <a:xfrm>
            <a:off x="8777532" y="4439973"/>
            <a:ext cx="21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/>
              <a:t>Gestión de tus productos: pagos, inventario, envíos</a:t>
            </a:r>
          </a:p>
        </p:txBody>
      </p:sp>
    </p:spTree>
    <p:extLst>
      <p:ext uri="{BB962C8B-B14F-4D97-AF65-F5344CB8AC3E}">
        <p14:creationId xmlns:p14="http://schemas.microsoft.com/office/powerpoint/2010/main" val="88912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79056A2-1C60-41A4-AD59-86DE312314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3136"/>
          </a:solidFill>
          <a:ln>
            <a:solidFill>
              <a:srgbClr val="2D3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CE05C6-0584-4D1C-9939-FE820BBA9087}"/>
              </a:ext>
            </a:extLst>
          </p:cNvPr>
          <p:cNvSpPr/>
          <p:nvPr/>
        </p:nvSpPr>
        <p:spPr>
          <a:xfrm>
            <a:off x="908504" y="2684591"/>
            <a:ext cx="10928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TARGET: BUSCAMOS GARANTIZAR LA RECOMPRA DE NUESTROS </a:t>
            </a:r>
            <a:r>
              <a:rPr lang="es-ES" sz="4000" b="1" dirty="0">
                <a:ln w="0"/>
                <a:solidFill>
                  <a:srgbClr val="87C5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CLIENTES ESTRELLAS 313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B4306D44-71DE-4B0E-95ED-3E30B007FBE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86" y="514771"/>
            <a:ext cx="1655049" cy="165504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56B92D3-2D2C-4DE1-B94D-133551E6DBE3}"/>
              </a:ext>
            </a:extLst>
          </p:cNvPr>
          <p:cNvSpPr/>
          <p:nvPr/>
        </p:nvSpPr>
        <p:spPr>
          <a:xfrm>
            <a:off x="908504" y="4377357"/>
            <a:ext cx="1092845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Porque son clientes activos que desembolsan altos montos, y aumentar su frecuencia de compra aportaría significativamente  a la rentabilidad</a:t>
            </a:r>
            <a:endParaRPr lang="es-ES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316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F8B9D5C-5693-4584-AB33-21311C91E5EB}"/>
              </a:ext>
            </a:extLst>
          </p:cNvPr>
          <p:cNvSpPr/>
          <p:nvPr/>
        </p:nvSpPr>
        <p:spPr>
          <a:xfrm>
            <a:off x="305603" y="243694"/>
            <a:ext cx="968611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6000" b="1" dirty="0">
                <a:ln w="0"/>
                <a:solidFill>
                  <a:srgbClr val="87C5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LIMPIEZA </a:t>
            </a:r>
            <a:r>
              <a:rPr lang="es-E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PROCESAMIENTO</a:t>
            </a:r>
            <a:endParaRPr lang="es-ES" sz="4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2442B88-3EE4-401B-9B1E-4F36C955D534}"/>
              </a:ext>
            </a:extLst>
          </p:cNvPr>
          <p:cNvSpPr/>
          <p:nvPr/>
        </p:nvSpPr>
        <p:spPr>
          <a:xfrm>
            <a:off x="713433" y="1768511"/>
            <a:ext cx="281354" cy="291402"/>
          </a:xfrm>
          <a:prstGeom prst="ellipse">
            <a:avLst/>
          </a:prstGeom>
          <a:solidFill>
            <a:srgbClr val="90CE3E"/>
          </a:solidFill>
          <a:ln>
            <a:solidFill>
              <a:srgbClr val="90C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53B1AE-4965-42E0-9DF0-AB9EB999EE3A}"/>
              </a:ext>
            </a:extLst>
          </p:cNvPr>
          <p:cNvSpPr/>
          <p:nvPr/>
        </p:nvSpPr>
        <p:spPr>
          <a:xfrm>
            <a:off x="1370729" y="1627127"/>
            <a:ext cx="1033560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Creamos una base de clientes a partir de la base bruta de clientes y órdenes </a:t>
            </a:r>
            <a:endParaRPr lang="es-ES" sz="16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4EFAA67-58FE-4DA5-A602-84146834D18A}"/>
              </a:ext>
            </a:extLst>
          </p:cNvPr>
          <p:cNvSpPr/>
          <p:nvPr/>
        </p:nvSpPr>
        <p:spPr>
          <a:xfrm>
            <a:off x="1370729" y="2951946"/>
            <a:ext cx="1033560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Eliminamos información no representativa de valores nulos y estado de pedidos cancelados y no disponibles.</a:t>
            </a:r>
            <a:endParaRPr lang="es-ES" sz="16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16A15F5-2D4C-4296-BCF4-A7435550FCF9}"/>
              </a:ext>
            </a:extLst>
          </p:cNvPr>
          <p:cNvSpPr/>
          <p:nvPr/>
        </p:nvSpPr>
        <p:spPr>
          <a:xfrm>
            <a:off x="713433" y="3137597"/>
            <a:ext cx="281354" cy="291402"/>
          </a:xfrm>
          <a:prstGeom prst="ellipse">
            <a:avLst/>
          </a:prstGeom>
          <a:solidFill>
            <a:srgbClr val="90CE3E"/>
          </a:solidFill>
          <a:ln>
            <a:solidFill>
              <a:srgbClr val="90C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52A835-0A70-4C62-9753-571DE167C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657" y="4276765"/>
            <a:ext cx="2304118" cy="23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9D884BC-74B6-4F2E-B73B-2658CB096E51}"/>
              </a:ext>
            </a:extLst>
          </p:cNvPr>
          <p:cNvSpPr/>
          <p:nvPr/>
        </p:nvSpPr>
        <p:spPr>
          <a:xfrm>
            <a:off x="0" y="321548"/>
            <a:ext cx="5938576" cy="1175656"/>
          </a:xfrm>
          <a:prstGeom prst="rect">
            <a:avLst/>
          </a:prstGeom>
          <a:solidFill>
            <a:srgbClr val="2D3136"/>
          </a:solidFill>
          <a:ln>
            <a:solidFill>
              <a:srgbClr val="2D3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BAB8016-9B04-43F8-9BDC-A4BCAB8B5E7E}"/>
              </a:ext>
            </a:extLst>
          </p:cNvPr>
          <p:cNvSpPr/>
          <p:nvPr/>
        </p:nvSpPr>
        <p:spPr>
          <a:xfrm>
            <a:off x="878359" y="574437"/>
            <a:ext cx="43794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 DE ACCIÓN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E49F6101-64B1-4040-AEA5-A2E49694E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59" y="2409457"/>
            <a:ext cx="1219209" cy="1219209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E71C2692-F894-46B4-9A8D-BC6747FD0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68" y="2409457"/>
            <a:ext cx="1219209" cy="1219209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D1B160A9-FE39-4925-AA0D-67BC142F2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09" y="2295828"/>
            <a:ext cx="1446465" cy="1446465"/>
          </a:xfrm>
          <a:prstGeom prst="rect">
            <a:avLst/>
          </a:prstGeom>
        </p:spPr>
      </p:pic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446415B3-B509-469D-B89A-A16775A65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006" y="2295828"/>
            <a:ext cx="1566401" cy="156640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30D3BCE-1413-4C1A-A4D0-3CF689DDB3D7}"/>
              </a:ext>
            </a:extLst>
          </p:cNvPr>
          <p:cNvSpPr/>
          <p:nvPr/>
        </p:nvSpPr>
        <p:spPr>
          <a:xfrm>
            <a:off x="540329" y="4079406"/>
            <a:ext cx="191146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Grupo 313</a:t>
            </a:r>
            <a:endParaRPr lang="es-ES" sz="16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B08EDEA-0333-491B-A86F-9DCDEEFA98D6}"/>
              </a:ext>
            </a:extLst>
          </p:cNvPr>
          <p:cNvSpPr/>
          <p:nvPr/>
        </p:nvSpPr>
        <p:spPr>
          <a:xfrm>
            <a:off x="3357616" y="3862229"/>
            <a:ext cx="298496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Sao Pablo -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Rio de Janeiro -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Rio Grande do Sul - 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Bahía - 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Minas Gerais - 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Paraná - 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Santa Catarina - SC</a:t>
            </a:r>
            <a:endParaRPr lang="es-ES" sz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F9A493B-E207-4DA0-A42F-AAC6F8CC8F0C}"/>
              </a:ext>
            </a:extLst>
          </p:cNvPr>
          <p:cNvSpPr/>
          <p:nvPr/>
        </p:nvSpPr>
        <p:spPr>
          <a:xfrm>
            <a:off x="6342585" y="3862229"/>
            <a:ext cx="298496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Cama, mesa y baño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Belleza y salud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Regalos y presentes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Muebles y decoración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Artículos de hogar</a:t>
            </a:r>
            <a:endParaRPr lang="es-ES" sz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75DF4FD-37AB-46CD-9DE0-FF660B0DFA7B}"/>
              </a:ext>
            </a:extLst>
          </p:cNvPr>
          <p:cNvSpPr/>
          <p:nvPr/>
        </p:nvSpPr>
        <p:spPr>
          <a:xfrm>
            <a:off x="9769471" y="4154617"/>
            <a:ext cx="191146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semanas</a:t>
            </a:r>
            <a:endParaRPr lang="es-ES" sz="16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83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D19AEB3-F8F2-4B08-A1A6-E2EAC46303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3136"/>
          </a:solidFill>
          <a:ln>
            <a:solidFill>
              <a:srgbClr val="2D3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2DC8E3-E362-4DE2-95F9-2019163BC570}"/>
              </a:ext>
            </a:extLst>
          </p:cNvPr>
          <p:cNvSpPr/>
          <p:nvPr/>
        </p:nvSpPr>
        <p:spPr>
          <a:xfrm>
            <a:off x="631773" y="1974378"/>
            <a:ext cx="1092845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C" sz="4000" b="1" dirty="0">
                <a:ln w="0"/>
                <a:solidFill>
                  <a:srgbClr val="90CE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– </a:t>
            </a:r>
            <a:r>
              <a:rPr lang="es-EC" sz="4000" b="1" dirty="0" err="1">
                <a:ln w="0"/>
                <a:solidFill>
                  <a:srgbClr val="90CE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Recency</a:t>
            </a:r>
            <a:r>
              <a:rPr lang="es-EC" sz="4000" b="1" dirty="0">
                <a:ln w="0"/>
                <a:solidFill>
                  <a:srgbClr val="90CE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(Recencia): </a:t>
            </a:r>
            <a:r>
              <a:rPr lang="es-EC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¿Hace cuánto tiempo compró el cliente?</a:t>
            </a:r>
          </a:p>
          <a:p>
            <a:r>
              <a:rPr lang="es-EC" sz="4000" b="1" dirty="0">
                <a:ln w="0"/>
                <a:solidFill>
                  <a:srgbClr val="90CE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– </a:t>
            </a:r>
            <a:r>
              <a:rPr lang="es-EC" sz="4000" b="1" dirty="0" err="1">
                <a:ln w="0"/>
                <a:solidFill>
                  <a:srgbClr val="90CE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</a:t>
            </a:r>
            <a:r>
              <a:rPr lang="es-EC" sz="4000" b="1" dirty="0">
                <a:ln w="0"/>
                <a:solidFill>
                  <a:srgbClr val="90CE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(Frecuencia):</a:t>
            </a:r>
            <a:r>
              <a:rPr lang="es-EC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¿Con qué frecuencia compra?</a:t>
            </a:r>
          </a:p>
          <a:p>
            <a:r>
              <a:rPr lang="es-EC" sz="4000" b="1" dirty="0">
                <a:ln w="0"/>
                <a:solidFill>
                  <a:srgbClr val="90CE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– </a:t>
            </a:r>
            <a:r>
              <a:rPr lang="es-EC" sz="4000" b="1" dirty="0" err="1">
                <a:ln w="0"/>
                <a:solidFill>
                  <a:srgbClr val="90CE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Monetary</a:t>
            </a:r>
            <a:r>
              <a:rPr lang="es-EC" sz="4000" b="1" dirty="0">
                <a:ln w="0"/>
                <a:solidFill>
                  <a:srgbClr val="90CE3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(Valor monetario): </a:t>
            </a:r>
            <a:r>
              <a:rPr lang="es-EC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¿Cuánto dinero gasta?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747D7FD-A451-449D-8AA6-4FE45600D7AF}"/>
              </a:ext>
            </a:extLst>
          </p:cNvPr>
          <p:cNvSpPr/>
          <p:nvPr/>
        </p:nvSpPr>
        <p:spPr>
          <a:xfrm>
            <a:off x="4934463" y="408300"/>
            <a:ext cx="23230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8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RFM</a:t>
            </a:r>
            <a:endParaRPr lang="es-E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378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E4A66E-FE06-4975-BB3B-C525CE91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75" y="2086803"/>
            <a:ext cx="8418650" cy="4196760"/>
          </a:xfrm>
          <a:prstGeom prst="rect">
            <a:avLst/>
          </a:prstGeom>
          <a:ln w="76200">
            <a:solidFill>
              <a:srgbClr val="90CE3E"/>
            </a:solidFill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F30A818-FBDE-451D-A663-56FFFC6B7A6C}"/>
              </a:ext>
            </a:extLst>
          </p:cNvPr>
          <p:cNvSpPr/>
          <p:nvPr/>
        </p:nvSpPr>
        <p:spPr>
          <a:xfrm>
            <a:off x="0" y="321548"/>
            <a:ext cx="5938576" cy="1175656"/>
          </a:xfrm>
          <a:prstGeom prst="rect">
            <a:avLst/>
          </a:prstGeom>
          <a:solidFill>
            <a:srgbClr val="2D3136"/>
          </a:solidFill>
          <a:ln>
            <a:solidFill>
              <a:srgbClr val="2D3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E7727B-541C-4AF7-BD98-063449AFC635}"/>
              </a:ext>
            </a:extLst>
          </p:cNvPr>
          <p:cNvSpPr/>
          <p:nvPr/>
        </p:nvSpPr>
        <p:spPr>
          <a:xfrm>
            <a:off x="878359" y="574437"/>
            <a:ext cx="43794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RFM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27EED65F-15A3-4D62-ADDD-94C3CF88F7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21334" y="2543451"/>
            <a:ext cx="1420424" cy="190869"/>
          </a:xfrm>
          <a:prstGeom prst="bentConnector3">
            <a:avLst>
              <a:gd name="adj1" fmla="val 99375"/>
            </a:avLst>
          </a:prstGeom>
          <a:ln w="38100">
            <a:solidFill>
              <a:srgbClr val="90CE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00AB5B-D2D1-436B-B996-FA0F7860C429}"/>
              </a:ext>
            </a:extLst>
          </p:cNvPr>
          <p:cNvSpPr txBox="1"/>
          <p:nvPr/>
        </p:nvSpPr>
        <p:spPr>
          <a:xfrm>
            <a:off x="5641758" y="2490186"/>
            <a:ext cx="299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90CE3E"/>
                </a:solidFill>
              </a:rPr>
              <a:t>R3:  </a:t>
            </a:r>
            <a:r>
              <a:rPr lang="es-EC" b="1" dirty="0"/>
              <a:t>Menos de 153 días</a:t>
            </a:r>
          </a:p>
          <a:p>
            <a:r>
              <a:rPr lang="es-EC" b="1" dirty="0">
                <a:solidFill>
                  <a:srgbClr val="90CE3E"/>
                </a:solidFill>
              </a:rPr>
              <a:t>F1:  </a:t>
            </a:r>
            <a:r>
              <a:rPr lang="es-EC" b="1" dirty="0"/>
              <a:t>96% clientes - 1 compra</a:t>
            </a:r>
          </a:p>
          <a:p>
            <a:r>
              <a:rPr lang="es-EC" b="1" dirty="0">
                <a:solidFill>
                  <a:srgbClr val="90CE3E"/>
                </a:solidFill>
              </a:rPr>
              <a:t>M3:  </a:t>
            </a:r>
            <a:r>
              <a:rPr lang="es-EC" b="1" dirty="0"/>
              <a:t>Más de 152 reales</a:t>
            </a:r>
          </a:p>
        </p:txBody>
      </p:sp>
    </p:spTree>
    <p:extLst>
      <p:ext uri="{BB962C8B-B14F-4D97-AF65-F5344CB8AC3E}">
        <p14:creationId xmlns:p14="http://schemas.microsoft.com/office/powerpoint/2010/main" val="264970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E9C667-886E-46C8-823F-DF513B46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85" y="2082800"/>
            <a:ext cx="8027230" cy="3880620"/>
          </a:xfrm>
          <a:prstGeom prst="rect">
            <a:avLst/>
          </a:prstGeom>
          <a:ln w="76200">
            <a:solidFill>
              <a:srgbClr val="90CE3E"/>
            </a:solidFill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5F8DCE0-5ECF-4CB8-BE2B-3E906ECC94B8}"/>
              </a:ext>
            </a:extLst>
          </p:cNvPr>
          <p:cNvSpPr/>
          <p:nvPr/>
        </p:nvSpPr>
        <p:spPr>
          <a:xfrm>
            <a:off x="0" y="321548"/>
            <a:ext cx="5938576" cy="1175656"/>
          </a:xfrm>
          <a:prstGeom prst="rect">
            <a:avLst/>
          </a:prstGeom>
          <a:solidFill>
            <a:srgbClr val="2D3136"/>
          </a:solidFill>
          <a:ln>
            <a:solidFill>
              <a:srgbClr val="2D3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FF89B7-3283-4132-8597-EDD376C6F0C9}"/>
              </a:ext>
            </a:extLst>
          </p:cNvPr>
          <p:cNvSpPr/>
          <p:nvPr/>
        </p:nvSpPr>
        <p:spPr>
          <a:xfrm>
            <a:off x="878359" y="574437"/>
            <a:ext cx="43794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ESTADOS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DDC0AB6-413D-4F36-8B73-7F24C105B87C}"/>
              </a:ext>
            </a:extLst>
          </p:cNvPr>
          <p:cNvSpPr txBox="1"/>
          <p:nvPr/>
        </p:nvSpPr>
        <p:spPr>
          <a:xfrm>
            <a:off x="4199138" y="2905780"/>
            <a:ext cx="976543" cy="523220"/>
          </a:xfrm>
          <a:prstGeom prst="rect">
            <a:avLst/>
          </a:prstGeom>
          <a:solidFill>
            <a:srgbClr val="90CE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2800" b="1" dirty="0"/>
              <a:t>80%</a:t>
            </a: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9AE5BF8F-EE6E-4DBA-AED6-D0D98926A801}"/>
              </a:ext>
            </a:extLst>
          </p:cNvPr>
          <p:cNvSpPr/>
          <p:nvPr/>
        </p:nvSpPr>
        <p:spPr>
          <a:xfrm rot="18582379">
            <a:off x="3359172" y="2992200"/>
            <a:ext cx="1398233" cy="2167980"/>
          </a:xfrm>
          <a:prstGeom prst="rightBrace">
            <a:avLst/>
          </a:prstGeom>
          <a:noFill/>
          <a:ln w="57150">
            <a:solidFill>
              <a:srgbClr val="90C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427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80369BA-F77D-47B5-8ADE-1EB10A21A53A}"/>
              </a:ext>
            </a:extLst>
          </p:cNvPr>
          <p:cNvSpPr/>
          <p:nvPr/>
        </p:nvSpPr>
        <p:spPr>
          <a:xfrm>
            <a:off x="0" y="310122"/>
            <a:ext cx="9740900" cy="1175656"/>
          </a:xfrm>
          <a:prstGeom prst="rect">
            <a:avLst/>
          </a:prstGeom>
          <a:solidFill>
            <a:srgbClr val="2D3136"/>
          </a:solidFill>
          <a:ln>
            <a:solidFill>
              <a:srgbClr val="2D3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8BFDE2-BDC7-4461-98B6-F9CC3AC15B65}"/>
              </a:ext>
            </a:extLst>
          </p:cNvPr>
          <p:cNvSpPr/>
          <p:nvPr/>
        </p:nvSpPr>
        <p:spPr>
          <a:xfrm>
            <a:off x="878359" y="574437"/>
            <a:ext cx="109284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MEJORES 5 </a:t>
            </a:r>
            <a:r>
              <a:rPr lang="es-E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CATEGORíAS</a:t>
            </a:r>
            <a:r>
              <a:rPr lang="es-E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POR ESTADO</a:t>
            </a:r>
            <a:endParaRPr lang="es-E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9508C78-BECD-4828-B5D5-08634FB94CF4}"/>
              </a:ext>
            </a:extLst>
          </p:cNvPr>
          <p:cNvGrpSpPr/>
          <p:nvPr/>
        </p:nvGrpSpPr>
        <p:grpSpPr>
          <a:xfrm>
            <a:off x="1003938" y="2532013"/>
            <a:ext cx="10184124" cy="2502779"/>
            <a:chOff x="1003938" y="2214513"/>
            <a:chExt cx="10184124" cy="2502779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F3A4023-67D2-437D-AED1-8C91A890D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6646" y="3612392"/>
              <a:ext cx="2202180" cy="1104900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9493A42-DF76-4A41-88CA-11B8E73A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1182" y="2214513"/>
              <a:ext cx="2202180" cy="110490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2B4A4F6F-E5F3-42D0-83C4-D0B9E0489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938" y="3612392"/>
              <a:ext cx="2263140" cy="110490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FFFF5A7-E1A3-4601-A51C-716575EB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646" y="2214513"/>
              <a:ext cx="2202180" cy="1104900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1F8553AE-C72A-4901-8798-A620BB75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24922" y="2876550"/>
              <a:ext cx="2263140" cy="1104900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CAAD2898-3D60-4FED-AF95-06BC4DF5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61182" y="3612392"/>
              <a:ext cx="2202180" cy="1104900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6C68D0DC-C258-462F-941B-200E690E9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3938" y="2214513"/>
              <a:ext cx="2263140" cy="110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3630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228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jeleny zulee</dc:creator>
  <cp:lastModifiedBy>Kelvin Jimenez</cp:lastModifiedBy>
  <cp:revision>14</cp:revision>
  <dcterms:created xsi:type="dcterms:W3CDTF">2025-08-02T06:40:26Z</dcterms:created>
  <dcterms:modified xsi:type="dcterms:W3CDTF">2025-08-07T03:30:02Z</dcterms:modified>
</cp:coreProperties>
</file>