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03" r:id="rId3"/>
    <p:sldId id="295" r:id="rId4"/>
    <p:sldId id="296" r:id="rId5"/>
    <p:sldId id="297" r:id="rId6"/>
    <p:sldId id="299" r:id="rId7"/>
    <p:sldId id="267" r:id="rId8"/>
    <p:sldId id="300" r:id="rId9"/>
    <p:sldId id="302" r:id="rId10"/>
    <p:sldId id="272" r:id="rId11"/>
    <p:sldId id="277" r:id="rId12"/>
    <p:sldId id="279" r:id="rId13"/>
    <p:sldId id="275" r:id="rId14"/>
    <p:sldId id="273" r:id="rId15"/>
    <p:sldId id="274" r:id="rId16"/>
    <p:sldId id="276" r:id="rId17"/>
    <p:sldId id="280" r:id="rId18"/>
    <p:sldId id="284" r:id="rId19"/>
    <p:sldId id="282" r:id="rId20"/>
    <p:sldId id="28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44" autoAdjust="0"/>
  </p:normalViewPr>
  <p:slideViewPr>
    <p:cSldViewPr snapToGrid="0" snapToObjects="1">
      <p:cViewPr varScale="1">
        <p:scale>
          <a:sx n="81" d="100"/>
          <a:sy n="81" d="100"/>
        </p:scale>
        <p:origin x="-31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B000F-6F27-F94D-A0C9-06E61454D46B}" type="datetimeFigureOut">
              <a:rPr lang="en-US" smtClean="0"/>
              <a:t>3/11/11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785A6-7E8A-4D42-96B4-E5F21A745584}" type="slidenum">
              <a:rPr lang="en-US" smtClean="0"/>
              <a:t>‹#›</a:t>
            </a:fld>
            <a:endParaRPr lang="en-US"/>
          </a:p>
        </p:txBody>
      </p:sp>
    </p:spTree>
    <p:extLst>
      <p:ext uri="{BB962C8B-B14F-4D97-AF65-F5344CB8AC3E}">
        <p14:creationId xmlns:p14="http://schemas.microsoft.com/office/powerpoint/2010/main" val="6030673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a:t>
            </a:r>
            <a:r>
              <a:rPr lang="en-US" dirty="0"/>
              <a:t>guys, welcome</a:t>
            </a:r>
            <a:r>
              <a:rPr lang="en-US" dirty="0" smtClean="0"/>
              <a:t>.</a:t>
            </a:r>
          </a:p>
          <a:p>
            <a:endParaRPr lang="en-US" dirty="0"/>
          </a:p>
          <a:p>
            <a:r>
              <a:rPr lang="en-US" dirty="0"/>
              <a:t>Now I </a:t>
            </a:r>
            <a:r>
              <a:rPr lang="en-US" dirty="0" smtClean="0"/>
              <a:t>know</a:t>
            </a:r>
            <a:r>
              <a:rPr lang="en-US" baseline="0" dirty="0" smtClean="0"/>
              <a:t> that some of</a:t>
            </a:r>
            <a:r>
              <a:rPr lang="en-US" dirty="0" smtClean="0"/>
              <a:t> you guys </a:t>
            </a:r>
            <a:r>
              <a:rPr lang="en-US" dirty="0"/>
              <a:t>like naming your machines cute names, like Simon Belmont or Dr. Who.  But we all know that </a:t>
            </a:r>
            <a:r>
              <a:rPr lang="en-US" dirty="0" smtClean="0"/>
              <a:t>a saner </a:t>
            </a:r>
            <a:r>
              <a:rPr lang="en-US" dirty="0"/>
              <a:t>way of dealing with </a:t>
            </a:r>
            <a:r>
              <a:rPr lang="en-US" dirty="0" smtClean="0"/>
              <a:t>hundreds or</a:t>
            </a:r>
            <a:r>
              <a:rPr lang="en-US" baseline="0" dirty="0" smtClean="0"/>
              <a:t> thousands of </a:t>
            </a:r>
            <a:r>
              <a:rPr lang="en-US" dirty="0" smtClean="0"/>
              <a:t>machines </a:t>
            </a:r>
            <a:r>
              <a:rPr lang="en-US" dirty="0"/>
              <a:t>is by having some sort of naming scheme that maps onto the machine's function and which part of the network segment it might be </a:t>
            </a:r>
            <a:r>
              <a:rPr lang="en-US" dirty="0" smtClean="0"/>
              <a:t>in, something like “app01.prod.example.com.”  </a:t>
            </a:r>
            <a:r>
              <a:rPr lang="en-US" dirty="0"/>
              <a:t>I think there's a better way to deal with machines than that, one that doesn't necessarily rely on naming conventions or whatever, but rather, you can simply inspect a machine, check out the software, and say, "oh, okay. This is probably a production app server</a:t>
            </a:r>
            <a:r>
              <a:rPr lang="en-US" dirty="0" smtClean="0"/>
              <a:t>.”  I’ll have to thank</a:t>
            </a:r>
            <a:r>
              <a:rPr lang="en-US" baseline="0" dirty="0" smtClean="0"/>
              <a:t> R. I. </a:t>
            </a:r>
            <a:r>
              <a:rPr lang="en-US" baseline="0" dirty="0" err="1" smtClean="0"/>
              <a:t>Pienaar</a:t>
            </a:r>
            <a:r>
              <a:rPr lang="en-US" baseline="0" dirty="0" smtClean="0"/>
              <a:t> for that bit of insight, he’s the principal developer of </a:t>
            </a:r>
            <a:r>
              <a:rPr lang="en-US" baseline="0" dirty="0" err="1" smtClean="0"/>
              <a:t>mcollective</a:t>
            </a:r>
            <a:r>
              <a:rPr lang="en-US" baseline="0" dirty="0" smtClean="0"/>
              <a:t> and he showed me the way after a set of Twitter message exchanges on the question of using hostnames as a quick description of a system.</a:t>
            </a:r>
            <a:endParaRPr lang="en-US" dirty="0"/>
          </a:p>
          <a:p>
            <a:endParaRPr lang="en-US" dirty="0"/>
          </a:p>
          <a:p>
            <a:r>
              <a:rPr lang="en-US" dirty="0"/>
              <a:t>Before I go any further, I just want to talk about who I am and why I think this idea might be a better way forward.</a:t>
            </a:r>
          </a:p>
        </p:txBody>
      </p:sp>
      <p:sp>
        <p:nvSpPr>
          <p:cNvPr id="4" name="Slide Number Placeholder 3"/>
          <p:cNvSpPr>
            <a:spLocks noGrp="1"/>
          </p:cNvSpPr>
          <p:nvPr>
            <p:ph type="sldNum" sz="quarter" idx="10"/>
          </p:nvPr>
        </p:nvSpPr>
        <p:spPr/>
        <p:txBody>
          <a:bodyPr/>
          <a:lstStyle/>
          <a:p>
            <a:fld id="{ACB785A6-7E8A-4D42-96B4-E5F21A745584}" type="slidenum">
              <a:rPr lang="en-US" smtClean="0"/>
              <a:t>1</a:t>
            </a:fld>
            <a:endParaRPr lang="en-US"/>
          </a:p>
        </p:txBody>
      </p:sp>
    </p:spTree>
    <p:extLst>
      <p:ext uri="{BB962C8B-B14F-4D97-AF65-F5344CB8AC3E}">
        <p14:creationId xmlns:p14="http://schemas.microsoft.com/office/powerpoint/2010/main" val="2750906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Anyway,</a:t>
            </a:r>
            <a:r>
              <a:rPr lang="en-US" baseline="0" dirty="0" smtClean="0"/>
              <a:t> we go from having a pile of servers, to bootstrapped servers, to linked servers that form a service.  We accomplish this mostly through chef’s search capabilities.  Search is both a function in the DSL and a subcommand in knife.</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13</a:t>
            </a:fld>
            <a:endParaRPr lang="en-US"/>
          </a:p>
        </p:txBody>
      </p:sp>
    </p:spTree>
    <p:extLst>
      <p:ext uri="{BB962C8B-B14F-4D97-AF65-F5344CB8AC3E}">
        <p14:creationId xmlns:p14="http://schemas.microsoft.com/office/powerpoint/2010/main" val="263086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Yeah, so what’s the point with</a:t>
            </a:r>
            <a:r>
              <a:rPr lang="en-US" baseline="0" dirty="0" smtClean="0"/>
              <a:t> fooling around with this anyway?</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14</a:t>
            </a:fld>
            <a:endParaRPr lang="en-US"/>
          </a:p>
        </p:txBody>
      </p:sp>
    </p:spTree>
    <p:extLst>
      <p:ext uri="{BB962C8B-B14F-4D97-AF65-F5344CB8AC3E}">
        <p14:creationId xmlns:p14="http://schemas.microsoft.com/office/powerpoint/2010/main" val="204087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have to worry about naming</a:t>
            </a:r>
            <a:r>
              <a:rPr lang="en-US" baseline="0" dirty="0" smtClean="0"/>
              <a:t> servers in any particular convention nor keep tabs on particular servers – all I care about now is that I have, say, 20 app servers, and 5 database master/slave pairs, and that they’re serving some sort of application with whatever piece of code.  This is a bit of a philosophical shift in thinking – if we have our own hardware, we still _do_ have to worry about hardware failures and whatnot, but what if we already had a decent inventory system that told us which rack and slot each machine was in?  Then we mostly only have to worry about machine specs!</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15</a:t>
            </a:fld>
            <a:endParaRPr lang="en-US"/>
          </a:p>
        </p:txBody>
      </p:sp>
    </p:spTree>
    <p:extLst>
      <p:ext uri="{BB962C8B-B14F-4D97-AF65-F5344CB8AC3E}">
        <p14:creationId xmlns:p14="http://schemas.microsoft.com/office/powerpoint/2010/main" val="241165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 had a ton of time on my hands, I would do something like this: measure things with </a:t>
            </a:r>
            <a:r>
              <a:rPr lang="en-US" baseline="0" dirty="0" err="1" smtClean="0"/>
              <a:t>sar</a:t>
            </a:r>
            <a:r>
              <a:rPr lang="en-US" baseline="0" dirty="0" smtClean="0"/>
              <a:t> and uptime, or even check out /</a:t>
            </a:r>
            <a:r>
              <a:rPr lang="en-US" baseline="0" dirty="0" err="1" smtClean="0"/>
              <a:t>proc</a:t>
            </a:r>
            <a:r>
              <a:rPr lang="en-US" baseline="0" dirty="0" smtClean="0"/>
              <a:t> and grab interesting information and throw them into attributes (via </a:t>
            </a:r>
            <a:r>
              <a:rPr lang="en-US" baseline="0" dirty="0" err="1" smtClean="0"/>
              <a:t>ohai</a:t>
            </a:r>
            <a:r>
              <a:rPr lang="en-US" baseline="0" dirty="0" smtClean="0"/>
              <a:t>, which is similar to </a:t>
            </a:r>
            <a:r>
              <a:rPr lang="en-US" baseline="0" dirty="0" err="1" smtClean="0"/>
              <a:t>facter</a:t>
            </a:r>
            <a:r>
              <a:rPr lang="en-US" baseline="0" dirty="0" smtClean="0"/>
              <a:t>), then use recipes that act upon that information (or maybe grab them with knife exec for a report… or even have some intelligence that acts upon that information to provision new machines.  One can dream.)</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16</a:t>
            </a:fld>
            <a:endParaRPr lang="en-US"/>
          </a:p>
        </p:txBody>
      </p:sp>
    </p:spTree>
    <p:extLst>
      <p:ext uri="{BB962C8B-B14F-4D97-AF65-F5344CB8AC3E}">
        <p14:creationId xmlns:p14="http://schemas.microsoft.com/office/powerpoint/2010/main" val="99281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automatically</a:t>
            </a:r>
            <a:r>
              <a:rPr lang="en-US" baseline="0" dirty="0" smtClean="0"/>
              <a:t> setup MySQL replication.  I actually had this coded up for a customer, and we’ve open sourced the cookbooks that I’ve coded up in the link below.</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17</a:t>
            </a:fld>
            <a:endParaRPr lang="en-US"/>
          </a:p>
        </p:txBody>
      </p:sp>
    </p:spTree>
    <p:extLst>
      <p:ext uri="{BB962C8B-B14F-4D97-AF65-F5344CB8AC3E}">
        <p14:creationId xmlns:p14="http://schemas.microsoft.com/office/powerpoint/2010/main" val="965977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few quick tips for those who</a:t>
            </a:r>
            <a:r>
              <a:rPr lang="en-US" baseline="0" dirty="0" smtClean="0"/>
              <a:t> want to use Chef.  USE RVM ON YOUR MACHINE!  It’ll make your life way easier.  I’d probably go as far as to say that you should use it on your servers, too (that’s what we do at Blue Box Group, and it works out great.)</a:t>
            </a:r>
          </a:p>
          <a:p>
            <a:endParaRPr lang="en-US" baseline="0" dirty="0" smtClean="0"/>
          </a:p>
          <a:p>
            <a:r>
              <a:rPr lang="en-US" baseline="0" dirty="0" smtClean="0"/>
              <a:t>I’d use something like </a:t>
            </a:r>
            <a:r>
              <a:rPr lang="en-US" baseline="0" dirty="0" err="1" smtClean="0"/>
              <a:t>monit</a:t>
            </a:r>
            <a:r>
              <a:rPr lang="en-US" baseline="0" dirty="0" smtClean="0"/>
              <a:t> in order to monitor memory usage on chef-client.  Yes, since Chef is in Ruby, it’ll eat up a lot of memory.  Be safe, make sure Chef doesn’t eat your memory alive.</a:t>
            </a:r>
          </a:p>
          <a:p>
            <a:endParaRPr lang="en-US" baseline="0" dirty="0" smtClean="0"/>
          </a:p>
          <a:p>
            <a:r>
              <a:rPr lang="en-US" baseline="0" dirty="0" smtClean="0"/>
              <a:t>Use Ruby Enterprise Edition.  It has a way better garbage collector and allows you to tweak GC settings.</a:t>
            </a:r>
          </a:p>
        </p:txBody>
      </p:sp>
      <p:sp>
        <p:nvSpPr>
          <p:cNvPr id="4" name="Slide Number Placeholder 3"/>
          <p:cNvSpPr>
            <a:spLocks noGrp="1"/>
          </p:cNvSpPr>
          <p:nvPr>
            <p:ph type="sldNum" sz="quarter" idx="10"/>
          </p:nvPr>
        </p:nvSpPr>
        <p:spPr/>
        <p:txBody>
          <a:bodyPr/>
          <a:lstStyle/>
          <a:p>
            <a:fld id="{ACB785A6-7E8A-4D42-96B4-E5F21A745584}" type="slidenum">
              <a:rPr lang="en-US" smtClean="0"/>
              <a:t>18</a:t>
            </a:fld>
            <a:endParaRPr lang="en-US"/>
          </a:p>
        </p:txBody>
      </p:sp>
    </p:spTree>
    <p:extLst>
      <p:ext uri="{BB962C8B-B14F-4D97-AF65-F5344CB8AC3E}">
        <p14:creationId xmlns:p14="http://schemas.microsoft.com/office/powerpoint/2010/main" val="239580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a:t>
            </a:r>
            <a:r>
              <a:rPr lang="en-US" baseline="0" dirty="0" smtClean="0"/>
              <a:t> links that you can check out.</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19</a:t>
            </a:fld>
            <a:endParaRPr lang="en-US"/>
          </a:p>
        </p:txBody>
      </p:sp>
    </p:spTree>
    <p:extLst>
      <p:ext uri="{BB962C8B-B14F-4D97-AF65-F5344CB8AC3E}">
        <p14:creationId xmlns:p14="http://schemas.microsoft.com/office/powerpoint/2010/main" val="202639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r>
              <a:rPr lang="en-US" baseline="0" dirty="0" smtClean="0"/>
              <a:t> guys!  Anyone have any questions?</a:t>
            </a:r>
          </a:p>
          <a:p>
            <a:endParaRPr lang="en-US" baseline="0" dirty="0" smtClean="0"/>
          </a:p>
          <a:p>
            <a:r>
              <a:rPr lang="en-US" dirty="0" smtClean="0"/>
              <a:t>You can also contact me at that email address if you feel shy.</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20</a:t>
            </a:fld>
            <a:endParaRPr lang="en-US"/>
          </a:p>
        </p:txBody>
      </p:sp>
    </p:spTree>
    <p:extLst>
      <p:ext uri="{BB962C8B-B14F-4D97-AF65-F5344CB8AC3E}">
        <p14:creationId xmlns:p14="http://schemas.microsoft.com/office/powerpoint/2010/main" val="357403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a:t>
            </a:r>
            <a:r>
              <a:rPr lang="en-US" baseline="0" dirty="0" smtClean="0"/>
              <a:t> set of problems we want to address with whatever system we adopt.  We want an interface to deploy machines, either via a web UI or some sort of language we can use to express our thoughts.  This means, we want to avoid touching the systems themselves and avoid configuring them by hand as much as possible.  Examples here are from Chef.</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3</a:t>
            </a:fld>
            <a:endParaRPr lang="en-US"/>
          </a:p>
        </p:txBody>
      </p:sp>
    </p:spTree>
    <p:extLst>
      <p:ext uri="{BB962C8B-B14F-4D97-AF65-F5344CB8AC3E}">
        <p14:creationId xmlns:p14="http://schemas.microsoft.com/office/powerpoint/2010/main" val="261965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customer also wants a way to automatically</a:t>
            </a:r>
            <a:r>
              <a:rPr lang="en-US" baseline="0" dirty="0" smtClean="0"/>
              <a:t> setup services.  We not only want to have hands off deployments of managed servers, we also want to be hands off when it comes to configuring every aspect of the cluster so that they hook into each other.  MySQL replication, for instance, should be automatic.</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4</a:t>
            </a:fld>
            <a:endParaRPr lang="en-US"/>
          </a:p>
        </p:txBody>
      </p:sp>
    </p:spTree>
    <p:extLst>
      <p:ext uri="{BB962C8B-B14F-4D97-AF65-F5344CB8AC3E}">
        <p14:creationId xmlns:p14="http://schemas.microsoft.com/office/powerpoint/2010/main" val="261965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5</a:t>
            </a:fld>
            <a:endParaRPr lang="en-US"/>
          </a:p>
        </p:txBody>
      </p:sp>
    </p:spTree>
    <p:extLst>
      <p:ext uri="{BB962C8B-B14F-4D97-AF65-F5344CB8AC3E}">
        <p14:creationId xmlns:p14="http://schemas.microsoft.com/office/powerpoint/2010/main" val="390709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Chef _does_</a:t>
            </a:r>
            <a:r>
              <a:rPr lang="en-US" baseline="0" dirty="0" smtClean="0"/>
              <a:t> have a DSL.  You can definitely program wholly within that DSL style, though it’s not a hard and fast rule like in other configuration management languages.  What I’ve seen in various cookbook repositories is having a variable being assigned an entire Chef DSL code block, then sometime later in the recipe, have them execute a function that’s defined within some sort of class that defines the code block.  T dot </a:t>
            </a:r>
            <a:r>
              <a:rPr lang="en-US" baseline="0" dirty="0" err="1" smtClean="0"/>
              <a:t>run_action</a:t>
            </a:r>
            <a:r>
              <a:rPr lang="en-US" baseline="0" dirty="0" smtClean="0"/>
              <a:t> “create”, for instance.</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7</a:t>
            </a:fld>
            <a:endParaRPr lang="en-US"/>
          </a:p>
        </p:txBody>
      </p:sp>
    </p:spTree>
    <p:extLst>
      <p:ext uri="{BB962C8B-B14F-4D97-AF65-F5344CB8AC3E}">
        <p14:creationId xmlns:p14="http://schemas.microsoft.com/office/powerpoint/2010/main" val="368997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8</a:t>
            </a:fld>
            <a:endParaRPr lang="en-US"/>
          </a:p>
        </p:txBody>
      </p:sp>
    </p:spTree>
    <p:extLst>
      <p:ext uri="{BB962C8B-B14F-4D97-AF65-F5344CB8AC3E}">
        <p14:creationId xmlns:p14="http://schemas.microsoft.com/office/powerpoint/2010/main" val="78957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better example, and yes,</a:t>
            </a:r>
            <a:r>
              <a:rPr lang="en-US" baseline="0" dirty="0" smtClean="0"/>
              <a:t> there’s a lot going on here</a:t>
            </a:r>
            <a:r>
              <a:rPr lang="en-US" dirty="0" smtClean="0"/>
              <a:t>: since</a:t>
            </a:r>
            <a:r>
              <a:rPr lang="en-US" baseline="0" dirty="0" smtClean="0"/>
              <a:t> we’re good </a:t>
            </a:r>
            <a:r>
              <a:rPr lang="en-US" baseline="0" dirty="0" err="1" smtClean="0"/>
              <a:t>sysadmins</a:t>
            </a:r>
            <a:r>
              <a:rPr lang="en-US" baseline="0" dirty="0" smtClean="0"/>
              <a:t>, we only want to grant permission to access a database from specific IP addresses.  Which IP addresses?  App server IP addresses.  But also, say we have a single chef-server but many different web applications managed by this single server, with each web app having their own set of app servers and DB servers.  We can fence them from each other by introducing another attribute, let’s say “cluster”, and have a logical AND that ensures that we only want app servers belonging to the same cluster as the DB server.  Anyway, we execute this code on each DB server, search for app servers belonging in the same cluster as the DB server we’re executing this code on, and then do a “grant all privileges” for a specific database, to a specific user and IP address as reported by that particular app server, and set a password that’s also reported by that particular app server.</a:t>
            </a:r>
          </a:p>
          <a:p>
            <a:endParaRPr lang="en-US" baseline="0" dirty="0" smtClean="0"/>
          </a:p>
          <a:p>
            <a:r>
              <a:rPr lang="en-US" baseline="0" dirty="0" smtClean="0"/>
              <a:t>We make sure we don’t execute this code if “show grants” shows up with anything with the same IP address.</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10</a:t>
            </a:fld>
            <a:endParaRPr lang="en-US"/>
          </a:p>
        </p:txBody>
      </p:sp>
    </p:spTree>
    <p:extLst>
      <p:ext uri="{BB962C8B-B14F-4D97-AF65-F5344CB8AC3E}">
        <p14:creationId xmlns:p14="http://schemas.microsoft.com/office/powerpoint/2010/main" val="3376496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your interaction with chef-server will be made through knife, which is a CRUD client for chef (create, read, update, delete.)  You can bootstrap machines, do your searches, upload Chef-specific data, etc.</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11</a:t>
            </a:fld>
            <a:endParaRPr lang="en-US"/>
          </a:p>
        </p:txBody>
      </p:sp>
    </p:spTree>
    <p:extLst>
      <p:ext uri="{BB962C8B-B14F-4D97-AF65-F5344CB8AC3E}">
        <p14:creationId xmlns:p14="http://schemas.microsoft.com/office/powerpoint/2010/main" val="319209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particular example which I modified from the link below is generating a report.  Say I want to know which machines has a degraded 3ware RAID array – and yes, I know this is messy, but you can look at that link below to see how you can execute knife commands from a separate file.  You can have knife create SSH connections and execute “</a:t>
            </a:r>
            <a:r>
              <a:rPr lang="en-US" baseline="0" dirty="0" err="1" smtClean="0"/>
              <a:t>tw_cli</a:t>
            </a:r>
            <a:r>
              <a:rPr lang="en-US" baseline="0" dirty="0" smtClean="0"/>
              <a:t> /c0 show” on nodes that match a certain search criteria (in this example, we search for EVERY managed node), then echo OK or DEGRADED based on whether </a:t>
            </a:r>
            <a:r>
              <a:rPr lang="en-US" baseline="0" dirty="0" err="1" smtClean="0"/>
              <a:t>tw_cli</a:t>
            </a:r>
            <a:r>
              <a:rPr lang="en-US" baseline="0" dirty="0" smtClean="0"/>
              <a:t> showed up with anything degraded or not.  Perhaps you can then pipe all of this info to `mail` and have it mail you a report if anything’s degraded.</a:t>
            </a:r>
            <a:endParaRPr lang="en-US" dirty="0"/>
          </a:p>
        </p:txBody>
      </p:sp>
      <p:sp>
        <p:nvSpPr>
          <p:cNvPr id="4" name="Slide Number Placeholder 3"/>
          <p:cNvSpPr>
            <a:spLocks noGrp="1"/>
          </p:cNvSpPr>
          <p:nvPr>
            <p:ph type="sldNum" sz="quarter" idx="10"/>
          </p:nvPr>
        </p:nvSpPr>
        <p:spPr/>
        <p:txBody>
          <a:bodyPr/>
          <a:lstStyle/>
          <a:p>
            <a:fld id="{ACB785A6-7E8A-4D42-96B4-E5F21A745584}" type="slidenum">
              <a:rPr lang="en-US" smtClean="0"/>
              <a:t>12</a:t>
            </a:fld>
            <a:endParaRPr lang="en-US"/>
          </a:p>
        </p:txBody>
      </p:sp>
    </p:spTree>
    <p:extLst>
      <p:ext uri="{BB962C8B-B14F-4D97-AF65-F5344CB8AC3E}">
        <p14:creationId xmlns:p14="http://schemas.microsoft.com/office/powerpoint/2010/main" val="1223771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27EA02-46DA-FC46-8DBC-DB4C326CF148}" type="datetimeFigureOut">
              <a:rPr lang="en-US" smtClean="0"/>
              <a:t>3/11/11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310706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7EA02-46DA-FC46-8DBC-DB4C326CF148}" type="datetimeFigureOut">
              <a:rPr lang="en-US" smtClean="0"/>
              <a:t>3/11/11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185687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7EA02-46DA-FC46-8DBC-DB4C326CF148}" type="datetimeFigureOut">
              <a:rPr lang="en-US" smtClean="0"/>
              <a:t>3/11/11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56439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27EA02-46DA-FC46-8DBC-DB4C326CF148}" type="datetimeFigureOut">
              <a:rPr lang="en-US" smtClean="0"/>
              <a:t>3/11/11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6076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27EA02-46DA-FC46-8DBC-DB4C326CF148}" type="datetimeFigureOut">
              <a:rPr lang="en-US" smtClean="0"/>
              <a:t>3/11/11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194530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27EA02-46DA-FC46-8DBC-DB4C326CF148}" type="datetimeFigureOut">
              <a:rPr lang="en-US" smtClean="0"/>
              <a:t>3/11/11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190367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27EA02-46DA-FC46-8DBC-DB4C326CF148}" type="datetimeFigureOut">
              <a:rPr lang="en-US" smtClean="0"/>
              <a:t>3/11/11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195435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27EA02-46DA-FC46-8DBC-DB4C326CF148}" type="datetimeFigureOut">
              <a:rPr lang="en-US" smtClean="0"/>
              <a:t>3/11/11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422435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7EA02-46DA-FC46-8DBC-DB4C326CF148}" type="datetimeFigureOut">
              <a:rPr lang="en-US" smtClean="0"/>
              <a:t>3/11/11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2084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7EA02-46DA-FC46-8DBC-DB4C326CF148}" type="datetimeFigureOut">
              <a:rPr lang="en-US" smtClean="0"/>
              <a:t>3/11/11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26481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7EA02-46DA-FC46-8DBC-DB4C326CF148}" type="datetimeFigureOut">
              <a:rPr lang="en-US" smtClean="0"/>
              <a:t>3/11/11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C8024-1714-3B4F-9E96-9815D7959D6D}" type="slidenum">
              <a:rPr lang="en-US" smtClean="0"/>
              <a:t>‹#›</a:t>
            </a:fld>
            <a:endParaRPr lang="en-US"/>
          </a:p>
        </p:txBody>
      </p:sp>
    </p:spTree>
    <p:extLst>
      <p:ext uri="{BB962C8B-B14F-4D97-AF65-F5344CB8AC3E}">
        <p14:creationId xmlns:p14="http://schemas.microsoft.com/office/powerpoint/2010/main" val="1739589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7EA02-46DA-FC46-8DBC-DB4C326CF148}" type="datetimeFigureOut">
              <a:rPr lang="en-US" smtClean="0"/>
              <a:t>3/11/11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C8024-1714-3B4F-9E96-9815D7959D6D}" type="slidenum">
              <a:rPr lang="en-US" smtClean="0"/>
              <a:t>‹#›</a:t>
            </a:fld>
            <a:endParaRPr lang="en-US"/>
          </a:p>
        </p:txBody>
      </p:sp>
    </p:spTree>
    <p:extLst>
      <p:ext uri="{BB962C8B-B14F-4D97-AF65-F5344CB8AC3E}">
        <p14:creationId xmlns:p14="http://schemas.microsoft.com/office/powerpoint/2010/main" val="163665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hyperlink" Target="http://blog.loftninjas.org/2010/12/29/knife-one-liners/" TargetMode="External"/><Relationship Id="rId4" Type="http://schemas.openxmlformats.org/officeDocument/2006/relationships/hyperlink" Target="http://www.slideshare.net/dev2ops/orchestration-panel-at-cloud-connect-2010" TargetMode="External"/><Relationship Id="rId5" Type="http://schemas.openxmlformats.org/officeDocument/2006/relationships/hyperlink" Target="http://ardell.posterous.com/a-chef-developers-workflow" TargetMode="External"/><Relationship Id="rId6" Type="http://schemas.openxmlformats.org/officeDocument/2006/relationships/hyperlink" Target="http://www.redbluemagenta.com/2010/12/02/chef-as-a-system-integration-tool/"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sitconf11-firstsli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992470"/>
          </a:xfrm>
          <a:prstGeom prst="rect">
            <a:avLst/>
          </a:prstGeom>
        </p:spPr>
      </p:pic>
    </p:spTree>
    <p:extLst>
      <p:ext uri="{BB962C8B-B14F-4D97-AF65-F5344CB8AC3E}">
        <p14:creationId xmlns:p14="http://schemas.microsoft.com/office/powerpoint/2010/main" val="111729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searching against roles within a recipe</a:t>
            </a:r>
            <a:endParaRPr lang="en-US" dirty="0"/>
          </a:p>
        </p:txBody>
      </p:sp>
      <p:sp>
        <p:nvSpPr>
          <p:cNvPr id="3" name="Content Placeholder 2"/>
          <p:cNvSpPr>
            <a:spLocks noGrp="1"/>
          </p:cNvSpPr>
          <p:nvPr>
            <p:ph idx="1"/>
          </p:nvPr>
        </p:nvSpPr>
        <p:spPr>
          <a:xfrm>
            <a:off x="457200" y="1600200"/>
            <a:ext cx="8229599" cy="4525963"/>
          </a:xfrm>
        </p:spPr>
        <p:txBody>
          <a:bodyPr>
            <a:normAutofit/>
          </a:bodyPr>
          <a:lstStyle/>
          <a:p>
            <a:pPr marL="0" indent="0">
              <a:buNone/>
            </a:pPr>
            <a:r>
              <a:rPr lang="en-US" sz="1400" dirty="0" smtClean="0">
                <a:latin typeface="Andale Mono"/>
                <a:cs typeface="Andale Mono"/>
              </a:rPr>
              <a:t># Execute on MySQL DB servers in its cluster; grant privileges to</a:t>
            </a:r>
          </a:p>
          <a:p>
            <a:pPr marL="0" indent="0">
              <a:buNone/>
            </a:pPr>
            <a:r>
              <a:rPr lang="en-US" sz="1400" dirty="0" smtClean="0">
                <a:latin typeface="Andale Mono"/>
                <a:cs typeface="Andale Mono"/>
              </a:rPr>
              <a:t># a specific database for each app server in the same cluster as</a:t>
            </a:r>
          </a:p>
          <a:p>
            <a:pPr marL="0" indent="0">
              <a:buNone/>
            </a:pPr>
            <a:r>
              <a:rPr lang="en-US" sz="1400" dirty="0" smtClean="0">
                <a:latin typeface="Andale Mono"/>
                <a:cs typeface="Andale Mono"/>
              </a:rPr>
              <a:t># the DB.</a:t>
            </a:r>
          </a:p>
          <a:p>
            <a:pPr marL="0" indent="0">
              <a:buNone/>
            </a:pPr>
            <a:r>
              <a:rPr lang="en-US" sz="1400" dirty="0" smtClean="0">
                <a:latin typeface="Andale Mono"/>
                <a:cs typeface="Andale Mono"/>
              </a:rPr>
              <a:t>app-servers = search(:node, “</a:t>
            </a:r>
            <a:r>
              <a:rPr lang="en-US" sz="1400" dirty="0" err="1" smtClean="0">
                <a:latin typeface="Andale Mono"/>
                <a:cs typeface="Andale Mono"/>
              </a:rPr>
              <a:t>roles:app</a:t>
            </a:r>
            <a:r>
              <a:rPr lang="en-US" sz="1400" dirty="0" smtClean="0">
                <a:latin typeface="Andale Mono"/>
                <a:cs typeface="Andale Mono"/>
              </a:rPr>
              <a:t>* AND cluster:#{node[:cluster]}”)</a:t>
            </a:r>
          </a:p>
          <a:p>
            <a:pPr marL="0" indent="0">
              <a:buNone/>
            </a:pPr>
            <a:r>
              <a:rPr lang="en-US" sz="1400" dirty="0" smtClean="0">
                <a:latin typeface="Andale Mono"/>
                <a:cs typeface="Andale Mono"/>
              </a:rPr>
              <a:t>app-</a:t>
            </a:r>
            <a:r>
              <a:rPr lang="en-US" sz="1400" dirty="0" err="1" smtClean="0">
                <a:latin typeface="Andale Mono"/>
                <a:cs typeface="Andale Mono"/>
              </a:rPr>
              <a:t>servers.each</a:t>
            </a:r>
            <a:r>
              <a:rPr lang="en-US" sz="1400" dirty="0" smtClean="0">
                <a:latin typeface="Andale Mono"/>
                <a:cs typeface="Andale Mono"/>
              </a:rPr>
              <a:t> do |app-server|</a:t>
            </a:r>
          </a:p>
          <a:p>
            <a:pPr marL="0" indent="0">
              <a:buNone/>
            </a:pPr>
            <a:r>
              <a:rPr lang="en-US" sz="1400" dirty="0">
                <a:latin typeface="Andale Mono"/>
                <a:cs typeface="Andale Mono"/>
              </a:rPr>
              <a:t> </a:t>
            </a:r>
            <a:r>
              <a:rPr lang="en-US" sz="1400" dirty="0" smtClean="0">
                <a:latin typeface="Andale Mono"/>
                <a:cs typeface="Andale Mono"/>
              </a:rPr>
              <a:t> </a:t>
            </a:r>
            <a:r>
              <a:rPr lang="en-US" sz="1400" dirty="0">
                <a:latin typeface="Andale Mono"/>
                <a:cs typeface="Andale Mono"/>
              </a:rPr>
              <a:t>query = “grant all privileges on </a:t>
            </a:r>
            <a:r>
              <a:rPr lang="en-US" sz="1400" dirty="0" err="1">
                <a:latin typeface="Andale Mono"/>
                <a:cs typeface="Andale Mono"/>
              </a:rPr>
              <a:t>foobar</a:t>
            </a:r>
            <a:r>
              <a:rPr lang="en-US" sz="1400" dirty="0">
                <a:latin typeface="Andale Mono"/>
                <a:cs typeface="Andale Mono"/>
              </a:rPr>
              <a:t>.* to </a:t>
            </a:r>
            <a:r>
              <a:rPr lang="en-US" sz="1400" dirty="0" smtClean="0">
                <a:latin typeface="Andale Mono"/>
                <a:cs typeface="Andale Mono"/>
              </a:rPr>
              <a:t>\</a:t>
            </a:r>
          </a:p>
          <a:p>
            <a:pPr marL="0" indent="0">
              <a:buNone/>
            </a:pPr>
            <a:r>
              <a:rPr lang="en-US" sz="1400" dirty="0">
                <a:latin typeface="Andale Mono"/>
                <a:cs typeface="Andale Mono"/>
              </a:rPr>
              <a:t> </a:t>
            </a:r>
            <a:r>
              <a:rPr lang="en-US" sz="1400" dirty="0" smtClean="0">
                <a:latin typeface="Andale Mono"/>
                <a:cs typeface="Andale Mono"/>
              </a:rPr>
              <a:t>          #</a:t>
            </a:r>
            <a:r>
              <a:rPr lang="en-US" sz="1400" dirty="0">
                <a:latin typeface="Andale Mono"/>
                <a:cs typeface="Andale Mono"/>
              </a:rPr>
              <a:t>{app-server[:app][:user]}@#{app-server[:</a:t>
            </a:r>
            <a:r>
              <a:rPr lang="en-US" sz="1400" dirty="0" err="1">
                <a:latin typeface="Andale Mono"/>
                <a:cs typeface="Andale Mono"/>
              </a:rPr>
              <a:t>ipaddress</a:t>
            </a:r>
            <a:r>
              <a:rPr lang="en-US" sz="1400" dirty="0">
                <a:latin typeface="Andale Mono"/>
                <a:cs typeface="Andale Mono"/>
              </a:rPr>
              <a:t>]} </a:t>
            </a:r>
            <a:r>
              <a:rPr lang="en-US" sz="1400" dirty="0" smtClean="0">
                <a:latin typeface="Andale Mono"/>
                <a:cs typeface="Andale Mono"/>
              </a:rPr>
              <a:t>\</a:t>
            </a:r>
          </a:p>
          <a:p>
            <a:pPr marL="0" indent="0">
              <a:buNone/>
            </a:pPr>
            <a:r>
              <a:rPr lang="en-US" sz="1400" dirty="0">
                <a:latin typeface="Andale Mono"/>
                <a:cs typeface="Andale Mono"/>
              </a:rPr>
              <a:t> </a:t>
            </a:r>
            <a:r>
              <a:rPr lang="en-US" sz="1400" dirty="0" smtClean="0">
                <a:latin typeface="Andale Mono"/>
                <a:cs typeface="Andale Mono"/>
              </a:rPr>
              <a:t>          identified </a:t>
            </a:r>
            <a:r>
              <a:rPr lang="en-US" sz="1400" dirty="0">
                <a:latin typeface="Andale Mono"/>
                <a:cs typeface="Andale Mono"/>
              </a:rPr>
              <a:t>by ‘#{app-server[:app][:password]}’;</a:t>
            </a:r>
            <a:r>
              <a:rPr lang="en-US" sz="1400" dirty="0" smtClean="0">
                <a:latin typeface="Andale Mono"/>
                <a:cs typeface="Andale Mono"/>
              </a:rPr>
              <a:t>”</a:t>
            </a:r>
          </a:p>
          <a:p>
            <a:pPr marL="0" indent="0">
              <a:buNone/>
            </a:pPr>
            <a:r>
              <a:rPr lang="en-US" sz="1400" dirty="0" smtClean="0">
                <a:latin typeface="Andale Mono"/>
                <a:cs typeface="Andale Mono"/>
              </a:rPr>
              <a:t>  </a:t>
            </a:r>
            <a:r>
              <a:rPr lang="en-US" sz="1400" dirty="0" err="1" smtClean="0">
                <a:latin typeface="Andale Mono"/>
                <a:cs typeface="Andale Mono"/>
              </a:rPr>
              <a:t>ruby_block</a:t>
            </a:r>
            <a:r>
              <a:rPr lang="en-US" sz="1400" dirty="0" smtClean="0">
                <a:latin typeface="Andale Mono"/>
                <a:cs typeface="Andale Mono"/>
              </a:rPr>
              <a:t> do</a:t>
            </a:r>
          </a:p>
          <a:p>
            <a:pPr marL="0" indent="0">
              <a:buNone/>
            </a:pPr>
            <a:r>
              <a:rPr lang="en-US" sz="1400" dirty="0" smtClean="0">
                <a:latin typeface="Andale Mono"/>
                <a:cs typeface="Andale Mono"/>
              </a:rPr>
              <a:t>    block do</a:t>
            </a:r>
          </a:p>
          <a:p>
            <a:pPr marL="0" indent="0">
              <a:buNone/>
            </a:pPr>
            <a:r>
              <a:rPr lang="en-US" sz="1400" dirty="0">
                <a:latin typeface="Andale Mono"/>
                <a:cs typeface="Andale Mono"/>
              </a:rPr>
              <a:t> </a:t>
            </a:r>
            <a:r>
              <a:rPr lang="en-US" sz="1400" dirty="0" smtClean="0">
                <a:latin typeface="Andale Mono"/>
                <a:cs typeface="Andale Mono"/>
              </a:rPr>
              <a:t>     system “</a:t>
            </a:r>
            <a:r>
              <a:rPr lang="en-US" sz="1400" dirty="0" err="1" smtClean="0">
                <a:latin typeface="Andale Mono"/>
                <a:cs typeface="Andale Mono"/>
              </a:rPr>
              <a:t>mysql</a:t>
            </a:r>
            <a:r>
              <a:rPr lang="en-US" sz="1400" dirty="0" smtClean="0">
                <a:latin typeface="Andale Mono"/>
                <a:cs typeface="Andale Mono"/>
              </a:rPr>
              <a:t> -e ‘#{query}’”</a:t>
            </a:r>
            <a:endParaRPr lang="en-US" sz="1400" dirty="0">
              <a:latin typeface="Andale Mono"/>
              <a:cs typeface="Andale Mono"/>
            </a:endParaRPr>
          </a:p>
          <a:p>
            <a:pPr marL="0" indent="0">
              <a:buNone/>
            </a:pPr>
            <a:r>
              <a:rPr lang="en-US" sz="1400" dirty="0" smtClean="0">
                <a:latin typeface="Andale Mono"/>
                <a:cs typeface="Andale Mono"/>
              </a:rPr>
              <a:t>    end</a:t>
            </a:r>
          </a:p>
          <a:p>
            <a:pPr marL="0" indent="0">
              <a:buNone/>
            </a:pPr>
            <a:r>
              <a:rPr lang="en-US" sz="1400" dirty="0">
                <a:latin typeface="Andale Mono"/>
                <a:cs typeface="Andale Mono"/>
              </a:rPr>
              <a:t> </a:t>
            </a:r>
            <a:r>
              <a:rPr lang="en-US" sz="1400" dirty="0" smtClean="0">
                <a:latin typeface="Andale Mono"/>
                <a:cs typeface="Andale Mono"/>
              </a:rPr>
              <a:t>   </a:t>
            </a:r>
            <a:r>
              <a:rPr lang="en-US" sz="1400" dirty="0" err="1" smtClean="0">
                <a:latin typeface="Andale Mono"/>
                <a:cs typeface="Andale Mono"/>
              </a:rPr>
              <a:t>not_if</a:t>
            </a:r>
            <a:r>
              <a:rPr lang="en-US" sz="1400" dirty="0" smtClean="0">
                <a:latin typeface="Andale Mono"/>
                <a:cs typeface="Andale Mono"/>
              </a:rPr>
              <a:t> “</a:t>
            </a:r>
            <a:r>
              <a:rPr lang="en-US" sz="1400" dirty="0" err="1" smtClean="0">
                <a:latin typeface="Andale Mono"/>
                <a:cs typeface="Andale Mono"/>
              </a:rPr>
              <a:t>mysql</a:t>
            </a:r>
            <a:r>
              <a:rPr lang="en-US" sz="1400" dirty="0" smtClean="0">
                <a:latin typeface="Andale Mono"/>
                <a:cs typeface="Andale Mono"/>
              </a:rPr>
              <a:t> -e ‘show grants for #{app-server[:app][:user]}\</a:t>
            </a:r>
          </a:p>
          <a:p>
            <a:pPr marL="0" indent="0">
              <a:buNone/>
            </a:pPr>
            <a:r>
              <a:rPr lang="en-US" sz="1400" dirty="0">
                <a:latin typeface="Andale Mono"/>
                <a:cs typeface="Andale Mono"/>
              </a:rPr>
              <a:t> </a:t>
            </a:r>
            <a:r>
              <a:rPr lang="en-US" sz="1400" dirty="0" smtClean="0">
                <a:latin typeface="Andale Mono"/>
                <a:cs typeface="Andale Mono"/>
              </a:rPr>
              <a:t>           @#{app-server[:</a:t>
            </a:r>
            <a:r>
              <a:rPr lang="en-US" sz="1400" dirty="0" err="1" smtClean="0">
                <a:latin typeface="Andale Mono"/>
                <a:cs typeface="Andale Mono"/>
              </a:rPr>
              <a:t>ipaddress</a:t>
            </a:r>
            <a:r>
              <a:rPr lang="en-US" sz="1400" dirty="0" smtClean="0">
                <a:latin typeface="Andale Mono"/>
                <a:cs typeface="Andale Mono"/>
              </a:rPr>
              <a:t>]};’ | </a:t>
            </a:r>
            <a:r>
              <a:rPr lang="en-US" sz="1400" dirty="0" err="1" smtClean="0">
                <a:latin typeface="Andale Mono"/>
                <a:cs typeface="Andale Mono"/>
              </a:rPr>
              <a:t>grep</a:t>
            </a:r>
            <a:r>
              <a:rPr lang="en-US" sz="1400" dirty="0" smtClean="0">
                <a:latin typeface="Andale Mono"/>
                <a:cs typeface="Andale Mono"/>
              </a:rPr>
              <a:t> #{app-server[:</a:t>
            </a:r>
            <a:r>
              <a:rPr lang="en-US" sz="1400" dirty="0" err="1" smtClean="0">
                <a:latin typeface="Andale Mono"/>
                <a:cs typeface="Andale Mono"/>
              </a:rPr>
              <a:t>ipaddress</a:t>
            </a:r>
            <a:r>
              <a:rPr lang="en-US" sz="1400" dirty="0" smtClean="0">
                <a:latin typeface="Andale Mono"/>
                <a:cs typeface="Andale Mono"/>
              </a:rPr>
              <a:t>]}”</a:t>
            </a:r>
          </a:p>
          <a:p>
            <a:pPr marL="0" indent="0">
              <a:buNone/>
            </a:pPr>
            <a:r>
              <a:rPr lang="en-US" sz="1400" dirty="0">
                <a:latin typeface="Andale Mono"/>
                <a:cs typeface="Andale Mono"/>
              </a:rPr>
              <a:t> </a:t>
            </a:r>
            <a:r>
              <a:rPr lang="en-US" sz="1400" dirty="0" smtClean="0">
                <a:latin typeface="Andale Mono"/>
                <a:cs typeface="Andale Mono"/>
              </a:rPr>
              <a:t>   action :create</a:t>
            </a:r>
            <a:endParaRPr lang="en-US" sz="1400" dirty="0">
              <a:latin typeface="Andale Mono"/>
              <a:cs typeface="Andale Mono"/>
            </a:endParaRPr>
          </a:p>
          <a:p>
            <a:pPr marL="0" indent="0">
              <a:buNone/>
            </a:pPr>
            <a:r>
              <a:rPr lang="en-US" sz="1400" dirty="0" smtClean="0">
                <a:latin typeface="Andale Mono"/>
                <a:cs typeface="Andale Mono"/>
              </a:rPr>
              <a:t>  end</a:t>
            </a:r>
            <a:endParaRPr lang="en-US" sz="1400" dirty="0">
              <a:latin typeface="Andale Mono"/>
              <a:cs typeface="Andale Mono"/>
            </a:endParaRPr>
          </a:p>
          <a:p>
            <a:pPr marL="0" indent="0">
              <a:buNone/>
            </a:pPr>
            <a:r>
              <a:rPr lang="en-US" sz="1400" dirty="0" smtClean="0">
                <a:latin typeface="Andale Mono"/>
                <a:cs typeface="Andale Mono"/>
              </a:rPr>
              <a:t>end</a:t>
            </a:r>
            <a:endParaRPr lang="en-US" sz="1400" dirty="0">
              <a:latin typeface="Andale Mono"/>
              <a:cs typeface="Andale Mono"/>
            </a:endParaRPr>
          </a:p>
        </p:txBody>
      </p:sp>
    </p:spTree>
    <p:extLst>
      <p:ext uri="{BB962C8B-B14F-4D97-AF65-F5344CB8AC3E}">
        <p14:creationId xmlns:p14="http://schemas.microsoft.com/office/powerpoint/2010/main" val="2802310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knife</a:t>
            </a:r>
            <a:endParaRPr lang="en-US" dirty="0"/>
          </a:p>
        </p:txBody>
      </p:sp>
      <p:sp>
        <p:nvSpPr>
          <p:cNvPr id="3" name="Content Placeholder 2"/>
          <p:cNvSpPr>
            <a:spLocks noGrp="1"/>
          </p:cNvSpPr>
          <p:nvPr>
            <p:ph idx="1"/>
          </p:nvPr>
        </p:nvSpPr>
        <p:spPr>
          <a:xfrm>
            <a:off x="457200" y="1291575"/>
            <a:ext cx="8229600" cy="4525963"/>
          </a:xfrm>
        </p:spPr>
        <p:txBody>
          <a:bodyPr>
            <a:normAutofit lnSpcReduction="10000"/>
          </a:bodyPr>
          <a:lstStyle/>
          <a:p>
            <a:pPr marL="0" indent="0">
              <a:buNone/>
            </a:pPr>
            <a:r>
              <a:rPr lang="en-US" sz="2400" dirty="0" smtClean="0"/>
              <a:t>CRUD client for Chef.</a:t>
            </a:r>
          </a:p>
          <a:p>
            <a:pPr marL="0" indent="0">
              <a:buNone/>
            </a:pPr>
            <a:endParaRPr lang="en-US" sz="2400" dirty="0"/>
          </a:p>
          <a:p>
            <a:pPr marL="0" indent="0">
              <a:buNone/>
            </a:pPr>
            <a:r>
              <a:rPr lang="en-US" sz="1800" dirty="0" smtClean="0">
                <a:latin typeface="Andale Mono"/>
                <a:cs typeface="Andale Mono"/>
              </a:rPr>
              <a:t># bootstrap </a:t>
            </a:r>
            <a:r>
              <a:rPr lang="en-US" sz="1800" dirty="0" err="1" smtClean="0">
                <a:latin typeface="Andale Mono"/>
                <a:cs typeface="Andale Mono"/>
              </a:rPr>
              <a:t>CentOS</a:t>
            </a:r>
            <a:r>
              <a:rPr lang="en-US" sz="1800" dirty="0" smtClean="0">
                <a:latin typeface="Andale Mono"/>
                <a:cs typeface="Andale Mono"/>
              </a:rPr>
              <a:t> 5 machine with role “app-server”</a:t>
            </a:r>
          </a:p>
          <a:p>
            <a:pPr marL="0" indent="0">
              <a:buNone/>
            </a:pPr>
            <a:r>
              <a:rPr lang="en-US" sz="1800" dirty="0" smtClean="0">
                <a:latin typeface="Andale Mono"/>
                <a:cs typeface="Andale Mono"/>
              </a:rPr>
              <a:t>$ knife bootstrap &lt;</a:t>
            </a:r>
            <a:r>
              <a:rPr lang="en-US" sz="1800" dirty="0" err="1" smtClean="0">
                <a:latin typeface="Andale Mono"/>
                <a:cs typeface="Andale Mono"/>
              </a:rPr>
              <a:t>fqdn</a:t>
            </a:r>
            <a:r>
              <a:rPr lang="en-US" sz="1800" dirty="0" smtClean="0">
                <a:latin typeface="Andale Mono"/>
                <a:cs typeface="Andale Mono"/>
              </a:rPr>
              <a:t>&gt; “role[app-server]” -d \</a:t>
            </a:r>
          </a:p>
          <a:p>
            <a:pPr marL="0" indent="0">
              <a:buNone/>
            </a:pPr>
            <a:r>
              <a:rPr lang="en-US" sz="1800" dirty="0">
                <a:latin typeface="Andale Mono"/>
                <a:cs typeface="Andale Mono"/>
              </a:rPr>
              <a:t> </a:t>
            </a:r>
            <a:r>
              <a:rPr lang="en-US" sz="1800" dirty="0" smtClean="0">
                <a:latin typeface="Andale Mono"/>
                <a:cs typeface="Andale Mono"/>
              </a:rPr>
              <a:t> centos5-gems</a:t>
            </a:r>
            <a:br>
              <a:rPr lang="en-US" sz="1800" dirty="0" smtClean="0">
                <a:latin typeface="Andale Mono"/>
                <a:cs typeface="Andale Mono"/>
              </a:rPr>
            </a:br>
            <a:endParaRPr lang="en-US" sz="1800" dirty="0" smtClean="0">
              <a:latin typeface="Andale Mono"/>
              <a:cs typeface="Andale Mono"/>
            </a:endParaRPr>
          </a:p>
          <a:p>
            <a:pPr marL="0" indent="0">
              <a:buNone/>
            </a:pPr>
            <a:r>
              <a:rPr lang="en-US" sz="1800" dirty="0" smtClean="0">
                <a:latin typeface="Andale Mono"/>
                <a:cs typeface="Andale Mono"/>
              </a:rPr>
              <a:t># search for nodes with role “app-server”</a:t>
            </a:r>
            <a:endParaRPr lang="en-US" sz="1800" dirty="0">
              <a:latin typeface="Andale Mono"/>
              <a:cs typeface="Andale Mono"/>
            </a:endParaRPr>
          </a:p>
          <a:p>
            <a:pPr marL="0" indent="0">
              <a:buNone/>
            </a:pPr>
            <a:r>
              <a:rPr lang="en-US" sz="1800" dirty="0" smtClean="0">
                <a:latin typeface="Andale Mono"/>
                <a:cs typeface="Andale Mono"/>
              </a:rPr>
              <a:t>$ knife search node “</a:t>
            </a:r>
            <a:r>
              <a:rPr lang="en-US" sz="1800" dirty="0" err="1" smtClean="0">
                <a:latin typeface="Andale Mono"/>
                <a:cs typeface="Andale Mono"/>
              </a:rPr>
              <a:t>roles:app-server</a:t>
            </a:r>
            <a:r>
              <a:rPr lang="en-US" sz="1800" dirty="0" smtClean="0">
                <a:latin typeface="Andale Mono"/>
                <a:cs typeface="Andale Mono"/>
              </a:rPr>
              <a:t>”</a:t>
            </a:r>
            <a:br>
              <a:rPr lang="en-US" sz="1800" dirty="0" smtClean="0">
                <a:latin typeface="Andale Mono"/>
                <a:cs typeface="Andale Mono"/>
              </a:rPr>
            </a:br>
            <a:endParaRPr lang="en-US" sz="1800" dirty="0" smtClean="0">
              <a:latin typeface="Andale Mono"/>
              <a:cs typeface="Andale Mono"/>
            </a:endParaRPr>
          </a:p>
          <a:p>
            <a:pPr marL="0" indent="0">
              <a:buNone/>
            </a:pPr>
            <a:r>
              <a:rPr lang="en-US" sz="1800" dirty="0" smtClean="0">
                <a:latin typeface="Andale Mono"/>
                <a:cs typeface="Andale Mono"/>
              </a:rPr>
              <a:t># upload app-</a:t>
            </a:r>
            <a:r>
              <a:rPr lang="en-US" sz="1800" dirty="0" err="1" smtClean="0">
                <a:latin typeface="Andale Mono"/>
                <a:cs typeface="Andale Mono"/>
              </a:rPr>
              <a:t>server.rb</a:t>
            </a:r>
            <a:r>
              <a:rPr lang="en-US" sz="1800" dirty="0" smtClean="0">
                <a:latin typeface="Andale Mono"/>
                <a:cs typeface="Andale Mono"/>
              </a:rPr>
              <a:t> role file to chef-server.</a:t>
            </a:r>
          </a:p>
          <a:p>
            <a:pPr marL="0" indent="0">
              <a:buNone/>
            </a:pPr>
            <a:r>
              <a:rPr lang="en-US" sz="1800" dirty="0" smtClean="0">
                <a:latin typeface="Andale Mono"/>
                <a:cs typeface="Andale Mono"/>
              </a:rPr>
              <a:t>$ knife role from file app-</a:t>
            </a:r>
            <a:r>
              <a:rPr lang="en-US" sz="1800" dirty="0" err="1" smtClean="0">
                <a:latin typeface="Andale Mono"/>
                <a:cs typeface="Andale Mono"/>
              </a:rPr>
              <a:t>server.rb</a:t>
            </a:r>
            <a:r>
              <a:rPr lang="en-US" sz="1800" dirty="0" smtClean="0">
                <a:latin typeface="Andale Mono"/>
                <a:cs typeface="Andale Mono"/>
              </a:rPr>
              <a:t/>
            </a:r>
            <a:br>
              <a:rPr lang="en-US" sz="1800" dirty="0" smtClean="0">
                <a:latin typeface="Andale Mono"/>
                <a:cs typeface="Andale Mono"/>
              </a:rPr>
            </a:br>
            <a:endParaRPr lang="en-US" sz="1800" dirty="0" smtClean="0">
              <a:latin typeface="Andale Mono"/>
              <a:cs typeface="Andale Mono"/>
            </a:endParaRPr>
          </a:p>
          <a:p>
            <a:pPr marL="0" indent="0">
              <a:buNone/>
            </a:pPr>
            <a:r>
              <a:rPr lang="en-US" sz="1800" dirty="0" smtClean="0">
                <a:latin typeface="Andale Mono"/>
                <a:cs typeface="Andale Mono"/>
              </a:rPr>
              <a:t># upload </a:t>
            </a:r>
            <a:r>
              <a:rPr lang="en-US" sz="1800" dirty="0" err="1" smtClean="0">
                <a:latin typeface="Andale Mono"/>
                <a:cs typeface="Andale Mono"/>
              </a:rPr>
              <a:t>httpd</a:t>
            </a:r>
            <a:r>
              <a:rPr lang="en-US" sz="1800" dirty="0" smtClean="0">
                <a:latin typeface="Andale Mono"/>
                <a:cs typeface="Andale Mono"/>
              </a:rPr>
              <a:t> cookbook to chef-server.</a:t>
            </a:r>
          </a:p>
          <a:p>
            <a:pPr marL="0" indent="0">
              <a:buNone/>
            </a:pPr>
            <a:r>
              <a:rPr lang="en-US" sz="1800" dirty="0" smtClean="0">
                <a:latin typeface="Andale Mono"/>
                <a:cs typeface="Andale Mono"/>
              </a:rPr>
              <a:t>$ knife cookbook upload </a:t>
            </a:r>
            <a:r>
              <a:rPr lang="en-US" sz="1800" dirty="0" err="1" smtClean="0">
                <a:latin typeface="Andale Mono"/>
                <a:cs typeface="Andale Mono"/>
              </a:rPr>
              <a:t>httpd</a:t>
            </a:r>
            <a:endParaRPr lang="en-US" sz="1800" dirty="0" smtClean="0">
              <a:latin typeface="Andale Mono"/>
              <a:cs typeface="Andale Mono"/>
            </a:endParaRPr>
          </a:p>
        </p:txBody>
      </p:sp>
    </p:spTree>
    <p:extLst>
      <p:ext uri="{BB962C8B-B14F-4D97-AF65-F5344CB8AC3E}">
        <p14:creationId xmlns:p14="http://schemas.microsoft.com/office/powerpoint/2010/main" val="24525236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nife reporting (with chef search!)</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Andale Mono"/>
                <a:cs typeface="Andale Mono"/>
              </a:rPr>
              <a:t># </a:t>
            </a:r>
            <a:r>
              <a:rPr lang="en-US" sz="1600" dirty="0">
                <a:latin typeface="Andale Mono"/>
                <a:cs typeface="Andale Mono"/>
              </a:rPr>
              <a:t>search for nodes that have a degraded 3ware RAID array</a:t>
            </a:r>
          </a:p>
          <a:p>
            <a:pPr marL="0" indent="0">
              <a:buNone/>
            </a:pPr>
            <a:r>
              <a:rPr lang="en-US" sz="1600" dirty="0">
                <a:latin typeface="Andale Mono"/>
                <a:cs typeface="Andale Mono"/>
              </a:rPr>
              <a:t>$ knife </a:t>
            </a:r>
            <a:r>
              <a:rPr lang="en-US" sz="1600" dirty="0" err="1">
                <a:latin typeface="Andale Mono"/>
                <a:cs typeface="Andale Mono"/>
              </a:rPr>
              <a:t>ssh</a:t>
            </a:r>
            <a:r>
              <a:rPr lang="en-US" sz="1600" dirty="0">
                <a:latin typeface="Andale Mono"/>
                <a:cs typeface="Andale Mono"/>
              </a:rPr>
              <a:t> </a:t>
            </a:r>
            <a:r>
              <a:rPr lang="en-US" sz="1600" dirty="0" smtClean="0">
                <a:latin typeface="Andale Mono"/>
                <a:cs typeface="Andale Mono"/>
              </a:rPr>
              <a:t>-m “ </a:t>
            </a:r>
            <a:r>
              <a:rPr lang="en-US" sz="1600" dirty="0">
                <a:latin typeface="Andale Mono"/>
                <a:cs typeface="Andale Mono"/>
              </a:rPr>
              <a:t>`knife exec -E “search(:nodes, ‘*:*’).each </a:t>
            </a:r>
            <a:r>
              <a:rPr lang="en-US" sz="1600" dirty="0" smtClean="0">
                <a:latin typeface="Andale Mono"/>
                <a:cs typeface="Andale Mono"/>
              </a:rPr>
              <a:t>\</a:t>
            </a:r>
          </a:p>
          <a:p>
            <a:pPr marL="0" indent="0">
              <a:buNone/>
            </a:pPr>
            <a:r>
              <a:rPr lang="en-US" sz="1600" dirty="0">
                <a:latin typeface="Andale Mono"/>
                <a:cs typeface="Andale Mono"/>
              </a:rPr>
              <a:t> </a:t>
            </a:r>
            <a:r>
              <a:rPr lang="en-US" sz="1600" dirty="0" smtClean="0">
                <a:latin typeface="Andale Mono"/>
                <a:cs typeface="Andale Mono"/>
              </a:rPr>
              <a:t> { |</a:t>
            </a:r>
            <a:r>
              <a:rPr lang="en-US" sz="1600" dirty="0">
                <a:latin typeface="Andale Mono"/>
                <a:cs typeface="Andale Mono"/>
              </a:rPr>
              <a:t>host| puts </a:t>
            </a:r>
            <a:r>
              <a:rPr lang="en-US" sz="1600" dirty="0" smtClean="0">
                <a:latin typeface="Andale Mono"/>
                <a:cs typeface="Andale Mono"/>
              </a:rPr>
              <a:t>host[:hostname] }” | </a:t>
            </a:r>
            <a:r>
              <a:rPr lang="en-US" sz="1600" dirty="0" err="1" smtClean="0">
                <a:latin typeface="Andale Mono"/>
                <a:cs typeface="Andale Mono"/>
              </a:rPr>
              <a:t>xargs</a:t>
            </a:r>
            <a:r>
              <a:rPr lang="en-US" sz="1600" dirty="0" smtClean="0">
                <a:latin typeface="Andale Mono"/>
                <a:cs typeface="Andale Mono"/>
              </a:rPr>
              <a:t>`” ‘status=$(</a:t>
            </a:r>
            <a:r>
              <a:rPr lang="en-US" sz="1600" dirty="0" err="1" smtClean="0">
                <a:latin typeface="Andale Mono"/>
                <a:cs typeface="Andale Mono"/>
              </a:rPr>
              <a:t>tw_cli</a:t>
            </a:r>
            <a:r>
              <a:rPr lang="en-US" sz="1600" dirty="0" smtClean="0">
                <a:latin typeface="Andale Mono"/>
                <a:cs typeface="Andale Mono"/>
              </a:rPr>
              <a:t> \</a:t>
            </a:r>
          </a:p>
          <a:p>
            <a:pPr marL="0" indent="0">
              <a:buNone/>
            </a:pPr>
            <a:r>
              <a:rPr lang="en-US" sz="1600" dirty="0">
                <a:latin typeface="Andale Mono"/>
                <a:cs typeface="Andale Mono"/>
              </a:rPr>
              <a:t> </a:t>
            </a:r>
            <a:r>
              <a:rPr lang="en-US" sz="1600" dirty="0" smtClean="0">
                <a:latin typeface="Andale Mono"/>
                <a:cs typeface="Andale Mono"/>
              </a:rPr>
              <a:t> /c0 show | </a:t>
            </a:r>
            <a:r>
              <a:rPr lang="en-US" sz="1600" dirty="0" err="1" smtClean="0">
                <a:latin typeface="Andale Mono"/>
                <a:cs typeface="Andale Mono"/>
              </a:rPr>
              <a:t>grep</a:t>
            </a:r>
            <a:r>
              <a:rPr lang="en-US" sz="1600" dirty="0" smtClean="0">
                <a:latin typeface="Andale Mono"/>
                <a:cs typeface="Andale Mono"/>
              </a:rPr>
              <a:t> -</a:t>
            </a:r>
            <a:r>
              <a:rPr lang="en-US" sz="1600" dirty="0" err="1" smtClean="0">
                <a:latin typeface="Andale Mono"/>
                <a:cs typeface="Andale Mono"/>
              </a:rPr>
              <a:t>i</a:t>
            </a:r>
            <a:r>
              <a:rPr lang="en-US" sz="1600" dirty="0" smtClean="0">
                <a:latin typeface="Andale Mono"/>
                <a:cs typeface="Andale Mono"/>
              </a:rPr>
              <a:t> “degrade”) ; if [ $status ] ; then \</a:t>
            </a:r>
          </a:p>
          <a:p>
            <a:pPr marL="0" indent="0">
              <a:buNone/>
            </a:pPr>
            <a:r>
              <a:rPr lang="en-US" sz="1600" dirty="0">
                <a:latin typeface="Andale Mono"/>
                <a:cs typeface="Andale Mono"/>
              </a:rPr>
              <a:t> </a:t>
            </a:r>
            <a:r>
              <a:rPr lang="en-US" sz="1600" dirty="0" smtClean="0">
                <a:latin typeface="Andale Mono"/>
                <a:cs typeface="Andale Mono"/>
              </a:rPr>
              <a:t> echo “* DEGRADED” ; else echo “* OK” ; fi’</a:t>
            </a:r>
          </a:p>
          <a:p>
            <a:pPr marL="0" indent="0">
              <a:buNone/>
            </a:pPr>
            <a:endParaRPr lang="en-US" sz="1600" dirty="0" smtClean="0">
              <a:latin typeface="Andale Mono"/>
              <a:cs typeface="Andale Mono"/>
            </a:endParaRPr>
          </a:p>
          <a:p>
            <a:pPr marL="0" indent="0">
              <a:buNone/>
            </a:pPr>
            <a:r>
              <a:rPr lang="en-US" sz="1600" dirty="0" err="1" smtClean="0">
                <a:latin typeface="Andale Mono"/>
                <a:cs typeface="Andale Mono"/>
              </a:rPr>
              <a:t>foobar.example.com</a:t>
            </a:r>
            <a:r>
              <a:rPr lang="en-US" sz="1600" dirty="0" smtClean="0">
                <a:latin typeface="Andale Mono"/>
                <a:cs typeface="Andale Mono"/>
              </a:rPr>
              <a:t>  * DEGRADED</a:t>
            </a:r>
          </a:p>
          <a:p>
            <a:pPr marL="0" indent="0">
              <a:buNone/>
            </a:pPr>
            <a:r>
              <a:rPr lang="en-US" sz="1600" dirty="0" err="1" smtClean="0">
                <a:latin typeface="Andale Mono"/>
                <a:cs typeface="Andale Mono"/>
              </a:rPr>
              <a:t>barfoo.example.com</a:t>
            </a:r>
            <a:r>
              <a:rPr lang="en-US" sz="1600" dirty="0" smtClean="0">
                <a:latin typeface="Andale Mono"/>
                <a:cs typeface="Andale Mono"/>
              </a:rPr>
              <a:t>  * OK</a:t>
            </a:r>
          </a:p>
          <a:p>
            <a:pPr marL="0" indent="0">
              <a:buNone/>
            </a:pPr>
            <a:endParaRPr lang="en-US" sz="2400" dirty="0"/>
          </a:p>
          <a:p>
            <a:pPr marL="0" indent="0">
              <a:buNone/>
            </a:pPr>
            <a:r>
              <a:rPr lang="en-US" sz="2400" dirty="0" smtClean="0"/>
              <a:t>(slightly modified from </a:t>
            </a:r>
            <a:r>
              <a:rPr lang="hr-HR" sz="2400" dirty="0"/>
              <a:t>http://blog.loftninjas.org/2010/12/29/knife-one-liners</a:t>
            </a:r>
            <a:r>
              <a:rPr lang="hr-HR" sz="2400" dirty="0" smtClean="0"/>
              <a:t>/)</a:t>
            </a:r>
            <a:endParaRPr lang="en-US" sz="2400" dirty="0"/>
          </a:p>
        </p:txBody>
      </p:sp>
    </p:spTree>
    <p:extLst>
      <p:ext uri="{BB962C8B-B14F-4D97-AF65-F5344CB8AC3E}">
        <p14:creationId xmlns:p14="http://schemas.microsoft.com/office/powerpoint/2010/main" val="19673230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piles of servers to services</a:t>
            </a:r>
            <a:endParaRPr lang="en-US" dirty="0"/>
          </a:p>
        </p:txBody>
      </p:sp>
      <p:sp>
        <p:nvSpPr>
          <p:cNvPr id="4" name="TextBox 3"/>
          <p:cNvSpPr txBox="1"/>
          <p:nvPr/>
        </p:nvSpPr>
        <p:spPr>
          <a:xfrm>
            <a:off x="887087" y="1886388"/>
            <a:ext cx="7414180" cy="3970318"/>
          </a:xfrm>
          <a:prstGeom prst="rect">
            <a:avLst/>
          </a:prstGeom>
          <a:noFill/>
        </p:spPr>
        <p:txBody>
          <a:bodyPr wrap="square" rtlCol="0">
            <a:spAutoFit/>
          </a:bodyPr>
          <a:lstStyle/>
          <a:p>
            <a:r>
              <a:rPr lang="en-US" sz="2800" dirty="0" smtClean="0"/>
              <a:t>I have a bunch of machines, I have my Chef recipes and roles, then I apply them to these sets of machines.</a:t>
            </a:r>
          </a:p>
          <a:p>
            <a:endParaRPr lang="en-US" sz="2800" dirty="0"/>
          </a:p>
          <a:p>
            <a:r>
              <a:rPr lang="en-US" sz="2800" dirty="0" smtClean="0"/>
              <a:t>Chef </a:t>
            </a:r>
            <a:r>
              <a:rPr lang="en-US" sz="2800" i="1" dirty="0" smtClean="0"/>
              <a:t>search</a:t>
            </a:r>
            <a:r>
              <a:rPr lang="en-US" sz="2800" dirty="0" smtClean="0"/>
              <a:t> collects each machine that has specific roles, and does something with them (like creating grants on MySQL DB’s or creating </a:t>
            </a:r>
            <a:r>
              <a:rPr lang="en-US" sz="2800" dirty="0" err="1" smtClean="0"/>
              <a:t>config</a:t>
            </a:r>
            <a:r>
              <a:rPr lang="en-US" sz="2800" dirty="0" smtClean="0"/>
              <a:t> files so that app servers know where to find these DB’s.)</a:t>
            </a:r>
          </a:p>
        </p:txBody>
      </p:sp>
    </p:spTree>
    <p:extLst>
      <p:ext uri="{BB962C8B-B14F-4D97-AF65-F5344CB8AC3E}">
        <p14:creationId xmlns:p14="http://schemas.microsoft.com/office/powerpoint/2010/main" val="11218446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1261"/>
            <a:ext cx="8229600" cy="1143000"/>
          </a:xfrm>
        </p:spPr>
        <p:txBody>
          <a:bodyPr/>
          <a:lstStyle/>
          <a:p>
            <a:r>
              <a:rPr lang="en-US" dirty="0" smtClean="0"/>
              <a:t>So, what’s the upshot?</a:t>
            </a:r>
            <a:endParaRPr lang="en-US" dirty="0"/>
          </a:p>
        </p:txBody>
      </p:sp>
    </p:spTree>
    <p:extLst>
      <p:ext uri="{BB962C8B-B14F-4D97-AF65-F5344CB8AC3E}">
        <p14:creationId xmlns:p14="http://schemas.microsoft.com/office/powerpoint/2010/main" val="27803156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5726"/>
            <a:ext cx="8229600" cy="2941645"/>
          </a:xfrm>
        </p:spPr>
        <p:txBody>
          <a:bodyPr>
            <a:normAutofit fontScale="90000"/>
          </a:bodyPr>
          <a:lstStyle/>
          <a:p>
            <a:r>
              <a:rPr lang="en-US" dirty="0" smtClean="0"/>
              <a:t>I don’t have to care about individual servers – I just know that I have N of them and that they behave according to what role or recipes I’ve assigned to them.</a:t>
            </a:r>
            <a:endParaRPr lang="en-US" dirty="0"/>
          </a:p>
        </p:txBody>
      </p:sp>
    </p:spTree>
    <p:extLst>
      <p:ext uri="{BB962C8B-B14F-4D97-AF65-F5344CB8AC3E}">
        <p14:creationId xmlns:p14="http://schemas.microsoft.com/office/powerpoint/2010/main" val="31510035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we do?</a:t>
            </a:r>
            <a:endParaRPr lang="en-US" dirty="0"/>
          </a:p>
        </p:txBody>
      </p:sp>
      <p:sp>
        <p:nvSpPr>
          <p:cNvPr id="3" name="Content Placeholder 2"/>
          <p:cNvSpPr>
            <a:spLocks noGrp="1"/>
          </p:cNvSpPr>
          <p:nvPr>
            <p:ph idx="1"/>
          </p:nvPr>
        </p:nvSpPr>
        <p:spPr/>
        <p:txBody>
          <a:bodyPr/>
          <a:lstStyle/>
          <a:p>
            <a:pPr marL="0" indent="0" algn="ctr">
              <a:buNone/>
            </a:pPr>
            <a:r>
              <a:rPr lang="en-US" dirty="0" smtClean="0"/>
              <a:t>(disclaimer: I haven’t tried these ideas yet.)</a:t>
            </a:r>
          </a:p>
          <a:p>
            <a:pPr marL="0" indent="0" algn="ctr">
              <a:buNone/>
            </a:pPr>
            <a:endParaRPr lang="en-US" dirty="0"/>
          </a:p>
          <a:p>
            <a:pPr marL="0" indent="0">
              <a:buNone/>
            </a:pPr>
            <a:r>
              <a:rPr lang="en-US" dirty="0" smtClean="0"/>
              <a:t>- With custom </a:t>
            </a:r>
            <a:r>
              <a:rPr lang="en-US" dirty="0" err="1" smtClean="0"/>
              <a:t>ohai</a:t>
            </a:r>
            <a:r>
              <a:rPr lang="en-US" dirty="0" smtClean="0"/>
              <a:t> plugins, could measure load average, IOPs, or even disk and RAID array types, and stuff them into node attributes. (Then could pull them out with knife and generate a report, or automatically provision/destroy machines based on what we measured.)</a:t>
            </a:r>
            <a:endParaRPr lang="en-US" dirty="0"/>
          </a:p>
        </p:txBody>
      </p:sp>
    </p:spTree>
    <p:extLst>
      <p:ext uri="{BB962C8B-B14F-4D97-AF65-F5344CB8AC3E}">
        <p14:creationId xmlns:p14="http://schemas.microsoft.com/office/powerpoint/2010/main" val="11072414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we do?</a:t>
            </a:r>
            <a:endParaRPr lang="en-US" dirty="0"/>
          </a:p>
        </p:txBody>
      </p:sp>
      <p:sp>
        <p:nvSpPr>
          <p:cNvPr id="3" name="Content Placeholder 2"/>
          <p:cNvSpPr>
            <a:spLocks noGrp="1"/>
          </p:cNvSpPr>
          <p:nvPr>
            <p:ph idx="1"/>
          </p:nvPr>
        </p:nvSpPr>
        <p:spPr/>
        <p:txBody>
          <a:bodyPr/>
          <a:lstStyle/>
          <a:p>
            <a:pPr marL="0" indent="0" algn="ctr">
              <a:buNone/>
            </a:pPr>
            <a:endParaRPr lang="en-US" dirty="0"/>
          </a:p>
          <a:p>
            <a:pPr>
              <a:buFontTx/>
              <a:buChar char="-"/>
            </a:pPr>
            <a:r>
              <a:rPr lang="en-US" dirty="0" smtClean="0"/>
              <a:t>Automatically setup replication between database machines (this I </a:t>
            </a:r>
            <a:r>
              <a:rPr lang="en-US" u="sng" dirty="0" smtClean="0"/>
              <a:t>have</a:t>
            </a:r>
            <a:r>
              <a:rPr lang="en-US" dirty="0" smtClean="0"/>
              <a:t> done before*)</a:t>
            </a:r>
          </a:p>
          <a:p>
            <a:pPr>
              <a:buFontTx/>
              <a:buChar char="-"/>
            </a:pPr>
            <a:endParaRPr lang="en-US" dirty="0"/>
          </a:p>
          <a:p>
            <a:pPr marL="0" indent="0">
              <a:buNone/>
            </a:pPr>
            <a:endParaRPr lang="en-US" dirty="0" smtClean="0"/>
          </a:p>
          <a:p>
            <a:pPr marL="0" indent="0">
              <a:buNone/>
            </a:pPr>
            <a:r>
              <a:rPr lang="en-US" sz="2400" dirty="0" smtClean="0"/>
              <a:t>* https://github.com/blueboxgroup/bbg_cookbooks/tree/master/mysql - coauthored cookbook with Lee Huffman.</a:t>
            </a:r>
            <a:endParaRPr lang="en-US" sz="2400" dirty="0"/>
          </a:p>
        </p:txBody>
      </p:sp>
    </p:spTree>
    <p:extLst>
      <p:ext uri="{BB962C8B-B14F-4D97-AF65-F5344CB8AC3E}">
        <p14:creationId xmlns:p14="http://schemas.microsoft.com/office/powerpoint/2010/main" val="37762104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tips</a:t>
            </a:r>
            <a:endParaRPr lang="en-US" dirty="0"/>
          </a:p>
        </p:txBody>
      </p:sp>
      <p:sp>
        <p:nvSpPr>
          <p:cNvPr id="3" name="Content Placeholder 2"/>
          <p:cNvSpPr>
            <a:spLocks noGrp="1"/>
          </p:cNvSpPr>
          <p:nvPr>
            <p:ph idx="1"/>
          </p:nvPr>
        </p:nvSpPr>
        <p:spPr/>
        <p:txBody>
          <a:bodyPr/>
          <a:lstStyle/>
          <a:p>
            <a:pPr>
              <a:buFontTx/>
              <a:buChar char="-"/>
            </a:pPr>
            <a:r>
              <a:rPr lang="en-US" dirty="0" smtClean="0"/>
              <a:t>Use RVM (Ruby Version Manager)</a:t>
            </a:r>
            <a:r>
              <a:rPr lang="es-ES_tradnl" dirty="0" smtClean="0"/>
              <a:t>, </a:t>
            </a:r>
            <a:r>
              <a:rPr lang="es-ES_tradnl" dirty="0" err="1" smtClean="0"/>
              <a:t>it’ll</a:t>
            </a:r>
            <a:r>
              <a:rPr lang="es-ES_tradnl" dirty="0" smtClean="0"/>
              <a:t> </a:t>
            </a:r>
            <a:r>
              <a:rPr lang="es-ES_tradnl" dirty="0" err="1" smtClean="0"/>
              <a:t>make</a:t>
            </a:r>
            <a:r>
              <a:rPr lang="es-ES_tradnl" dirty="0" smtClean="0"/>
              <a:t> </a:t>
            </a:r>
            <a:r>
              <a:rPr lang="es-ES_tradnl" dirty="0" err="1" smtClean="0"/>
              <a:t>your</a:t>
            </a:r>
            <a:r>
              <a:rPr lang="es-ES_tradnl" dirty="0" smtClean="0"/>
              <a:t> </a:t>
            </a:r>
            <a:r>
              <a:rPr lang="es-ES_tradnl" dirty="0" err="1" smtClean="0"/>
              <a:t>life</a:t>
            </a:r>
            <a:r>
              <a:rPr lang="es-ES_tradnl" dirty="0" smtClean="0"/>
              <a:t> </a:t>
            </a:r>
            <a:r>
              <a:rPr lang="es-ES_tradnl" dirty="0" err="1" smtClean="0"/>
              <a:t>much</a:t>
            </a:r>
            <a:r>
              <a:rPr lang="es-ES_tradnl" dirty="0" smtClean="0"/>
              <a:t> </a:t>
            </a:r>
            <a:r>
              <a:rPr lang="es-ES_tradnl" dirty="0" err="1" smtClean="0"/>
              <a:t>easier</a:t>
            </a:r>
            <a:r>
              <a:rPr lang="es-ES_tradnl" dirty="0" smtClean="0"/>
              <a:t>.</a:t>
            </a:r>
          </a:p>
          <a:p>
            <a:pPr>
              <a:buFontTx/>
              <a:buChar char="-"/>
            </a:pPr>
            <a:r>
              <a:rPr lang="es-ES_tradnl" dirty="0" smtClean="0"/>
              <a:t>Use </a:t>
            </a:r>
            <a:r>
              <a:rPr lang="es-ES_tradnl" dirty="0" err="1" smtClean="0"/>
              <a:t>monit</a:t>
            </a:r>
            <a:r>
              <a:rPr lang="es-ES_tradnl" dirty="0" smtClean="0"/>
              <a:t>, </a:t>
            </a:r>
            <a:r>
              <a:rPr lang="es-ES_tradnl" dirty="0" err="1" smtClean="0"/>
              <a:t>just</a:t>
            </a:r>
            <a:r>
              <a:rPr lang="es-ES_tradnl" dirty="0" smtClean="0"/>
              <a:t> in case chef-</a:t>
            </a:r>
            <a:r>
              <a:rPr lang="es-ES_tradnl" dirty="0" err="1" smtClean="0"/>
              <a:t>client</a:t>
            </a:r>
            <a:r>
              <a:rPr lang="es-ES_tradnl" dirty="0" smtClean="0"/>
              <a:t> decides </a:t>
            </a:r>
            <a:r>
              <a:rPr lang="es-ES_tradnl" dirty="0" err="1" smtClean="0"/>
              <a:t>to</a:t>
            </a:r>
            <a:r>
              <a:rPr lang="es-ES_tradnl" dirty="0" smtClean="0"/>
              <a:t> </a:t>
            </a:r>
            <a:r>
              <a:rPr lang="es-ES_tradnl" dirty="0" err="1" smtClean="0"/>
              <a:t>gobble</a:t>
            </a:r>
            <a:r>
              <a:rPr lang="es-ES_tradnl" dirty="0" smtClean="0"/>
              <a:t> </a:t>
            </a:r>
            <a:r>
              <a:rPr lang="es-ES_tradnl" dirty="0" err="1" smtClean="0"/>
              <a:t>all</a:t>
            </a:r>
            <a:r>
              <a:rPr lang="es-ES_tradnl" dirty="0" smtClean="0"/>
              <a:t> of </a:t>
            </a:r>
            <a:r>
              <a:rPr lang="es-ES_tradnl" dirty="0" err="1" smtClean="0"/>
              <a:t>the</a:t>
            </a:r>
            <a:r>
              <a:rPr lang="es-ES_tradnl" dirty="0" smtClean="0"/>
              <a:t> </a:t>
            </a:r>
            <a:r>
              <a:rPr lang="es-ES_tradnl" dirty="0" err="1" smtClean="0"/>
              <a:t>memory</a:t>
            </a:r>
            <a:r>
              <a:rPr lang="es-ES_tradnl" dirty="0" smtClean="0"/>
              <a:t> </a:t>
            </a:r>
            <a:r>
              <a:rPr lang="es-ES_tradnl" dirty="0" err="1" smtClean="0"/>
              <a:t>on</a:t>
            </a:r>
            <a:r>
              <a:rPr lang="es-ES_tradnl" dirty="0" smtClean="0"/>
              <a:t> </a:t>
            </a:r>
            <a:r>
              <a:rPr lang="es-ES_tradnl" dirty="0" err="1" smtClean="0"/>
              <a:t>your</a:t>
            </a:r>
            <a:r>
              <a:rPr lang="es-ES_tradnl" dirty="0" smtClean="0"/>
              <a:t> </a:t>
            </a:r>
            <a:r>
              <a:rPr lang="es-ES_tradnl" dirty="0" err="1" smtClean="0"/>
              <a:t>nodes</a:t>
            </a:r>
            <a:r>
              <a:rPr lang="es-ES_tradnl" dirty="0" smtClean="0"/>
              <a:t>.</a:t>
            </a:r>
          </a:p>
          <a:p>
            <a:pPr>
              <a:buFontTx/>
              <a:buChar char="-"/>
            </a:pPr>
            <a:r>
              <a:rPr lang="en-US" dirty="0" smtClean="0"/>
              <a:t>Use Ruby Enterprise Edition! (tuned better for server performance than vanilla Ruby.</a:t>
            </a:r>
            <a:r>
              <a:rPr lang="en-US" dirty="0" smtClean="0"/>
              <a:t>)</a:t>
            </a:r>
          </a:p>
          <a:p>
            <a:pPr>
              <a:buFontTx/>
              <a:buChar char="-"/>
            </a:pPr>
            <a:r>
              <a:rPr lang="en-US" dirty="0" smtClean="0"/>
              <a:t>Setup a CI server like Hudson to deploy Chef code </a:t>
            </a:r>
            <a:r>
              <a:rPr lang="en-US" dirty="0" smtClean="0"/>
              <a:t>after </a:t>
            </a:r>
            <a:r>
              <a:rPr lang="en-US" dirty="0" smtClean="0"/>
              <a:t>passing tests</a:t>
            </a:r>
            <a:endParaRPr lang="en-US" dirty="0" smtClean="0"/>
          </a:p>
        </p:txBody>
      </p:sp>
    </p:spTree>
    <p:extLst>
      <p:ext uri="{BB962C8B-B14F-4D97-AF65-F5344CB8AC3E}">
        <p14:creationId xmlns:p14="http://schemas.microsoft.com/office/powerpoint/2010/main" val="30835572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t>Knife one liners: </a:t>
            </a:r>
            <a:r>
              <a:rPr lang="hr-HR" dirty="0">
                <a:hlinkClick r:id="rId3"/>
              </a:rPr>
              <a:t>http://blog.loftninjas.org/2010/12/29/knife-one-liners</a:t>
            </a:r>
            <a:r>
              <a:rPr lang="hr-HR" dirty="0" smtClean="0">
                <a:hlinkClick r:id="rId3"/>
              </a:rPr>
              <a:t>/</a:t>
            </a:r>
            <a:endParaRPr lang="hr-HR" dirty="0"/>
          </a:p>
          <a:p>
            <a:pPr>
              <a:buFontTx/>
              <a:buChar char="-"/>
            </a:pPr>
            <a:r>
              <a:rPr lang="hr-HR" dirty="0" smtClean="0"/>
              <a:t>Orchestration Panel, Cloud Connect 2010: </a:t>
            </a:r>
            <a:r>
              <a:rPr lang="en-US" dirty="0">
                <a:hlinkClick r:id="rId4"/>
              </a:rPr>
              <a:t>http://www.slideshare.net/dev2ops/orchestration-panel-at-cloud-connect-</a:t>
            </a:r>
            <a:r>
              <a:rPr lang="en-US" dirty="0" smtClean="0">
                <a:hlinkClick r:id="rId4"/>
              </a:rPr>
              <a:t>2010</a:t>
            </a:r>
            <a:endParaRPr lang="en-US" dirty="0" smtClean="0"/>
          </a:p>
          <a:p>
            <a:pPr>
              <a:buFontTx/>
              <a:buChar char="-"/>
            </a:pPr>
            <a:r>
              <a:rPr lang="hr-HR" dirty="0" smtClean="0"/>
              <a:t>“My Chef Workflow”: </a:t>
            </a:r>
            <a:r>
              <a:rPr lang="en-US" dirty="0">
                <a:hlinkClick r:id="rId5"/>
              </a:rPr>
              <a:t>http://ardell.posterous.com/a-chef-developers-</a:t>
            </a:r>
            <a:r>
              <a:rPr lang="en-US" dirty="0" smtClean="0">
                <a:hlinkClick r:id="rId5"/>
              </a:rPr>
              <a:t>workflow</a:t>
            </a:r>
            <a:r>
              <a:rPr lang="hr-HR" dirty="0"/>
              <a:t> </a:t>
            </a:r>
            <a:r>
              <a:rPr lang="hr-HR" dirty="0" smtClean="0"/>
              <a:t>(developer oriented, but helps if you want a guide on how to quickly setup your machine for Chef.</a:t>
            </a:r>
            <a:r>
              <a:rPr lang="hr-HR" dirty="0" smtClean="0"/>
              <a:t>)</a:t>
            </a:r>
            <a:endParaRPr lang="hr-HR" dirty="0" smtClean="0"/>
          </a:p>
          <a:p>
            <a:pPr>
              <a:buFontTx/>
              <a:buChar char="-"/>
            </a:pPr>
            <a:r>
              <a:rPr lang="hr-HR" dirty="0" smtClean="0"/>
              <a:t>“Chef as a system integration tool” (self-plug): </a:t>
            </a:r>
            <a:r>
              <a:rPr lang="en-US" dirty="0">
                <a:hlinkClick r:id="rId6"/>
              </a:rPr>
              <a:t>http://www.redbluemagenta.com/2010/12/02/chef-as-a-system-integration-tool</a:t>
            </a:r>
            <a:r>
              <a:rPr lang="en-US" dirty="0" smtClean="0">
                <a:hlinkClick r:id="rId6"/>
              </a:rPr>
              <a:t>/</a:t>
            </a:r>
            <a:r>
              <a:rPr lang="en-US" dirty="0" smtClean="0"/>
              <a:t> </a:t>
            </a:r>
            <a:endParaRPr lang="hr-HR" dirty="0" smtClean="0"/>
          </a:p>
        </p:txBody>
      </p:sp>
    </p:spTree>
    <p:extLst>
      <p:ext uri="{BB962C8B-B14F-4D97-AF65-F5344CB8AC3E}">
        <p14:creationId xmlns:p14="http://schemas.microsoft.com/office/powerpoint/2010/main" val="31358431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786"/>
            <a:ext cx="8229600" cy="1143000"/>
          </a:xfrm>
        </p:spPr>
        <p:txBody>
          <a:bodyPr/>
          <a:lstStyle/>
          <a:p>
            <a:r>
              <a:rPr lang="en-US" dirty="0" smtClean="0"/>
              <a:t>The Problem:</a:t>
            </a:r>
            <a:endParaRPr lang="en-US" dirty="0"/>
          </a:p>
        </p:txBody>
      </p:sp>
    </p:spTree>
    <p:extLst>
      <p:ext uri="{BB962C8B-B14F-4D97-AF65-F5344CB8AC3E}">
        <p14:creationId xmlns:p14="http://schemas.microsoft.com/office/powerpoint/2010/main" val="1467793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13" y="3063298"/>
            <a:ext cx="8229600" cy="3511952"/>
          </a:xfrm>
        </p:spPr>
        <p:txBody>
          <a:bodyPr>
            <a:normAutofit/>
          </a:bodyPr>
          <a:lstStyle/>
          <a:p>
            <a:r>
              <a:rPr lang="en-US" dirty="0" smtClean="0"/>
              <a:t>Thanks!</a:t>
            </a:r>
            <a:br>
              <a:rPr lang="en-US" dirty="0" smtClean="0"/>
            </a:br>
            <a:r>
              <a:rPr lang="en-US" dirty="0" smtClean="0"/>
              <a:t>Any questions?</a:t>
            </a:r>
            <a:br>
              <a:rPr lang="en-US" dirty="0" smtClean="0"/>
            </a:br>
            <a:r>
              <a:rPr lang="en-US" dirty="0"/>
              <a:t/>
            </a:r>
            <a:br>
              <a:rPr lang="en-US" dirty="0"/>
            </a:br>
            <a:r>
              <a:rPr lang="en-US" dirty="0" smtClean="0"/>
              <a:t>(you can also contact me at </a:t>
            </a:r>
            <a:r>
              <a:rPr lang="en-US" dirty="0" err="1" smtClean="0"/>
              <a:t>cparedes@bluebox.net</a:t>
            </a:r>
            <a:r>
              <a:rPr lang="en-US" dirty="0" smtClean="0"/>
              <a:t>.)</a:t>
            </a:r>
            <a:endParaRPr lang="en-US" dirty="0"/>
          </a:p>
        </p:txBody>
      </p:sp>
      <p:sp>
        <p:nvSpPr>
          <p:cNvPr id="4" name="TextBox 3"/>
          <p:cNvSpPr txBox="1"/>
          <p:nvPr/>
        </p:nvSpPr>
        <p:spPr>
          <a:xfrm>
            <a:off x="293095" y="402959"/>
            <a:ext cx="8606657" cy="2031325"/>
          </a:xfrm>
          <a:prstGeom prst="rect">
            <a:avLst/>
          </a:prstGeom>
          <a:noFill/>
        </p:spPr>
        <p:txBody>
          <a:bodyPr wrap="square" rtlCol="0">
            <a:spAutoFit/>
          </a:bodyPr>
          <a:lstStyle/>
          <a:p>
            <a:r>
              <a:rPr lang="en-US" dirty="0" smtClean="0"/>
              <a:t>Acknowledgements:</a:t>
            </a:r>
          </a:p>
          <a:p>
            <a:endParaRPr lang="en-US" dirty="0"/>
          </a:p>
          <a:p>
            <a:r>
              <a:rPr lang="en-US" dirty="0" smtClean="0"/>
              <a:t>R. I. </a:t>
            </a:r>
            <a:r>
              <a:rPr lang="en-US" dirty="0" err="1" smtClean="0"/>
              <a:t>Pienaar</a:t>
            </a:r>
            <a:r>
              <a:rPr lang="en-US" dirty="0" smtClean="0"/>
              <a:t>, for showing me why hostnames suck</a:t>
            </a:r>
          </a:p>
          <a:p>
            <a:r>
              <a:rPr lang="en-US" dirty="0" smtClean="0"/>
              <a:t>Stephen </a:t>
            </a:r>
            <a:r>
              <a:rPr lang="en-US" dirty="0" err="1" smtClean="0"/>
              <a:t>Balukoff</a:t>
            </a:r>
            <a:r>
              <a:rPr lang="en-US" dirty="0" smtClean="0"/>
              <a:t> and Elise Worthy, for encouraging me to get off my ass and write up a talk</a:t>
            </a:r>
          </a:p>
          <a:p>
            <a:r>
              <a:rPr lang="en-US" dirty="0" err="1" smtClean="0"/>
              <a:t>Opscode</a:t>
            </a:r>
            <a:r>
              <a:rPr lang="en-US" dirty="0" smtClean="0"/>
              <a:t>, for writing an awesome piece of software and putting up with me</a:t>
            </a:r>
          </a:p>
          <a:p>
            <a:r>
              <a:rPr lang="en-US" dirty="0" smtClean="0"/>
              <a:t>Sara Gemma, for being incredibly supportive while I was working on this project</a:t>
            </a:r>
            <a:endParaRPr lang="en-US" dirty="0"/>
          </a:p>
        </p:txBody>
      </p:sp>
    </p:spTree>
    <p:extLst>
      <p:ext uri="{BB962C8B-B14F-4D97-AF65-F5344CB8AC3E}">
        <p14:creationId xmlns:p14="http://schemas.microsoft.com/office/powerpoint/2010/main" val="22167281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457200" y="1600201"/>
            <a:ext cx="8229600" cy="1189294"/>
          </a:xfrm>
        </p:spPr>
        <p:txBody>
          <a:bodyPr/>
          <a:lstStyle/>
          <a:p>
            <a:pPr marL="514350" indent="-514350">
              <a:buAutoNum type="arabicPeriod"/>
            </a:pPr>
            <a:r>
              <a:rPr lang="en-US" dirty="0" smtClean="0"/>
              <a:t>Customer wants some kind of interface to quickly deploy machines.</a:t>
            </a:r>
          </a:p>
        </p:txBody>
      </p:sp>
      <p:pic>
        <p:nvPicPr>
          <p:cNvPr id="4" name="Picture 3" descr="knife-opscode-bluebo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479" y="3896339"/>
            <a:ext cx="4279900" cy="215900"/>
          </a:xfrm>
          <a:prstGeom prst="rect">
            <a:avLst/>
          </a:prstGeom>
        </p:spPr>
      </p:pic>
      <p:pic>
        <p:nvPicPr>
          <p:cNvPr id="5" name="Picture 4" descr="opscode-platfor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15" y="2789495"/>
            <a:ext cx="3548448" cy="3911115"/>
          </a:xfrm>
          <a:prstGeom prst="rect">
            <a:avLst/>
          </a:prstGeom>
        </p:spPr>
      </p:pic>
    </p:spTree>
    <p:extLst>
      <p:ext uri="{BB962C8B-B14F-4D97-AF65-F5344CB8AC3E}">
        <p14:creationId xmlns:p14="http://schemas.microsoft.com/office/powerpoint/2010/main" val="29161764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457200" y="1600200"/>
            <a:ext cx="8229600" cy="2744287"/>
          </a:xfrm>
        </p:spPr>
        <p:txBody>
          <a:bodyPr>
            <a:normAutofit/>
          </a:bodyPr>
          <a:lstStyle/>
          <a:p>
            <a:pPr marL="514350" indent="-514350">
              <a:buAutoNum type="arabicPeriod" startAt="2"/>
            </a:pPr>
            <a:r>
              <a:rPr lang="en-US" dirty="0" smtClean="0"/>
              <a:t>Customer wants to deploy services automatically – that is, customer not only wants to deploy machines, they also want to have them hook into each other automatically.</a:t>
            </a:r>
          </a:p>
        </p:txBody>
      </p:sp>
      <p:pic>
        <p:nvPicPr>
          <p:cNvPr id="6" name="Picture 5" descr="collection-to-serv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258" y="3157417"/>
            <a:ext cx="6555553" cy="5065654"/>
          </a:xfrm>
          <a:prstGeom prst="rect">
            <a:avLst/>
          </a:prstGeom>
        </p:spPr>
      </p:pic>
    </p:spTree>
    <p:extLst>
      <p:ext uri="{BB962C8B-B14F-4D97-AF65-F5344CB8AC3E}">
        <p14:creationId xmlns:p14="http://schemas.microsoft.com/office/powerpoint/2010/main" val="41920424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457200" y="1600201"/>
            <a:ext cx="8229600" cy="1177424"/>
          </a:xfrm>
        </p:spPr>
        <p:txBody>
          <a:bodyPr/>
          <a:lstStyle/>
          <a:p>
            <a:pPr marL="514350" indent="-514350">
              <a:buAutoNum type="arabicPeriod" startAt="3"/>
            </a:pPr>
            <a:r>
              <a:rPr lang="en-US" dirty="0" smtClean="0"/>
              <a:t>Customer wants to manage machines throughout its lifecycle.</a:t>
            </a:r>
          </a:p>
        </p:txBody>
      </p:sp>
      <p:pic>
        <p:nvPicPr>
          <p:cNvPr id="4" name="Picture 3" descr="the_lifecycle_of_a_machi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22" y="2961375"/>
            <a:ext cx="6157114" cy="3356554"/>
          </a:xfrm>
          <a:prstGeom prst="rect">
            <a:avLst/>
          </a:prstGeom>
        </p:spPr>
      </p:pic>
      <p:sp>
        <p:nvSpPr>
          <p:cNvPr id="5" name="TextBox 4"/>
          <p:cNvSpPr txBox="1"/>
          <p:nvPr/>
        </p:nvSpPr>
        <p:spPr>
          <a:xfrm>
            <a:off x="6741901" y="2480870"/>
            <a:ext cx="2307142" cy="1600438"/>
          </a:xfrm>
          <a:prstGeom prst="rect">
            <a:avLst/>
          </a:prstGeom>
          <a:noFill/>
        </p:spPr>
        <p:txBody>
          <a:bodyPr wrap="square" rtlCol="0">
            <a:spAutoFit/>
          </a:bodyPr>
          <a:lstStyle/>
          <a:p>
            <a:r>
              <a:rPr lang="en-US" sz="1400" dirty="0" smtClean="0"/>
              <a:t>(image from</a:t>
            </a:r>
          </a:p>
          <a:p>
            <a:r>
              <a:rPr lang="en-US" sz="1400" dirty="0" smtClean="0"/>
              <a:t>http://</a:t>
            </a:r>
            <a:r>
              <a:rPr lang="en-US" sz="1400" dirty="0" err="1" smtClean="0"/>
              <a:t>verticalsysadmin.com</a:t>
            </a:r>
            <a:r>
              <a:rPr lang="en-US" sz="1400" dirty="0" smtClean="0"/>
              <a:t>/cfengine3 [Aleksey </a:t>
            </a:r>
            <a:r>
              <a:rPr lang="en-US" sz="1400" dirty="0" err="1" smtClean="0"/>
              <a:t>Tsalolikhin</a:t>
            </a:r>
            <a:r>
              <a:rPr lang="en-US" sz="1400" dirty="0" smtClean="0"/>
              <a:t>], who got it </a:t>
            </a:r>
            <a:r>
              <a:rPr lang="en-US" sz="1400" dirty="0"/>
              <a:t>from </a:t>
            </a:r>
            <a:r>
              <a:rPr lang="en-US" sz="1400" dirty="0" err="1"/>
              <a:t>Rémy</a:t>
            </a:r>
            <a:r>
              <a:rPr lang="en-US" sz="1400" dirty="0"/>
              <a:t> </a:t>
            </a:r>
            <a:r>
              <a:rPr lang="en-US" sz="1400" dirty="0" err="1"/>
              <a:t>Evard’s</a:t>
            </a:r>
            <a:r>
              <a:rPr lang="en-US" sz="1400" dirty="0"/>
              <a:t> </a:t>
            </a:r>
            <a:r>
              <a:rPr lang="en-US" sz="1400" dirty="0" smtClean="0"/>
              <a:t>LISA </a:t>
            </a:r>
            <a:r>
              <a:rPr lang="en-US" sz="1400" dirty="0"/>
              <a:t>1997 “An Analysis of UNIX System Configuration</a:t>
            </a:r>
            <a:r>
              <a:rPr lang="en-US" sz="1400" dirty="0" smtClean="0"/>
              <a:t>”)</a:t>
            </a:r>
            <a:endParaRPr lang="en-US" sz="1400" dirty="0"/>
          </a:p>
        </p:txBody>
      </p:sp>
    </p:spTree>
    <p:extLst>
      <p:ext uri="{BB962C8B-B14F-4D97-AF65-F5344CB8AC3E}">
        <p14:creationId xmlns:p14="http://schemas.microsoft.com/office/powerpoint/2010/main" val="33154499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Use a configuration management system, like Puppet, </a:t>
            </a:r>
            <a:r>
              <a:rPr lang="en-US" dirty="0" err="1" smtClean="0"/>
              <a:t>cfengine</a:t>
            </a:r>
            <a:r>
              <a:rPr lang="en-US" dirty="0" smtClean="0"/>
              <a:t>, or Chef.</a:t>
            </a:r>
          </a:p>
          <a:p>
            <a:pPr marL="0" indent="0">
              <a:buNone/>
            </a:pPr>
            <a:endParaRPr lang="en-US" dirty="0"/>
          </a:p>
          <a:p>
            <a:pPr marL="0" indent="0">
              <a:buNone/>
            </a:pPr>
            <a:r>
              <a:rPr lang="en-US" dirty="0" smtClean="0"/>
              <a:t>This fulfills at least (1) and (3) of our problem description (nice interface, lifecycle management.)</a:t>
            </a:r>
          </a:p>
          <a:p>
            <a:pPr marL="0" indent="0">
              <a:buNone/>
            </a:pPr>
            <a:endParaRPr lang="en-US" dirty="0"/>
          </a:p>
          <a:p>
            <a:pPr marL="0" indent="0">
              <a:buNone/>
            </a:pPr>
            <a:r>
              <a:rPr lang="en-US" dirty="0" smtClean="0"/>
              <a:t>What about (2)?</a:t>
            </a:r>
          </a:p>
        </p:txBody>
      </p:sp>
    </p:spTree>
    <p:extLst>
      <p:ext uri="{BB962C8B-B14F-4D97-AF65-F5344CB8AC3E}">
        <p14:creationId xmlns:p14="http://schemas.microsoft.com/office/powerpoint/2010/main" val="23759473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Chef.</a:t>
            </a:r>
            <a:endParaRPr lang="en-US" dirty="0"/>
          </a:p>
        </p:txBody>
      </p:sp>
      <p:sp>
        <p:nvSpPr>
          <p:cNvPr id="4" name="TextBox 3"/>
          <p:cNvSpPr txBox="1"/>
          <p:nvPr/>
        </p:nvSpPr>
        <p:spPr>
          <a:xfrm>
            <a:off x="744341" y="1783650"/>
            <a:ext cx="7744386" cy="2677656"/>
          </a:xfrm>
          <a:prstGeom prst="rect">
            <a:avLst/>
          </a:prstGeom>
          <a:noFill/>
        </p:spPr>
        <p:txBody>
          <a:bodyPr wrap="square" rtlCol="0">
            <a:spAutoFit/>
          </a:bodyPr>
          <a:lstStyle/>
          <a:p>
            <a:r>
              <a:rPr lang="en-US" sz="2800" dirty="0" smtClean="0"/>
              <a:t>Ruby-based</a:t>
            </a:r>
          </a:p>
          <a:p>
            <a:endParaRPr lang="en-US" sz="2800" dirty="0"/>
          </a:p>
          <a:p>
            <a:r>
              <a:rPr lang="en-US" sz="2800" dirty="0" smtClean="0"/>
              <a:t>Ordered execution of code</a:t>
            </a:r>
            <a:endParaRPr lang="en-US" sz="2800" dirty="0" smtClean="0"/>
          </a:p>
          <a:p>
            <a:endParaRPr lang="en-US" sz="2800" dirty="0"/>
          </a:p>
          <a:p>
            <a:r>
              <a:rPr lang="en-US" sz="2800" u="sng" dirty="0"/>
              <a:t>c</a:t>
            </a:r>
            <a:r>
              <a:rPr lang="en-US" sz="2800" u="sng" dirty="0" smtClean="0"/>
              <a:t>hef-server has built-in support for presenting node </a:t>
            </a:r>
            <a:r>
              <a:rPr lang="en-US" sz="2800" u="sng" dirty="0" smtClean="0"/>
              <a:t>information </a:t>
            </a:r>
            <a:r>
              <a:rPr lang="en-US" sz="2800" u="sng" dirty="0" smtClean="0"/>
              <a:t>for </a:t>
            </a:r>
            <a:r>
              <a:rPr lang="en-US" sz="2800" u="sng" dirty="0" smtClean="0"/>
              <a:t>other nodes to use.</a:t>
            </a:r>
          </a:p>
        </p:txBody>
      </p:sp>
    </p:spTree>
    <p:extLst>
      <p:ext uri="{BB962C8B-B14F-4D97-AF65-F5344CB8AC3E}">
        <p14:creationId xmlns:p14="http://schemas.microsoft.com/office/powerpoint/2010/main" val="483056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kind of information can we use?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alibri"/>
                <a:cs typeface="Calibri"/>
              </a:rPr>
              <a:t>recipes: actual code that describes what you want to configure that can be applied directly to a node</a:t>
            </a:r>
          </a:p>
          <a:p>
            <a:pPr marL="0" indent="0">
              <a:buNone/>
            </a:pPr>
            <a:endParaRPr lang="en-US" dirty="0" smtClean="0">
              <a:latin typeface="Calibri"/>
              <a:cs typeface="Calibri"/>
            </a:endParaRPr>
          </a:p>
          <a:p>
            <a:pPr marL="0" indent="0">
              <a:buNone/>
            </a:pPr>
            <a:r>
              <a:rPr lang="en-US" dirty="0" smtClean="0">
                <a:latin typeface="Calibri"/>
                <a:cs typeface="Calibri"/>
              </a:rPr>
              <a:t>roles: logical grouping of cookbooks and other roles that can be applied to a node</a:t>
            </a:r>
          </a:p>
          <a:p>
            <a:pPr marL="0" indent="0">
              <a:buNone/>
            </a:pPr>
            <a:endParaRPr lang="en-US" dirty="0">
              <a:latin typeface="Calibri"/>
              <a:cs typeface="Calibri"/>
            </a:endParaRPr>
          </a:p>
          <a:p>
            <a:pPr marL="0" indent="0">
              <a:buNone/>
            </a:pPr>
            <a:r>
              <a:rPr lang="en-US" dirty="0">
                <a:latin typeface="Calibri"/>
                <a:cs typeface="Calibri"/>
              </a:rPr>
              <a:t>a</a:t>
            </a:r>
            <a:r>
              <a:rPr lang="en-US" dirty="0" smtClean="0">
                <a:latin typeface="Calibri"/>
                <a:cs typeface="Calibri"/>
              </a:rPr>
              <a:t>ttributes: set of hashes that can be thrown into the “metadata” of the node (we can, for instance, have a “cluster” attribute that distinguishes nodes in cluster A from cluster B.)</a:t>
            </a:r>
            <a:endParaRPr lang="en-US" dirty="0">
              <a:latin typeface="Calibri"/>
              <a:cs typeface="Calibri"/>
            </a:endParaRPr>
          </a:p>
        </p:txBody>
      </p:sp>
    </p:spTree>
    <p:extLst>
      <p:ext uri="{BB962C8B-B14F-4D97-AF65-F5344CB8AC3E}">
        <p14:creationId xmlns:p14="http://schemas.microsoft.com/office/powerpoint/2010/main" val="478604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Secret sauce for deploying multi-tiered services</a:t>
            </a:r>
            <a:endParaRPr lang="en-US" dirty="0"/>
          </a:p>
        </p:txBody>
      </p:sp>
      <p:sp>
        <p:nvSpPr>
          <p:cNvPr id="3" name="Content Placeholder 2"/>
          <p:cNvSpPr>
            <a:spLocks noGrp="1"/>
          </p:cNvSpPr>
          <p:nvPr>
            <p:ph idx="1"/>
          </p:nvPr>
        </p:nvSpPr>
        <p:spPr>
          <a:xfrm>
            <a:off x="803270" y="1986374"/>
            <a:ext cx="7883530" cy="4023263"/>
          </a:xfrm>
        </p:spPr>
        <p:txBody>
          <a:bodyPr>
            <a:noAutofit/>
          </a:bodyPr>
          <a:lstStyle/>
          <a:p>
            <a:pPr marL="0" indent="0">
              <a:buNone/>
            </a:pPr>
            <a:r>
              <a:rPr lang="en-US" sz="4800" dirty="0" smtClean="0"/>
              <a:t>chef search (powered by </a:t>
            </a:r>
            <a:r>
              <a:rPr lang="en-US" sz="4800" dirty="0" err="1" smtClean="0"/>
              <a:t>Solr</a:t>
            </a:r>
            <a:r>
              <a:rPr lang="en-US" sz="4800" dirty="0" smtClean="0"/>
              <a:t>)</a:t>
            </a:r>
          </a:p>
          <a:p>
            <a:pPr marL="0" indent="0">
              <a:buNone/>
            </a:pPr>
            <a:endParaRPr lang="en-US" sz="4800" dirty="0" smtClean="0"/>
          </a:p>
          <a:p>
            <a:pPr marL="0" indent="0">
              <a:buNone/>
            </a:pPr>
            <a:r>
              <a:rPr lang="en-US" sz="4800" dirty="0" smtClean="0"/>
              <a:t>Search against roles, attributes, recipes, kitchen sink</a:t>
            </a:r>
            <a:endParaRPr lang="en-US" sz="4800" dirty="0"/>
          </a:p>
        </p:txBody>
      </p:sp>
    </p:spTree>
    <p:extLst>
      <p:ext uri="{BB962C8B-B14F-4D97-AF65-F5344CB8AC3E}">
        <p14:creationId xmlns:p14="http://schemas.microsoft.com/office/powerpoint/2010/main" val="17662723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4289</TotalTime>
  <Words>2446</Words>
  <Application>Microsoft Macintosh PowerPoint</Application>
  <PresentationFormat>On-screen Show (4:3)</PresentationFormat>
  <Paragraphs>149</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The Problem:</vt:lpstr>
      <vt:lpstr>Problem description</vt:lpstr>
      <vt:lpstr>Problem description</vt:lpstr>
      <vt:lpstr>Problem description</vt:lpstr>
      <vt:lpstr>Solution?</vt:lpstr>
      <vt:lpstr>Use Chef.</vt:lpstr>
      <vt:lpstr>So, what kind of information can we use?</vt:lpstr>
      <vt:lpstr>Secret sauce for deploying multi-tiered services</vt:lpstr>
      <vt:lpstr>Example of searching against roles within a recipe</vt:lpstr>
      <vt:lpstr>knife</vt:lpstr>
      <vt:lpstr>knife reporting (with chef search!)</vt:lpstr>
      <vt:lpstr>From piles of servers to services</vt:lpstr>
      <vt:lpstr>So, what’s the upshot?</vt:lpstr>
      <vt:lpstr>I don’t have to care about individual servers – I just know that I have N of them and that they behave according to what role or recipes I’ve assigned to them.</vt:lpstr>
      <vt:lpstr>What else could we do?</vt:lpstr>
      <vt:lpstr>What else could we do?</vt:lpstr>
      <vt:lpstr>Quick tips</vt:lpstr>
      <vt:lpstr>Further reading</vt:lpstr>
      <vt:lpstr>Thanks! Any questions?  (you can also contact me at cparedes@bluebox.net.)</vt:lpstr>
    </vt:vector>
  </TitlesOfParts>
  <Company>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Paredes</dc:creator>
  <cp:lastModifiedBy>Christian Paredes</cp:lastModifiedBy>
  <cp:revision>174</cp:revision>
  <dcterms:created xsi:type="dcterms:W3CDTF">2011-02-12T07:02:20Z</dcterms:created>
  <dcterms:modified xsi:type="dcterms:W3CDTF">2011-03-12T17:37:51Z</dcterms:modified>
</cp:coreProperties>
</file>