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Quantico"/>
      <p:regular r:id="rId46"/>
      <p:bold r:id="rId47"/>
      <p:italic r:id="rId48"/>
      <p:boldItalic r:id="rId49"/>
    </p:embeddedFont>
    <p:embeddedFont>
      <p:font typeface="Lato"/>
      <p:regular r:id="rId50"/>
      <p:bold r:id="rId51"/>
      <p:italic r:id="rId52"/>
      <p:boldItalic r:id="rId53"/>
    </p:embeddedFont>
    <p:embeddedFont>
      <p:font typeface="Source Code Pr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2AD18F-20A7-4B55-AD14-B933CB2156E3}">
  <a:tblStyle styleId="{8F2AD18F-20A7-4B55-AD14-B933CB2156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Quantico-regular.fntdata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Quantico-italic.fntdata"/><Relationship Id="rId47" Type="http://schemas.openxmlformats.org/officeDocument/2006/relationships/font" Target="fonts/Quantico-bold.fntdata"/><Relationship Id="rId49" Type="http://schemas.openxmlformats.org/officeDocument/2006/relationships/font" Target="fonts/Quantic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bold.fntdata"/><Relationship Id="rId50" Type="http://schemas.openxmlformats.org/officeDocument/2006/relationships/font" Target="fonts/Lato-regular.fntdata"/><Relationship Id="rId53" Type="http://schemas.openxmlformats.org/officeDocument/2006/relationships/font" Target="fonts/Lato-boldItalic.fntdata"/><Relationship Id="rId52" Type="http://schemas.openxmlformats.org/officeDocument/2006/relationships/font" Target="fonts/Lato-italic.fntdata"/><Relationship Id="rId11" Type="http://schemas.openxmlformats.org/officeDocument/2006/relationships/slide" Target="slides/slide5.xml"/><Relationship Id="rId55" Type="http://schemas.openxmlformats.org/officeDocument/2006/relationships/font" Target="fonts/SourceCodePro-bold.fntdata"/><Relationship Id="rId10" Type="http://schemas.openxmlformats.org/officeDocument/2006/relationships/slide" Target="slides/slide4.xml"/><Relationship Id="rId54" Type="http://schemas.openxmlformats.org/officeDocument/2006/relationships/font" Target="fonts/SourceCodePro-regular.fntdata"/><Relationship Id="rId13" Type="http://schemas.openxmlformats.org/officeDocument/2006/relationships/slide" Target="slides/slide7.xml"/><Relationship Id="rId57" Type="http://schemas.openxmlformats.org/officeDocument/2006/relationships/font" Target="fonts/SourceCodePro-boldItalic.fntdata"/><Relationship Id="rId12" Type="http://schemas.openxmlformats.org/officeDocument/2006/relationships/slide" Target="slides/slide6.xml"/><Relationship Id="rId56" Type="http://schemas.openxmlformats.org/officeDocument/2006/relationships/font" Target="fonts/SourceCodePr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b93264aaa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b93264aa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b93264aa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7b93264aa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b93264aa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b93264aa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b93264aaa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7b93264aaa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b93264aaa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b93264aa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93264aaa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b93264aa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b93264aaa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b93264aaa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b93264aaa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b93264aaa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b93264aaa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7b93264aa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b93264aaa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b93264aaa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b93264aa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b93264aa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7b93264aa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7b93264aa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b93264aaa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7b93264aaa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7b93264aaa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7b93264aaa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b93264aaa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7b93264aaa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7b93264aaa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7b93264aaa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7b93264aa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7b93264aa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7b93264aaa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7b93264aaa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7b93264aaa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7b93264aaa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7b93264aaa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7b93264aaa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7b93264aaa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7b93264aaa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b93264aa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b93264aa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7b93264aaa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7b93264aaa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7b93264aa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7b93264aa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de7217e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7de7217e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7b93264aaa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7b93264aaa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7b93264aaa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7b93264aaa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7b93264aaa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7b93264aaa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7b93264aaa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7b93264aaa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7de7217e7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7de7217e7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802f70d4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802f70d4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802f70d4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802f70d4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b93264aa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b93264aa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b93264aa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b93264aa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b93264aa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b93264aa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b93264aa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b93264aa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b93264aa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b93264aa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b93264aa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b93264aa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0" y="0"/>
            <a:ext cx="91440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hasCustomPrompt="1" type="title"/>
          </p:nvPr>
        </p:nvSpPr>
        <p:spPr>
          <a:xfrm>
            <a:off x="3030250" y="1291525"/>
            <a:ext cx="4711500" cy="119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4173275" y="3581850"/>
            <a:ext cx="31698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4" name="Google Shape;64;p1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186988" y="1906688"/>
            <a:ext cx="3943500" cy="11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5731913" y="1906688"/>
            <a:ext cx="2225100" cy="11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20000" y="1809700"/>
            <a:ext cx="7704000" cy="25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5" name="Google Shape;25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7" name="Google Shape;37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7"/>
          <p:cNvSpPr txBox="1"/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41" name="Google Shape;41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4" name="Google Shape;44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" name="Google Shape;47;p8"/>
          <p:cNvSpPr txBox="1"/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0" name="Google Shape;50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" name="Google Shape;53;p9"/>
          <p:cNvSpPr txBox="1"/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" name="Google Shape;54;p9"/>
          <p:cNvSpPr txBox="1"/>
          <p:nvPr>
            <p:ph idx="1" type="subTitle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7" name="Google Shape;57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" name="Google Shape;60;p10"/>
          <p:cNvSpPr txBox="1"/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Commands Cheat Sheet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720000" y="539500"/>
            <a:ext cx="7704000" cy="44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accent3"/>
                </a:highlight>
              </a:rPr>
              <a:t>grep:</a:t>
            </a:r>
            <a:r>
              <a:rPr lang="en" sz="1800"/>
              <a:t> finds text that matches a pattern and returns the lines containing that text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○ Useful Options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■ -c This prints only a count of the lines that match a pattern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■ -n Display the matched lines and their line numbers.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■ -v This prints out all the lines that do not matches the pattern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■ -E Treats pattern as an extended regular expression (ERE)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■ -o Print only the matched parts of a matching line, with each such part on a separate output line.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-A [number_of_lines] ets the specified number of lines after a match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-c  returns the number of times the pattern is found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○ </a:t>
            </a:r>
            <a:r>
              <a:rPr lang="en" sz="1800">
                <a:highlight>
                  <a:schemeClr val="accent3"/>
                </a:highlight>
              </a:rPr>
              <a:t>Usage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■ grep -cv "hello" file.txt file1.txt file2.txt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■ egrep -o "hi|bye" file.txt OR grep -Eo "hi|bye" file.txt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■ grep -n "hello" file.txt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720000" y="539500"/>
            <a:ext cx="7704000" cy="4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accent3"/>
                </a:highlight>
              </a:rPr>
              <a:t>Full List of grep Options </a:t>
            </a:r>
            <a:endParaRPr sz="1600">
              <a:highlight>
                <a:schemeClr val="accent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● -c This prints only a count of the lines that match a pattern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● -h Display the matched lines, but do not display the filenames.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● -i Ignores, case for matching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● -l Displays list of a filenames only.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● -n Display the matched lines and their line numbers.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● -v This prints out all the lines that do not matches the pattern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● -e Specifies expression with this option. Can use multiple times.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● -f Takes patterns from file, one per line.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● -E Treats pattern as an extended regular expression (ERE)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● -w Match whole word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● -o Print only the matched parts of a matching line, with each such part on a separate output line.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● -A n Prints searched line and n lines after the result.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● -B n Prints searched line and n line before the result.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● -C n Prints searched line and n lines after before the result.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720000" y="49835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Breakdown - sed</a:t>
            </a:r>
            <a:endParaRPr/>
          </a:p>
        </p:txBody>
      </p:sp>
      <p:sp>
        <p:nvSpPr>
          <p:cNvPr id="130" name="Google Shape;130;p24"/>
          <p:cNvSpPr txBox="1"/>
          <p:nvPr/>
        </p:nvSpPr>
        <p:spPr>
          <a:xfrm>
            <a:off x="1074450" y="1604750"/>
            <a:ext cx="7556400" cy="28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Command Breakdown: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sed -i 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's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</a:t>
            </a: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hello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</a:t>
            </a: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world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</a:t>
            </a:r>
            <a:r>
              <a:rPr lang="en" sz="18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g'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file.txt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ubstitute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/ </a:t>
            </a: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regex match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</a:t>
            </a: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replacement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</a:t>
            </a:r>
            <a:r>
              <a:rPr lang="en" sz="18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flags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sed '/</a:t>
            </a: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[a-z]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d'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file.txt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regex match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delete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720000" y="539500"/>
            <a:ext cx="7704000" cy="4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sed's Useful Options, Commands, &amp; Flags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chemeClr val="accent3"/>
                </a:highlight>
              </a:rPr>
              <a:t>● Options </a:t>
            </a:r>
            <a:endParaRPr sz="1500">
              <a:highlight>
                <a:schemeClr val="accent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○ -i In-place, files are edited rather than printing output to the terminal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○ -E or -r Use extended regular expressions rather than basic regular expressions (similar to using egrep)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chemeClr val="accent3"/>
                </a:highlight>
              </a:rPr>
              <a:t>● Commands </a:t>
            </a:r>
            <a:endParaRPr sz="1500">
              <a:highlight>
                <a:schemeClr val="accent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○ s/[m]/[r]/[flags] Substitute, match the regex ([m]) in a file and replace matched string with [r]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○ /[m]/d Delete, delete the line containing the regex match [m]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○ [#]a [text] Append, appending text after line [#] (use i for before)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chemeClr val="accent3"/>
                </a:highlight>
              </a:rPr>
              <a:t>● Flags</a:t>
            </a:r>
            <a:r>
              <a:rPr lang="en" sz="1500">
                <a:highlight>
                  <a:schemeClr val="accent2"/>
                </a:highlight>
              </a:rPr>
              <a:t> </a:t>
            </a:r>
            <a:endParaRPr sz="1500"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○ /g Global, apply the replacement to all matches, not just the first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○ /I Case Insensitive, match the regex case insensitively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○ /[#] Nth, only replace the Nth match of the regex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720000" y="539500"/>
            <a:ext cx="7704000" cy="43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Command Breakdown - tr 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● tr: translate, change or delete characters in a file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accent3"/>
                </a:highlight>
              </a:rPr>
              <a:t>○ Options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■ -c Complement, apply other option to characters not in the given string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■ -d Delete character(s)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■ -s Squeeze, replace repeated characters with a single occurrence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■ -t Truncate, if set 1 is larger than set 2, the size of set 1 will be matched to the size of set 2 (unavailable on Mac)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○ Usage ■ tr [options] [set 1] [set 2]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720000" y="133725"/>
            <a:ext cx="7704000" cy="50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chemeClr val="accent3"/>
                </a:highlight>
              </a:rPr>
              <a:t>tr Examples </a:t>
            </a:r>
            <a:endParaRPr sz="2500">
              <a:highlight>
                <a:schemeClr val="accent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● cat file.txt | tr "[a-z]" "[A-Z]"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○ Turns all lowercase letters in file.txt into uppercase letters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● tr "[:lower:]" "[:upper:]" &lt; file.txt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○ Turns all lowercase characters in file.txt into uppercase characters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● echo "This Is Lab2" | tr -s " "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○ Removes repeated spaces, output: This Is Lab2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● tr -d T &lt;&lt;&lt; "This Is Lab2"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○ Deletes T, output: his Is Lab2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● echo "this is course number 199384" | tr -cd "[:digit:]"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○ Removes everything except digits, output: 199384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● tr -t 'isef' '12' &lt;&lt;&lt; "This is Lab2"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○ Replace is with 12, ignore replacing ef, output: Th12 12 Lab2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720000" y="539500"/>
            <a:ext cx="7704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</a:t>
            </a:r>
            <a:r>
              <a:rPr lang="en" sz="1800"/>
              <a:t>r (translate - syntax anatomy unix tool) </a:t>
            </a:r>
            <a:endParaRPr sz="1800"/>
          </a:p>
        </p:txBody>
      </p:sp>
      <p:sp>
        <p:nvSpPr>
          <p:cNvPr id="151" name="Google Shape;151;p28"/>
          <p:cNvSpPr txBox="1"/>
          <p:nvPr/>
        </p:nvSpPr>
        <p:spPr>
          <a:xfrm>
            <a:off x="812675" y="1285875"/>
            <a:ext cx="7242000" cy="29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 [option] set 1 [set2]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-c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complement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-d delete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-s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-t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truncate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tr(no options = substitute[ original][new]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596550" y="97175"/>
            <a:ext cx="7704000" cy="49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RegEx Breakdown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● RegEx: regular expression, a pattern (or filter) that describes a set of strings that matches the pattern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○ Commonly Used Patterns: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■ \d or [[:digit:]] or [0-9] Any number from 0 to 9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■ \w or [[:alpha:]] or [A-Za-z] Any letter, regardless of capitalization. \w includes numbers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■ \s or [[:space:]] Any whitespace character (space, tab, newline, carriage return, form feed, and vertical tab)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■ [A-Z] or [[:upper:]] Any uppercase character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■ [a-z] or [[:lower:]] Any lowercase character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■ \n New line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■ \t Tab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■ [^match] Anything but match, [^a-z] any non-lowercase character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720000" y="5600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 </a:t>
            </a:r>
            <a:endParaRPr/>
          </a:p>
        </p:txBody>
      </p:sp>
      <p:graphicFrame>
        <p:nvGraphicFramePr>
          <p:cNvPr id="162" name="Google Shape;162;p30"/>
          <p:cNvGraphicFramePr/>
          <p:nvPr/>
        </p:nvGraphicFramePr>
        <p:xfrm>
          <a:off x="0" y="72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{8F2AD18F-20A7-4B55-AD14-B933CB2156E3}</a:tableStyleId>
              </a:tblPr>
              <a:tblGrid>
                <a:gridCol w="4025175"/>
                <a:gridCol w="4906050"/>
              </a:tblGrid>
              <a:tr h="65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Login to Cluster 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ssh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-l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[username] hpc-student.uncc.edu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ssh [username] @hpc-student.uncc.edu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55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Upload a file on MAC 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scp [local_file_name] [user]@ hpc-student.uncc.edu:[directory/in/cluster]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Extracting a tar.gz file 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tar -xvf [file.tar.gz]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Interactive view of the file 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less [file_name]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Search for a module in the cluster 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module search [search_term]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Load a module to use on the cluster 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module load [module_name]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ml [module name]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Cp copy a file 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cp [source_file] [destination_file]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Launch nano to edit a file in command line 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nano [file_name]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720000" y="13830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 </a:t>
            </a:r>
            <a:endParaRPr/>
          </a:p>
        </p:txBody>
      </p:sp>
      <p:graphicFrame>
        <p:nvGraphicFramePr>
          <p:cNvPr id="168" name="Google Shape;168;p31"/>
          <p:cNvGraphicFramePr/>
          <p:nvPr/>
        </p:nvGraphicFramePr>
        <p:xfrm>
          <a:off x="108975" y="71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{8F2AD18F-20A7-4B55-AD14-B933CB2156E3}</a:tableStyleId>
              </a:tblPr>
              <a:tblGrid>
                <a:gridCol w="4857600"/>
                <a:gridCol w="4032450"/>
              </a:tblGrid>
              <a:tr h="87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Submit a slurm script to the scheduler 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sbatch [instructions].slurm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See your currently running jobs 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squeue -u [username]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116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Convert multi-line fasta file into one line file 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awk '/^&gt;/ {printf("\n%s\n",$0);next; } { printf("%s",$0);}  END {printf("\n");}' &lt; [INPUT_FILE].fasta &gt; [OUTPUT_FILE].fasta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Redirect output to save to a new file 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[commands] &gt; [output_file]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Delete all empty lines file 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grep -v -e ‘^$’ file 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awk ‘!/^$/’ file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Delete all the white space (tabs or spaces within the empty line)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rep -v -e ‘^[[:space:]*$’ file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awk ‘NF &gt; 0’ file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Sed ‘/^[[:space:]]*$/d’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Google Shape;77;p14"/>
          <p:cNvGraphicFramePr/>
          <p:nvPr/>
        </p:nvGraphicFramePr>
        <p:xfrm>
          <a:off x="901075" y="9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{8F2AD18F-20A7-4B55-AD14-B933CB2156E3}</a:tableStyleId>
              </a:tblPr>
              <a:tblGrid>
                <a:gridCol w="2413000"/>
                <a:gridCol w="2413000"/>
                <a:gridCol w="2413000"/>
              </a:tblGrid>
              <a:tr h="39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2"/>
                          </a:highlight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Command 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2"/>
                        </a:highlight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2"/>
                          </a:highlight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Meaning 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2"/>
                        </a:highlight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2"/>
                          </a:highlight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Usage 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2"/>
                        </a:highlight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</a:tr>
              <a:tr h="36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ls</a:t>
                      </a:r>
                      <a:endParaRPr sz="10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lists everything in a directory ls </a:t>
                      </a:r>
                      <a:endParaRPr sz="10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 [options] [folder]</a:t>
                      </a:r>
                      <a:endParaRPr sz="10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</a:tr>
              <a:tr h="39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echo</a:t>
                      </a:r>
                      <a:endParaRPr sz="10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prints text to a location</a:t>
                      </a:r>
                      <a:endParaRPr sz="10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echo [phrase]</a:t>
                      </a:r>
                      <a:endParaRPr sz="10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</a:tr>
              <a:tr h="39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mkdir</a:t>
                      </a:r>
                      <a:endParaRPr sz="10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create new directory</a:t>
                      </a:r>
                      <a:endParaRPr sz="10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mkdir [folder name]</a:t>
                      </a:r>
                      <a:endParaRPr sz="10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</a:tr>
              <a:tr h="39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cd</a:t>
                      </a:r>
                      <a:endParaRPr sz="10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change directory</a:t>
                      </a:r>
                      <a:endParaRPr sz="10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cd [directory]</a:t>
                      </a:r>
                      <a:endParaRPr sz="10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</a:tr>
              <a:tr h="32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touch</a:t>
                      </a:r>
                      <a:endParaRPr sz="10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make new file without any content </a:t>
                      </a:r>
                      <a:endParaRPr sz="10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touch [file name]</a:t>
                      </a:r>
                      <a:endParaRPr sz="10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</a:tr>
              <a:tr h="39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more</a:t>
                      </a:r>
                      <a:endParaRPr sz="10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view file one screen at a time</a:t>
                      </a:r>
                      <a:endParaRPr sz="10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more [file] </a:t>
                      </a:r>
                      <a:endParaRPr sz="10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</a:tr>
              <a:tr h="39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cat</a:t>
                      </a:r>
                      <a:endParaRPr sz="10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print full contents of file </a:t>
                      </a:r>
                      <a:endParaRPr sz="10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cat [file]</a:t>
                      </a:r>
                      <a:endParaRPr sz="10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</a:tr>
              <a:tr h="47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mv</a:t>
                      </a:r>
                      <a:endParaRPr sz="10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move file to a different location, rename file/folder</a:t>
                      </a:r>
                      <a:endParaRPr sz="10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mv [file] [new location] mv [old name] [new name]</a:t>
                      </a:r>
                      <a:endParaRPr sz="10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</a:tr>
              <a:tr h="39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pwd</a:t>
                      </a:r>
                      <a:endParaRPr sz="10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move file to a different location, rename file/folder</a:t>
                      </a:r>
                      <a:endParaRPr sz="10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mv [file] [new location] mv [old name] [new name]</a:t>
                      </a:r>
                      <a:endParaRPr sz="10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</a:tr>
              <a:tr h="39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wc</a:t>
                      </a:r>
                      <a:endParaRPr sz="10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count the number of lines/words/bytes in a file</a:t>
                      </a:r>
                      <a:endParaRPr sz="10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wc [options] [file]</a:t>
                      </a:r>
                      <a:endParaRPr sz="10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 and Software </a:t>
            </a:r>
            <a:endParaRPr/>
          </a:p>
        </p:txBody>
      </p:sp>
      <p:graphicFrame>
        <p:nvGraphicFramePr>
          <p:cNvPr id="174" name="Google Shape;174;p32"/>
          <p:cNvGraphicFramePr/>
          <p:nvPr/>
        </p:nvGraphicFramePr>
        <p:xfrm>
          <a:off x="96100" y="11154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{8F2AD18F-20A7-4B55-AD14-B933CB2156E3}</a:tableStyleId>
              </a:tblPr>
              <a:tblGrid>
                <a:gridCol w="1357050"/>
                <a:gridCol w="3912275"/>
                <a:gridCol w="3778575"/>
              </a:tblGrid>
              <a:tr h="126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SRA Tools 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Command for downloading SRA Data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Command for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splitting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 pair sequencing reads 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prefetch [SRA_ID]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fastq-dump --split-e [SRA_ID}.sra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</a:tr>
              <a:tr h="104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Trimmomatic 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Run using java 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java -jar /apps/pkg/trimmomatic/0.39/trimmomatic-0.39.jar [PE/SE] [options]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</a:tr>
              <a:tr h="39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Fast QC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Assess the quality of the reads 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fastqc [reads_to_be_analyzed]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637700" y="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comments</a:t>
            </a:r>
            <a:endParaRPr/>
          </a:p>
        </p:txBody>
      </p:sp>
      <p:graphicFrame>
        <p:nvGraphicFramePr>
          <p:cNvPr id="180" name="Google Shape;180;p33"/>
          <p:cNvGraphicFramePr/>
          <p:nvPr/>
        </p:nvGraphicFramePr>
        <p:xfrm>
          <a:off x="870200" y="576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{8F2AD18F-20A7-4B55-AD14-B933CB2156E3}</a:tableStyleId>
              </a:tblPr>
              <a:tblGrid>
                <a:gridCol w="3619500"/>
                <a:gridCol w="3619500"/>
              </a:tblGrid>
              <a:tr h="52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TSV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Tab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separated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48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CSV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Column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separated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76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Column oriented Data 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preadsheets , CSV, Tabular, Delimited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Fixed 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79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XML 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Machine readable 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Compled, nested structures, multiple values, 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99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Key Value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format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Easy to read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Straight forward to parse 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720000" y="539500"/>
            <a:ext cx="3343500" cy="3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CSV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david,abdul,xi,bill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mary,david,bill,abdul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wang,abdul,xi,david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4"/>
          <p:cNvSpPr txBox="1"/>
          <p:nvPr/>
        </p:nvSpPr>
        <p:spPr>
          <a:xfrm>
            <a:off x="4382250" y="576075"/>
            <a:ext cx="3538800" cy="4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TSV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David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abdul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xi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bill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Mary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david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bill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abdul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Wang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abdul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xi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david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25" y="444950"/>
            <a:ext cx="8515098" cy="372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 </a:t>
            </a:r>
            <a:endParaRPr/>
          </a:p>
        </p:txBody>
      </p:sp>
      <p:sp>
        <p:nvSpPr>
          <p:cNvPr id="198" name="Google Shape;198;p36"/>
          <p:cNvSpPr txBox="1"/>
          <p:nvPr/>
        </p:nvSpPr>
        <p:spPr>
          <a:xfrm>
            <a:off x="802375" y="1460750"/>
            <a:ext cx="7797600" cy="3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9" name="Google Shape;199;p36"/>
          <p:cNvSpPr txBox="1"/>
          <p:nvPr/>
        </p:nvSpPr>
        <p:spPr>
          <a:xfrm>
            <a:off x="1018425" y="1399025"/>
            <a:ext cx="7015800" cy="3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sort [options] file.txt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-t “t” set the delimiter when using -k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default is non-blank to blank transition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-k 3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sort column #3 (left is 1)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-k 2,3 sort multiple columns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-n sort numerically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-r reverse sort order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-u drop duplicates from the result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-b, --ignore-leading-blanks, ignore leading blanks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-d, --dictionary-order consider only blanks and alphanumeric characters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-f, --ignore-case fold lower case to upper case characters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 options: sort alphabetically from leftmost character.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sort [options] file.txt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2F2F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</a:t>
            </a:r>
            <a:endParaRPr/>
          </a:p>
        </p:txBody>
      </p:sp>
      <p:sp>
        <p:nvSpPr>
          <p:cNvPr id="205" name="Google Shape;205;p37"/>
          <p:cNvSpPr txBox="1"/>
          <p:nvPr/>
        </p:nvSpPr>
        <p:spPr>
          <a:xfrm>
            <a:off x="148650" y="1193300"/>
            <a:ext cx="88467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cut [options] file.txt</a:t>
            </a:r>
            <a:endParaRPr sz="19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gcut [options] file.txt</a:t>
            </a:r>
            <a:endParaRPr sz="19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-d (--delimiter) “,” set field delimiter (default tab)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-f (--fields=LIST) Select by specifying a field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-f 2 select a field to cut (left is 1)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-f 2-8,12 select multiple fields to cut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-b (--bytes=LIST) Select by specifying a byte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-c (--characters=LIST) Select by specifying a character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--complement - Complement the selection.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-s (--only-delimited) suppress non-matches</a:t>
            </a:r>
            <a:endParaRPr sz="2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0" y="64325"/>
            <a:ext cx="8025773" cy="318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1150" y="2715775"/>
            <a:ext cx="8126725" cy="24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 </a:t>
            </a:r>
            <a:endParaRPr/>
          </a:p>
        </p:txBody>
      </p:sp>
      <p:sp>
        <p:nvSpPr>
          <p:cNvPr id="218" name="Google Shape;218;p39"/>
          <p:cNvSpPr txBox="1"/>
          <p:nvPr/>
        </p:nvSpPr>
        <p:spPr>
          <a:xfrm>
            <a:off x="740675" y="1409325"/>
            <a:ext cx="7756500" cy="31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uniq [options] file.txt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Only works on sorted files and adjacent lines!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-c count lines for each unique value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-d only report duplicated lines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-u only report non-duplicated lines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 options: drop all duplicated lines (keeps 1 copy)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Whats does </a:t>
            </a:r>
            <a:r>
              <a:rPr lang="en" u="sng"/>
              <a:t>echo$PATH</a:t>
            </a:r>
            <a:r>
              <a:rPr lang="en"/>
              <a:t> mean??</a:t>
            </a:r>
            <a:endParaRPr/>
          </a:p>
        </p:txBody>
      </p:sp>
      <p:sp>
        <p:nvSpPr>
          <p:cNvPr id="224" name="Google Shape;224;p40"/>
          <p:cNvSpPr txBox="1"/>
          <p:nvPr/>
        </p:nvSpPr>
        <p:spPr>
          <a:xfrm>
            <a:off x="905250" y="1522475"/>
            <a:ext cx="6028200" cy="17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Your open path that tells you what is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executable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Writes your path list of executable files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How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would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you put something in your path??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Export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 manually edit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these commands do??</a:t>
            </a:r>
            <a:endParaRPr/>
          </a:p>
        </p:txBody>
      </p:sp>
      <p:sp>
        <p:nvSpPr>
          <p:cNvPr id="230" name="Google Shape;230;p41"/>
          <p:cNvSpPr txBox="1"/>
          <p:nvPr/>
        </p:nvSpPr>
        <p:spPr>
          <a:xfrm>
            <a:off x="997850" y="1728225"/>
            <a:ext cx="5946000" cy="19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ut -f1,4 -d“,”file.csv --complement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prints all but columns 1 and 4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720000" y="539500"/>
            <a:ext cx="7704000" cy="3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chemeClr val="accent2"/>
                </a:highlight>
              </a:rPr>
              <a:t>ls:  </a:t>
            </a:r>
            <a:r>
              <a:rPr lang="en" sz="2200"/>
              <a:t>lists everything in a directory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</a:t>
            </a:r>
            <a:r>
              <a:rPr lang="en" sz="2200">
                <a:highlight>
                  <a:schemeClr val="accent2"/>
                </a:highlight>
              </a:rPr>
              <a:t>○ Useful options: </a:t>
            </a:r>
            <a:endParaRPr sz="2200"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■ -a show all files (including ones that start with .)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■ -l use long listing format (file sizes, dates, permissions, etc)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■ -h use human readable format (1G, 27K, 736M)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■ -t sort by time with newest first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■ -o similar to -l, but without group permissions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■ -r reverse the order while sorting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chemeClr val="accent2"/>
                </a:highlight>
              </a:rPr>
              <a:t>○ Usage:</a:t>
            </a:r>
            <a:r>
              <a:rPr lang="en" sz="2200">
                <a:solidFill>
                  <a:schemeClr val="accent2"/>
                </a:solidFill>
              </a:rPr>
              <a:t> </a:t>
            </a:r>
            <a:r>
              <a:rPr lang="en" sz="2200"/>
              <a:t>■ ls -thor ■ ls -alh Desktop/</a:t>
            </a:r>
            <a:endParaRPr sz="2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command do?</a:t>
            </a:r>
            <a:endParaRPr/>
          </a:p>
        </p:txBody>
      </p:sp>
      <p:sp>
        <p:nvSpPr>
          <p:cNvPr id="236" name="Google Shape;236;p42"/>
          <p:cNvSpPr txBox="1"/>
          <p:nvPr/>
        </p:nvSpPr>
        <p:spPr>
          <a:xfrm>
            <a:off x="730375" y="1563625"/>
            <a:ext cx="7139100" cy="25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egrep -v ‘^$’ file.tsv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-"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Delete all empty lines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i had a file with lots of repeated lined who would i count the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unique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lines ??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sort -k1 file.txt | uniq - c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Sorting from first column | piping to uniq.. Is there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anything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unique within column 1 ?? - c is counting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-c counts -u only prints unique lines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command mean??</a:t>
            </a:r>
            <a:endParaRPr/>
          </a:p>
        </p:txBody>
      </p:sp>
      <p:sp>
        <p:nvSpPr>
          <p:cNvPr id="242" name="Google Shape;242;p43"/>
          <p:cNvSpPr txBox="1"/>
          <p:nvPr/>
        </p:nvSpPr>
        <p:spPr>
          <a:xfrm>
            <a:off x="761250" y="1903100"/>
            <a:ext cx="6943800" cy="23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How to remove empty lines/white space ??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grep -v-e ‘^[[:space:]]*$’file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awk ‘NF &gt;0’ file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sed '/^[[:space:]]*$/d' file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</a:t>
            </a:r>
            <a:endParaRPr/>
          </a:p>
        </p:txBody>
      </p:sp>
      <p:sp>
        <p:nvSpPr>
          <p:cNvPr id="248" name="Google Shape;248;p44"/>
          <p:cNvSpPr txBox="1"/>
          <p:nvPr/>
        </p:nvSpPr>
        <p:spPr>
          <a:xfrm>
            <a:off x="1008125" y="1707650"/>
            <a:ext cx="7344900" cy="29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 doppelganger_name.txt count how many time the name ‘chi’ is left to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name ‘bill’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Using grep only command: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grep -oE ‘chi’$’\t”bill’ doppelganger_names.txt|wc-l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Using grep with printf command: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Gep -oE “chi$(prinf\t’)bill” d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oppelganger_names.txt|wc-l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awk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Awk ‘/chi\tbill/’ doppelganger_names.txt|wc-l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 </a:t>
            </a:r>
            <a:endParaRPr/>
          </a:p>
        </p:txBody>
      </p:sp>
      <p:sp>
        <p:nvSpPr>
          <p:cNvPr id="254" name="Google Shape;254;p45"/>
          <p:cNvSpPr txBox="1"/>
          <p:nvPr/>
        </p:nvSpPr>
        <p:spPr>
          <a:xfrm>
            <a:off x="997850" y="1676775"/>
            <a:ext cx="6820200" cy="28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5" name="Google Shape;255;p45"/>
          <p:cNvSpPr txBox="1"/>
          <p:nvPr/>
        </p:nvSpPr>
        <p:spPr>
          <a:xfrm>
            <a:off x="740675" y="1440175"/>
            <a:ext cx="7077300" cy="25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56" name="Google Shape;25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681"/>
            <a:ext cx="9143998" cy="5026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00" y="249475"/>
            <a:ext cx="7826906" cy="372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7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725" y="539500"/>
            <a:ext cx="7920579" cy="372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8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25" y="331800"/>
            <a:ext cx="8282021" cy="372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9"/>
          <p:cNvSpPr txBox="1"/>
          <p:nvPr>
            <p:ph type="title"/>
          </p:nvPr>
        </p:nvSpPr>
        <p:spPr>
          <a:xfrm>
            <a:off x="637725" y="97175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Reserved words </a:t>
            </a:r>
            <a:endParaRPr/>
          </a:p>
        </p:txBody>
      </p:sp>
      <p:graphicFrame>
        <p:nvGraphicFramePr>
          <p:cNvPr id="280" name="Google Shape;280;p49"/>
          <p:cNvGraphicFramePr/>
          <p:nvPr/>
        </p:nvGraphicFramePr>
        <p:xfrm>
          <a:off x="952500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{8F2AD18F-20A7-4B55-AD14-B933CB2156E3}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TSV to CSV</a:t>
            </a:r>
            <a:endParaRPr/>
          </a:p>
        </p:txBody>
      </p:sp>
      <p:sp>
        <p:nvSpPr>
          <p:cNvPr id="286" name="Google Shape;286;p50"/>
          <p:cNvSpPr txBox="1"/>
          <p:nvPr/>
        </p:nvSpPr>
        <p:spPr>
          <a:xfrm>
            <a:off x="771525" y="2026550"/>
            <a:ext cx="6306000" cy="23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Convert tsv to csv :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sed -s ‘/\t/,/g’ tsv&lt;csv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cat file.tsv |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 -s ‘\t’,’ &gt;file.csv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</a:t>
            </a:r>
            <a:endParaRPr/>
          </a:p>
        </p:txBody>
      </p:sp>
      <p:sp>
        <p:nvSpPr>
          <p:cNvPr id="292" name="Google Shape;292;p51"/>
          <p:cNvSpPr txBox="1"/>
          <p:nvPr/>
        </p:nvSpPr>
        <p:spPr>
          <a:xfrm>
            <a:off x="648075" y="1522475"/>
            <a:ext cx="7272900" cy="24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Extract sequence in example2.fasta that has one or more atg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 grep "ATG” example2.fasta --color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grep ‘ATG.*ATG’ example2.fasta &gt;extracted.fasta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720000" y="539500"/>
            <a:ext cx="7704000" cy="43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chemeClr val="accent2"/>
                </a:highlight>
              </a:rPr>
              <a:t>wc:</a:t>
            </a:r>
            <a:r>
              <a:rPr lang="en" sz="2200"/>
              <a:t> count the number of lines/words/bytes/characters in a file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○ Default (no options) prints out: line count word count byte count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chemeClr val="accent2"/>
                </a:highlight>
              </a:rPr>
              <a:t>○ Useful options: </a:t>
            </a:r>
            <a:endParaRPr sz="2200"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■ -c print the byte count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■ -l print the line count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■ -m print the character count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■ -w print the word count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chemeClr val="accent2"/>
                </a:highlight>
              </a:rPr>
              <a:t>○ Usage: </a:t>
            </a:r>
            <a:endParaRPr sz="2200"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■ wc file.txt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■ wc -l file.txt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720000" y="539500"/>
            <a:ext cx="7704000" cy="46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accent2"/>
                </a:highlight>
              </a:rPr>
              <a:t>echo:</a:t>
            </a:r>
            <a:r>
              <a:rPr lang="en" sz="2400"/>
              <a:t> prints text to a location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accent2"/>
                </a:highlight>
              </a:rPr>
              <a:t>○ Important notes: </a:t>
            </a:r>
            <a:endParaRPr sz="2400"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■ Using &gt; file after the command will put the text in the file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■ Using &gt;&gt; file after the command will append the text to the end of the file.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accent2"/>
                </a:highlight>
              </a:rPr>
              <a:t>○ Usage: </a:t>
            </a:r>
            <a:endParaRPr sz="2400"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■ echo “hello”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■ echo “hello world” &gt; file.txt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■ echo “hello student” &gt;&gt; file.txt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18"/>
          <p:cNvGraphicFramePr/>
          <p:nvPr/>
        </p:nvGraphicFramePr>
        <p:xfrm>
          <a:off x="952500" y="46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{8F2AD18F-20A7-4B55-AD14-B933CB2156E3}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3"/>
                          </a:highlight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Operator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 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3"/>
                          </a:highlight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Meaning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 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3"/>
                          </a:highlight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Usage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 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|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Pipe, used as “and” or used to use the output of the first command as the input of the second command.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echo “hello” | echo “world” ls | wc -l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&gt;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Output, put the output of the command into a file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echo “hello” &gt; file.txt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&gt;&gt;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Append, add the output of a command to the end of a file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echo “hello” &gt;&gt; file.txt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*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Wildcard, used as a placeholder for any character for zero or more times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cat file*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720000" y="1809700"/>
            <a:ext cx="7704000" cy="25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3"/>
                </a:highlight>
              </a:rPr>
              <a:t>String</a:t>
            </a:r>
            <a:endParaRPr>
              <a:highlight>
                <a:schemeClr val="accent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of characters and can contain letters, numbers, symbols and even spaces.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3"/>
                </a:highlight>
              </a:rPr>
              <a:t>RegEx </a:t>
            </a:r>
            <a:endParaRPr>
              <a:highlight>
                <a:schemeClr val="accent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Expression, a pattern (or filter) that describes a set of strings that matches the pattern.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3"/>
                </a:highlight>
              </a:rPr>
              <a:t>grep </a:t>
            </a:r>
            <a:endParaRPr>
              <a:highlight>
                <a:schemeClr val="accent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command-line utility for searching plain-text data sets for lines that match a regular expression.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3"/>
                </a:highlight>
              </a:rPr>
              <a:t>FASTA </a:t>
            </a:r>
            <a:endParaRPr>
              <a:highlight>
                <a:schemeClr val="accent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text-based file format for representing either nucleotide sequences or amino acid sequences.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3"/>
                </a:highlight>
              </a:rPr>
              <a:t>sed</a:t>
            </a:r>
            <a:endParaRPr>
              <a:highlight>
                <a:schemeClr val="accent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stream editor that can perform lots of functions on file like searching, find and replace, insertion, or deletion.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Google Shape;108;p20"/>
          <p:cNvGraphicFramePr/>
          <p:nvPr/>
        </p:nvGraphicFramePr>
        <p:xfrm>
          <a:off x="952500" y="24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{8F2AD18F-20A7-4B55-AD14-B933CB2156E3}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3"/>
                          </a:highlight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Command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 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3"/>
                          </a:highlight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Meaning 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3"/>
                        </a:highlight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3"/>
                          </a:highlight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Usage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 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rm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Remove, delete a file. Use -r to delete a directory and all of its contents.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rm [file] rm -r [directory]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clear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Clears all the text on the screen. 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clear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grep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Finds text that matches a pattern and returns the lines containing that text.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grep [options] "[regex]" [file]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sed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Stream editor. Diverse command that can manipulate text/files.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sed [options] '[regex]' [file]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tr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Translate, change or delete characters in a file.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 file. tr [options] [old format] [new format]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720000" y="128025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To Know</a:t>
            </a:r>
            <a:endParaRPr/>
          </a:p>
        </p:txBody>
      </p:sp>
      <p:graphicFrame>
        <p:nvGraphicFramePr>
          <p:cNvPr id="114" name="Google Shape;114;p21"/>
          <p:cNvGraphicFramePr/>
          <p:nvPr/>
        </p:nvGraphicFramePr>
        <p:xfrm>
          <a:off x="656738" y="7863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{8F2AD18F-20A7-4B55-AD14-B933CB2156E3}</a:tableStyleId>
              </a:tblPr>
              <a:tblGrid>
                <a:gridCol w="2610175"/>
                <a:gridCol w="2610175"/>
                <a:gridCol w="2610175"/>
              </a:tblGrid>
              <a:tr h="40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3"/>
                          </a:highlight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Operator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 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3"/>
                          </a:highlight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Meaning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 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3"/>
                          </a:highlight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Usage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 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</a:tr>
              <a:tr h="83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&amp;&amp;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And. Use between two commands to do both commands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echo "hi" &amp;&amp; echo "bye"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</a:tr>
              <a:tr h="61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^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Find matches that are at the beginning of a line.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grep "^ATG" example.fasta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</a:tr>
              <a:tr h="61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$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Find matches that are at the end of a line.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grep "TAG$" example.fasta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</a:tr>
              <a:tr h="83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|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Pipe, or. Use between two regex matches to match both.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grep "hi|bye" file.txt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</a:tr>
              <a:tr h="61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.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Match any single character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grep "wh." file.txt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 Operating System Design Pitch Deck  Infographics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