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2" autoAdjust="0"/>
    <p:restoredTop sz="94660"/>
  </p:normalViewPr>
  <p:slideViewPr>
    <p:cSldViewPr snapToGrid="0">
      <p:cViewPr>
        <p:scale>
          <a:sx n="100" d="100"/>
          <a:sy n="100" d="100"/>
        </p:scale>
        <p:origin x="1686" y="1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B460-4E25-2BF4-41BC-BEE815E72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D8997-9712-229A-1405-95E89EBAE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1C75B-4BD1-A651-4B78-F8AD291D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BAB-DAA0-424A-905D-19F68D77BA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B2DEC-E244-4C8F-7C29-3B630B6A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4682F-D2FE-217D-FDEF-7245E4B3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7C0B-5085-4CA4-A926-45FB6933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9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683B-6D19-BC1B-0367-4CFA6AA8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B5D93-9F0B-587B-9F6D-F9FCED558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19BC2-BC5D-B7A9-6BF9-132C249A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BAB-DAA0-424A-905D-19F68D77BA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80FDD-67C1-6B88-BE11-3EC2173E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3E9B6-D0C3-38B8-BE57-CBCA2BF4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7C0B-5085-4CA4-A926-45FB6933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7154F-9079-BCAA-5A70-781C1A501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323B8-526E-AF25-A434-88580B42D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456AE-8AD4-8F2D-75DE-5B0E4B42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BAB-DAA0-424A-905D-19F68D77BA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9AE1-0EEC-F9A8-5B2C-B2BFF2CA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297F6-6334-F53F-818B-1A0180B6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7C0B-5085-4CA4-A926-45FB6933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5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2DB1-5B12-60EC-B3B7-CCFF8BF2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882CB-7FDD-E44D-F206-B35A867F9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81E7E-88E7-3559-B43E-2B6D942F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BAB-DAA0-424A-905D-19F68D77BA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BA927-8141-C70F-DC8B-FDDC8CE0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00F8C-1D9B-082F-DD72-871A2B0A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7C0B-5085-4CA4-A926-45FB6933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3AB7-CAD3-3EC4-83B8-269DF438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5131D-A111-C84A-F9B5-286B78FD8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C9CD0-2CAF-88B6-3012-1ADAC82A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BAB-DAA0-424A-905D-19F68D77BA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0A803-EE06-27C3-10E6-07E15CFA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F85D4-5A69-1E53-D3B4-422F47CA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7C0B-5085-4CA4-A926-45FB6933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9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3A28-AE94-72BA-6AC4-6468038A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83212-31C8-7ECE-5AEC-DD436A0C9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1D95B-3FCB-07DC-5101-15EF5D086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EDC4F-237C-9176-CA48-199C2A13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BAB-DAA0-424A-905D-19F68D77BA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8C39C-C57E-8083-1C8B-B32B8EC3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3F7F0-7B92-9E51-6B40-8C8793A7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7C0B-5085-4CA4-A926-45FB6933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298F-24F9-9F5B-7914-DB65AA5E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DE696-E46D-404C-4030-A0838216F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898CA-777A-3DF6-B3B6-5744F7B28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0C205-96F4-A0B4-0486-C8468901C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C8300B-F181-5BB8-2311-48244407E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D17BA-A3E1-F9EA-80CE-FE4CF308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BAB-DAA0-424A-905D-19F68D77BA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4E4FF-5E0F-0A77-C6C3-8F97A224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9FEF1-038F-9B65-279E-4E97FAB4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7C0B-5085-4CA4-A926-45FB6933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5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37A1-685E-4B16-D1AA-ABF354C6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28629-ED40-D7EF-F7E6-44753151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BAB-DAA0-424A-905D-19F68D77BA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42EA3-EDD1-63AF-F726-F571212E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EC240-A6D1-D0B2-6FCE-600C9DF9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7C0B-5085-4CA4-A926-45FB6933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5A22B8-0A8C-E53B-A21F-F5F0336B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BAB-DAA0-424A-905D-19F68D77BA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45E3C-DF5A-242F-88E8-75A7E875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EE87C-C543-0E59-D1D5-B2E0D143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7C0B-5085-4CA4-A926-45FB6933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3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5C44-1942-4C1C-421D-3FF4E5AC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3ED0D-FD6E-74C6-23FB-A74E5662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4C21D-1833-BDC9-8CA1-C881AFFBE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423AD-2630-6BCC-93D0-D0F55465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BAB-DAA0-424A-905D-19F68D77BA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8F667-705B-5422-A4C7-E1CA535F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316A9-5B02-62FF-96C2-491EBF1A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7C0B-5085-4CA4-A926-45FB6933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9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81EB-481C-88E0-ACEF-F5C19303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2E625-9E52-F2C9-9ADE-30E7D4245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50EA9-D14C-B676-D078-069CA659C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4E482-7848-F9D0-973A-37A0B267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BAB-DAA0-424A-905D-19F68D77BA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AFE69-2157-91DF-19A2-6CC18C96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24714-08F8-7344-4995-E03C015F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7C0B-5085-4CA4-A926-45FB6933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5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FB735-303A-223A-30FD-D124C63C2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C0384-40A8-267E-2D19-1D7BE978C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AA100-E52B-8AD5-27EA-87D662D4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EBAB-DAA0-424A-905D-19F68D77BA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52F53-36B3-F320-F2A4-182F750E0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379AF-6FF6-58CF-7D5A-CC74514BF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7C0B-5085-4CA4-A926-45FB6933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7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0">
            <a:extLst>
              <a:ext uri="{FF2B5EF4-FFF2-40B4-BE49-F238E27FC236}">
                <a16:creationId xmlns:a16="http://schemas.microsoft.com/office/drawing/2014/main" id="{64408E88-97AB-DE76-D0E5-29833F6EF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00" y="-685800"/>
            <a:ext cx="14630400" cy="8229600"/>
          </a:xfrm>
          <a:prstGeom prst="rect">
            <a:avLst/>
          </a:prstGeom>
        </p:spPr>
      </p:pic>
      <p:sp>
        <p:nvSpPr>
          <p:cNvPr id="13" name="Text 1">
            <a:extLst>
              <a:ext uri="{FF2B5EF4-FFF2-40B4-BE49-F238E27FC236}">
                <a16:creationId xmlns:a16="http://schemas.microsoft.com/office/drawing/2014/main" id="{402285F4-136F-471E-A534-1F483BD0160E}"/>
              </a:ext>
            </a:extLst>
          </p:cNvPr>
          <p:cNvSpPr/>
          <p:nvPr/>
        </p:nvSpPr>
        <p:spPr>
          <a:xfrm>
            <a:off x="3429000" y="2367201"/>
            <a:ext cx="4692647" cy="833199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6561"/>
              </a:lnSpc>
              <a:buNone/>
            </a:pPr>
            <a:r>
              <a:rPr lang="en-US" sz="7200" dirty="0" err="1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NongHyup</a:t>
            </a:r>
            <a:r>
              <a:rPr lang="en-US" sz="72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Bank </a:t>
            </a:r>
            <a:endParaRPr lang="en-US" sz="7200" dirty="0"/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F28CBC73-9F80-2867-517F-DCDCFBE30066}"/>
              </a:ext>
            </a:extLst>
          </p:cNvPr>
          <p:cNvSpPr/>
          <p:nvPr/>
        </p:nvSpPr>
        <p:spPr>
          <a:xfrm>
            <a:off x="4443174" y="3312795"/>
            <a:ext cx="5158026" cy="444341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99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Accounting Department </a:t>
            </a:r>
            <a:endParaRPr lang="en-US" sz="2187" dirty="0"/>
          </a:p>
        </p:txBody>
      </p:sp>
    </p:spTree>
    <p:extLst>
      <p:ext uri="{BB962C8B-B14F-4D97-AF65-F5344CB8AC3E}">
        <p14:creationId xmlns:p14="http://schemas.microsoft.com/office/powerpoint/2010/main" val="359693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>
            <a:extLst>
              <a:ext uri="{FF2B5EF4-FFF2-40B4-BE49-F238E27FC236}">
                <a16:creationId xmlns:a16="http://schemas.microsoft.com/office/drawing/2014/main" id="{361084EE-4427-F589-ADC1-1B1F923AE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00" y="-685800"/>
            <a:ext cx="14630400" cy="8229600"/>
          </a:xfrm>
          <a:prstGeom prst="rect">
            <a:avLst/>
          </a:prstGeom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89957F71-FF65-89AE-413A-BC08DC14552C}"/>
              </a:ext>
            </a:extLst>
          </p:cNvPr>
          <p:cNvSpPr/>
          <p:nvPr/>
        </p:nvSpPr>
        <p:spPr>
          <a:xfrm>
            <a:off x="-1219200" y="-68580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FC81AD5D-3219-EA42-7E39-7ECA7FB70E70}"/>
              </a:ext>
            </a:extLst>
          </p:cNvPr>
          <p:cNvSpPr/>
          <p:nvPr/>
        </p:nvSpPr>
        <p:spPr>
          <a:xfrm>
            <a:off x="818793" y="529114"/>
            <a:ext cx="6918960" cy="694373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Importance of Accuracy</a:t>
            </a:r>
            <a:endParaRPr lang="en-US" sz="4374" dirty="0"/>
          </a:p>
        </p:txBody>
      </p:sp>
      <p:pic>
        <p:nvPicPr>
          <p:cNvPr id="7" name="Image 1">
            <a:extLst>
              <a:ext uri="{FF2B5EF4-FFF2-40B4-BE49-F238E27FC236}">
                <a16:creationId xmlns:a16="http://schemas.microsoft.com/office/drawing/2014/main" id="{FEBAF4E5-693D-3094-6C0E-516B98B7A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93" y="1667828"/>
            <a:ext cx="3295888" cy="2036921"/>
          </a:xfrm>
          <a:prstGeom prst="rect">
            <a:avLst/>
          </a:prstGeom>
        </p:spPr>
      </p:pic>
      <p:sp>
        <p:nvSpPr>
          <p:cNvPr id="8" name="Text 2">
            <a:extLst>
              <a:ext uri="{FF2B5EF4-FFF2-40B4-BE49-F238E27FC236}">
                <a16:creationId xmlns:a16="http://schemas.microsoft.com/office/drawing/2014/main" id="{0E9A928F-0BDE-F919-175F-E788B2D23490}"/>
              </a:ext>
            </a:extLst>
          </p:cNvPr>
          <p:cNvSpPr/>
          <p:nvPr/>
        </p:nvSpPr>
        <p:spPr>
          <a:xfrm>
            <a:off x="818793" y="3982403"/>
            <a:ext cx="2232660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Attention to Detail</a:t>
            </a:r>
            <a:endParaRPr lang="en-US" sz="2187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C55ED7C-1F47-0BF6-AB3A-8997EE912CA6}"/>
              </a:ext>
            </a:extLst>
          </p:cNvPr>
          <p:cNvSpPr/>
          <p:nvPr/>
        </p:nvSpPr>
        <p:spPr>
          <a:xfrm>
            <a:off x="818793" y="4551759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accounting department's commitment to meticulous calculations and precision is the cornerstone of accurate financial reporting.</a:t>
            </a:r>
            <a:endParaRPr lang="en-US" sz="1750" dirty="0"/>
          </a:p>
        </p:txBody>
      </p:sp>
      <p:pic>
        <p:nvPicPr>
          <p:cNvPr id="10" name="Image 2">
            <a:extLst>
              <a:ext uri="{FF2B5EF4-FFF2-40B4-BE49-F238E27FC236}">
                <a16:creationId xmlns:a16="http://schemas.microsoft.com/office/drawing/2014/main" id="{E6576AF1-FD4D-E7C2-87CB-3AE118E0B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937" y="1667828"/>
            <a:ext cx="3296007" cy="2037040"/>
          </a:xfrm>
          <a:prstGeom prst="rect">
            <a:avLst/>
          </a:prstGeom>
        </p:spPr>
      </p:pic>
      <p:sp>
        <p:nvSpPr>
          <p:cNvPr id="11" name="Text 4">
            <a:extLst>
              <a:ext uri="{FF2B5EF4-FFF2-40B4-BE49-F238E27FC236}">
                <a16:creationId xmlns:a16="http://schemas.microsoft.com/office/drawing/2014/main" id="{57052A74-E3B7-730B-E56A-9D0FAD260EE7}"/>
              </a:ext>
            </a:extLst>
          </p:cNvPr>
          <p:cNvSpPr/>
          <p:nvPr/>
        </p:nvSpPr>
        <p:spPr>
          <a:xfrm>
            <a:off x="4447937" y="3982522"/>
            <a:ext cx="2682240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Thorough Verification</a:t>
            </a:r>
            <a:endParaRPr lang="en-US" sz="2187" dirty="0"/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BC52C9D2-2292-8F44-73CD-2CEE0139D15B}"/>
              </a:ext>
            </a:extLst>
          </p:cNvPr>
          <p:cNvSpPr/>
          <p:nvPr/>
        </p:nvSpPr>
        <p:spPr>
          <a:xfrm>
            <a:off x="4447937" y="455187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Rigorous verification processes are in place to identify and rectify any potential discrepancies before external reporting.</a:t>
            </a:r>
            <a:endParaRPr lang="en-US" sz="1750" dirty="0"/>
          </a:p>
        </p:txBody>
      </p:sp>
      <p:pic>
        <p:nvPicPr>
          <p:cNvPr id="13" name="Image 3">
            <a:extLst>
              <a:ext uri="{FF2B5EF4-FFF2-40B4-BE49-F238E27FC236}">
                <a16:creationId xmlns:a16="http://schemas.microsoft.com/office/drawing/2014/main" id="{DB4EAE48-6E38-956A-D1CD-C611C003C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1667828"/>
            <a:ext cx="3296007" cy="2037040"/>
          </a:xfrm>
          <a:prstGeom prst="rect">
            <a:avLst/>
          </a:prstGeom>
        </p:spPr>
      </p:pic>
      <p:sp>
        <p:nvSpPr>
          <p:cNvPr id="14" name="Text 6">
            <a:extLst>
              <a:ext uri="{FF2B5EF4-FFF2-40B4-BE49-F238E27FC236}">
                <a16:creationId xmlns:a16="http://schemas.microsoft.com/office/drawing/2014/main" id="{861B822F-C6FC-9CCA-38A6-10039C3B4C7D}"/>
              </a:ext>
            </a:extLst>
          </p:cNvPr>
          <p:cNvSpPr/>
          <p:nvPr/>
        </p:nvSpPr>
        <p:spPr>
          <a:xfrm>
            <a:off x="8077200" y="39825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Analysis</a:t>
            </a:r>
            <a:endParaRPr lang="en-US" sz="2187" dirty="0"/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77ACB8ED-77C5-51F9-4DDA-4415D9263B77}"/>
              </a:ext>
            </a:extLst>
          </p:cNvPr>
          <p:cNvSpPr/>
          <p:nvPr/>
        </p:nvSpPr>
        <p:spPr>
          <a:xfrm>
            <a:off x="8077200" y="455187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Advanced data analysis tools are leveraged to detect and address any anomalies or outliers in financial data.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98341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A0DF-C237-A201-F1E9-D40E4C5E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E1150-053D-5DF9-8D0E-F85A78025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0">
            <a:extLst>
              <a:ext uri="{FF2B5EF4-FFF2-40B4-BE49-F238E27FC236}">
                <a16:creationId xmlns:a16="http://schemas.microsoft.com/office/drawing/2014/main" id="{63B69CD0-F2E1-00D0-B99C-2E52EB1E9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00" y="-685800"/>
            <a:ext cx="14630400" cy="8229600"/>
          </a:xfrm>
          <a:prstGeom prst="rect">
            <a:avLst/>
          </a:prstGeom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A447600C-8DD0-16AA-2145-F65D48AD7766}"/>
              </a:ext>
            </a:extLst>
          </p:cNvPr>
          <p:cNvSpPr/>
          <p:nvPr/>
        </p:nvSpPr>
        <p:spPr>
          <a:xfrm>
            <a:off x="-1219200" y="-68580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9F1B9F32-00C9-626F-F54C-23C123CCE5E8}"/>
              </a:ext>
            </a:extLst>
          </p:cNvPr>
          <p:cNvSpPr/>
          <p:nvPr/>
        </p:nvSpPr>
        <p:spPr>
          <a:xfrm>
            <a:off x="818793" y="10597"/>
            <a:ext cx="8168640" cy="694373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Continuous Improvement Efforts</a:t>
            </a:r>
            <a:endParaRPr lang="en-US" sz="4374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D1B98CE9-FF10-FAE3-16D1-B9F9521DDE9A}"/>
              </a:ext>
            </a:extLst>
          </p:cNvPr>
          <p:cNvSpPr/>
          <p:nvPr/>
        </p:nvSpPr>
        <p:spPr>
          <a:xfrm>
            <a:off x="818793" y="1149310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accounting department is committed to a culture of continuous improvement, employing various strategies to enhance accuracy and efficiency.</a:t>
            </a:r>
            <a:endParaRPr lang="en-US" sz="1750" dirty="0"/>
          </a:p>
        </p:txBody>
      </p:sp>
      <p:sp>
        <p:nvSpPr>
          <p:cNvPr id="8" name="Shape 3">
            <a:extLst>
              <a:ext uri="{FF2B5EF4-FFF2-40B4-BE49-F238E27FC236}">
                <a16:creationId xmlns:a16="http://schemas.microsoft.com/office/drawing/2014/main" id="{DFA4A666-93D4-0B47-CC40-A015EB20DE91}"/>
              </a:ext>
            </a:extLst>
          </p:cNvPr>
          <p:cNvSpPr/>
          <p:nvPr/>
        </p:nvSpPr>
        <p:spPr>
          <a:xfrm>
            <a:off x="6073854" y="2110026"/>
            <a:ext cx="44410" cy="4737378"/>
          </a:xfrm>
          <a:prstGeom prst="rect">
            <a:avLst/>
          </a:prstGeom>
          <a:solidFill>
            <a:srgbClr val="D1D1C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Shape 4">
            <a:extLst>
              <a:ext uri="{FF2B5EF4-FFF2-40B4-BE49-F238E27FC236}">
                <a16:creationId xmlns:a16="http://schemas.microsoft.com/office/drawing/2014/main" id="{A8B8AC90-76FB-3003-629E-08865F0AED3C}"/>
              </a:ext>
            </a:extLst>
          </p:cNvPr>
          <p:cNvSpPr/>
          <p:nvPr/>
        </p:nvSpPr>
        <p:spPr>
          <a:xfrm>
            <a:off x="6345972" y="2511326"/>
            <a:ext cx="777597" cy="44410"/>
          </a:xfrm>
          <a:prstGeom prst="rect">
            <a:avLst/>
          </a:prstGeom>
          <a:solidFill>
            <a:srgbClr val="D1D1C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5">
            <a:extLst>
              <a:ext uri="{FF2B5EF4-FFF2-40B4-BE49-F238E27FC236}">
                <a16:creationId xmlns:a16="http://schemas.microsoft.com/office/drawing/2014/main" id="{D400BA40-9092-2620-658D-E52D420F6643}"/>
              </a:ext>
            </a:extLst>
          </p:cNvPr>
          <p:cNvSpPr/>
          <p:nvPr/>
        </p:nvSpPr>
        <p:spPr>
          <a:xfrm>
            <a:off x="5846028" y="228361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55DB2916-FEED-DDAF-984E-6A4B1ABBDDD0}"/>
              </a:ext>
            </a:extLst>
          </p:cNvPr>
          <p:cNvSpPr/>
          <p:nvPr/>
        </p:nvSpPr>
        <p:spPr>
          <a:xfrm>
            <a:off x="6023550" y="2325291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D53D8DBF-537D-7DBA-7399-5837AF79EA03}"/>
              </a:ext>
            </a:extLst>
          </p:cNvPr>
          <p:cNvSpPr/>
          <p:nvPr/>
        </p:nvSpPr>
        <p:spPr>
          <a:xfrm>
            <a:off x="7318058" y="233219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Regular Audits</a:t>
            </a:r>
            <a:endParaRPr lang="en-US" sz="2187" dirty="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039970A8-17F2-20C3-3803-E62BAADFDB53}"/>
              </a:ext>
            </a:extLst>
          </p:cNvPr>
          <p:cNvSpPr/>
          <p:nvPr/>
        </p:nvSpPr>
        <p:spPr>
          <a:xfrm>
            <a:off x="7318058" y="2901553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Conducting regular internal audits to identify and rectify potential errors and discrepancies proactively.</a:t>
            </a:r>
            <a:endParaRPr lang="en-US" sz="1750" dirty="0"/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58AAE201-B71E-1F9E-8D80-3E38B42B8DD3}"/>
              </a:ext>
            </a:extLst>
          </p:cNvPr>
          <p:cNvSpPr/>
          <p:nvPr/>
        </p:nvSpPr>
        <p:spPr>
          <a:xfrm>
            <a:off x="5068431" y="3622179"/>
            <a:ext cx="777597" cy="44410"/>
          </a:xfrm>
          <a:prstGeom prst="rect">
            <a:avLst/>
          </a:prstGeom>
          <a:solidFill>
            <a:srgbClr val="D1D1C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0">
            <a:extLst>
              <a:ext uri="{FF2B5EF4-FFF2-40B4-BE49-F238E27FC236}">
                <a16:creationId xmlns:a16="http://schemas.microsoft.com/office/drawing/2014/main" id="{669F9668-5036-EBB6-BA6D-CFF4A90B3866}"/>
              </a:ext>
            </a:extLst>
          </p:cNvPr>
          <p:cNvSpPr/>
          <p:nvPr/>
        </p:nvSpPr>
        <p:spPr>
          <a:xfrm>
            <a:off x="5846028" y="33944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AAE53D34-C77F-AD66-A0D3-CD6AE2B707D9}"/>
              </a:ext>
            </a:extLst>
          </p:cNvPr>
          <p:cNvSpPr/>
          <p:nvPr/>
        </p:nvSpPr>
        <p:spPr>
          <a:xfrm>
            <a:off x="6000690" y="3436144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C23A7400-F80B-BCF1-0D0C-41A0DEAF23A6}"/>
              </a:ext>
            </a:extLst>
          </p:cNvPr>
          <p:cNvSpPr/>
          <p:nvPr/>
        </p:nvSpPr>
        <p:spPr>
          <a:xfrm>
            <a:off x="2651998" y="344304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Staff Training</a:t>
            </a:r>
            <a:endParaRPr lang="en-US" sz="2187" dirty="0"/>
          </a:p>
        </p:txBody>
      </p:sp>
      <p:sp>
        <p:nvSpPr>
          <p:cNvPr id="18" name="Text 13">
            <a:extLst>
              <a:ext uri="{FF2B5EF4-FFF2-40B4-BE49-F238E27FC236}">
                <a16:creationId xmlns:a16="http://schemas.microsoft.com/office/drawing/2014/main" id="{F33A39C2-FDE0-690F-86AA-2AB299FB845E}"/>
              </a:ext>
            </a:extLst>
          </p:cNvPr>
          <p:cNvSpPr/>
          <p:nvPr/>
        </p:nvSpPr>
        <p:spPr>
          <a:xfrm>
            <a:off x="818793" y="4012406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Investing in comprehensive training programs to empower employees with up-to-date knowledge and skills.</a:t>
            </a:r>
            <a:endParaRPr lang="en-US" sz="1750" dirty="0"/>
          </a:p>
        </p:txBody>
      </p:sp>
      <p:sp>
        <p:nvSpPr>
          <p:cNvPr id="19" name="Shape 14">
            <a:extLst>
              <a:ext uri="{FF2B5EF4-FFF2-40B4-BE49-F238E27FC236}">
                <a16:creationId xmlns:a16="http://schemas.microsoft.com/office/drawing/2014/main" id="{50B6F85B-E6C2-B9D7-8DAE-ECCEFC0EC805}"/>
              </a:ext>
            </a:extLst>
          </p:cNvPr>
          <p:cNvSpPr/>
          <p:nvPr/>
        </p:nvSpPr>
        <p:spPr>
          <a:xfrm>
            <a:off x="6345972" y="4813399"/>
            <a:ext cx="777597" cy="44410"/>
          </a:xfrm>
          <a:prstGeom prst="rect">
            <a:avLst/>
          </a:prstGeom>
          <a:solidFill>
            <a:srgbClr val="D1D1C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Shape 15">
            <a:extLst>
              <a:ext uri="{FF2B5EF4-FFF2-40B4-BE49-F238E27FC236}">
                <a16:creationId xmlns:a16="http://schemas.microsoft.com/office/drawing/2014/main" id="{242F7729-78C3-C1A1-C7FE-22E058BD62DB}"/>
              </a:ext>
            </a:extLst>
          </p:cNvPr>
          <p:cNvSpPr/>
          <p:nvPr/>
        </p:nvSpPr>
        <p:spPr>
          <a:xfrm>
            <a:off x="5846028" y="458569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 16">
            <a:extLst>
              <a:ext uri="{FF2B5EF4-FFF2-40B4-BE49-F238E27FC236}">
                <a16:creationId xmlns:a16="http://schemas.microsoft.com/office/drawing/2014/main" id="{533601DC-D65F-32F5-009C-3A38B5624654}"/>
              </a:ext>
            </a:extLst>
          </p:cNvPr>
          <p:cNvSpPr/>
          <p:nvPr/>
        </p:nvSpPr>
        <p:spPr>
          <a:xfrm>
            <a:off x="6004500" y="4627364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22" name="Text 17">
            <a:extLst>
              <a:ext uri="{FF2B5EF4-FFF2-40B4-BE49-F238E27FC236}">
                <a16:creationId xmlns:a16="http://schemas.microsoft.com/office/drawing/2014/main" id="{8B1206FD-7436-1FC2-73F1-A2E57607A0E6}"/>
              </a:ext>
            </a:extLst>
          </p:cNvPr>
          <p:cNvSpPr/>
          <p:nvPr/>
        </p:nvSpPr>
        <p:spPr>
          <a:xfrm>
            <a:off x="7318058" y="4634270"/>
            <a:ext cx="2804160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Technology Integration</a:t>
            </a:r>
            <a:endParaRPr lang="en-US" sz="2187" dirty="0"/>
          </a:p>
        </p:txBody>
      </p:sp>
      <p:sp>
        <p:nvSpPr>
          <p:cNvPr id="23" name="Text 18">
            <a:extLst>
              <a:ext uri="{FF2B5EF4-FFF2-40B4-BE49-F238E27FC236}">
                <a16:creationId xmlns:a16="http://schemas.microsoft.com/office/drawing/2014/main" id="{786D451C-8D22-E52F-EC65-6FD65201A5E2}"/>
              </a:ext>
            </a:extLst>
          </p:cNvPr>
          <p:cNvSpPr/>
          <p:nvPr/>
        </p:nvSpPr>
        <p:spPr>
          <a:xfrm>
            <a:off x="7318058" y="5203627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Embracing cutting-edge accounting software and tools to streamline processes and reduce the likelihood of human error.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19047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83A8-1AA6-266C-0765-E5563D67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6DA8-F8AB-768E-88B5-8F45E80D9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0">
            <a:extLst>
              <a:ext uri="{FF2B5EF4-FFF2-40B4-BE49-F238E27FC236}">
                <a16:creationId xmlns:a16="http://schemas.microsoft.com/office/drawing/2014/main" id="{DE19DDF5-FE22-2FE5-01D5-365768A0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00" y="-685800"/>
            <a:ext cx="14630400" cy="8229600"/>
          </a:xfrm>
          <a:prstGeom prst="rect">
            <a:avLst/>
          </a:prstGeom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F9AFCC34-814E-3125-4335-4EA8E6F02494}"/>
              </a:ext>
            </a:extLst>
          </p:cNvPr>
          <p:cNvSpPr/>
          <p:nvPr/>
        </p:nvSpPr>
        <p:spPr>
          <a:xfrm>
            <a:off x="-1219200" y="-68580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B3D1EBE7-E2AA-4B89-6B52-EDB4086FFB87}"/>
              </a:ext>
            </a:extLst>
          </p:cNvPr>
          <p:cNvSpPr/>
          <p:nvPr/>
        </p:nvSpPr>
        <p:spPr>
          <a:xfrm>
            <a:off x="818793" y="529114"/>
            <a:ext cx="7452360" cy="694373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Collaborative Problem Solving</a:t>
            </a:r>
            <a:endParaRPr lang="en-US" sz="4374" dirty="0"/>
          </a:p>
        </p:txBody>
      </p:sp>
      <p:pic>
        <p:nvPicPr>
          <p:cNvPr id="7" name="Image 1">
            <a:extLst>
              <a:ext uri="{FF2B5EF4-FFF2-40B4-BE49-F238E27FC236}">
                <a16:creationId xmlns:a16="http://schemas.microsoft.com/office/drawing/2014/main" id="{43E890C1-3222-6B2E-2344-012A531D3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93" y="1667828"/>
            <a:ext cx="3295888" cy="2036921"/>
          </a:xfrm>
          <a:prstGeom prst="rect">
            <a:avLst/>
          </a:prstGeom>
        </p:spPr>
      </p:pic>
      <p:sp>
        <p:nvSpPr>
          <p:cNvPr id="8" name="Text 2">
            <a:extLst>
              <a:ext uri="{FF2B5EF4-FFF2-40B4-BE49-F238E27FC236}">
                <a16:creationId xmlns:a16="http://schemas.microsoft.com/office/drawing/2014/main" id="{573D6739-2BBC-8838-393F-965890EEE7F6}"/>
              </a:ext>
            </a:extLst>
          </p:cNvPr>
          <p:cNvSpPr/>
          <p:nvPr/>
        </p:nvSpPr>
        <p:spPr>
          <a:xfrm>
            <a:off x="818793" y="3982403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Cross-Department Collaboration</a:t>
            </a:r>
            <a:endParaRPr lang="en-US" sz="2187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450F64-71A8-178A-18CD-F8958C54E77E}"/>
              </a:ext>
            </a:extLst>
          </p:cNvPr>
          <p:cNvSpPr/>
          <p:nvPr/>
        </p:nvSpPr>
        <p:spPr>
          <a:xfrm>
            <a:off x="818793" y="4898946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Working closely with other departments to address and resolve potential accounting errors collectively.</a:t>
            </a:r>
            <a:endParaRPr lang="en-US" sz="1750" dirty="0"/>
          </a:p>
        </p:txBody>
      </p:sp>
      <p:pic>
        <p:nvPicPr>
          <p:cNvPr id="10" name="Image 2">
            <a:extLst>
              <a:ext uri="{FF2B5EF4-FFF2-40B4-BE49-F238E27FC236}">
                <a16:creationId xmlns:a16="http://schemas.microsoft.com/office/drawing/2014/main" id="{F428AC5B-85A0-F651-384D-5C52456D7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937" y="1667828"/>
            <a:ext cx="3296007" cy="2037040"/>
          </a:xfrm>
          <a:prstGeom prst="rect">
            <a:avLst/>
          </a:prstGeom>
        </p:spPr>
      </p:pic>
      <p:sp>
        <p:nvSpPr>
          <p:cNvPr id="11" name="Text 4">
            <a:extLst>
              <a:ext uri="{FF2B5EF4-FFF2-40B4-BE49-F238E27FC236}">
                <a16:creationId xmlns:a16="http://schemas.microsoft.com/office/drawing/2014/main" id="{679307C8-992E-0DCA-AE2A-D6A370F1B8C9}"/>
              </a:ext>
            </a:extLst>
          </p:cNvPr>
          <p:cNvSpPr/>
          <p:nvPr/>
        </p:nvSpPr>
        <p:spPr>
          <a:xfrm>
            <a:off x="4447937" y="39825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Regular Meetings</a:t>
            </a:r>
            <a:endParaRPr lang="en-US" sz="2187" dirty="0"/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98669BC3-3BC3-A608-8615-93C6B66B0A8F}"/>
              </a:ext>
            </a:extLst>
          </p:cNvPr>
          <p:cNvSpPr/>
          <p:nvPr/>
        </p:nvSpPr>
        <p:spPr>
          <a:xfrm>
            <a:off x="4447937" y="455187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Conducting scheduled meetings to discuss challenges, share best practices, and foster a culture of continuous improvement throughout the organization.</a:t>
            </a:r>
            <a:endParaRPr lang="en-US" sz="1750" dirty="0"/>
          </a:p>
        </p:txBody>
      </p:sp>
      <p:pic>
        <p:nvPicPr>
          <p:cNvPr id="13" name="Image 3">
            <a:extLst>
              <a:ext uri="{FF2B5EF4-FFF2-40B4-BE49-F238E27FC236}">
                <a16:creationId xmlns:a16="http://schemas.microsoft.com/office/drawing/2014/main" id="{27886F36-92D1-43A4-667E-EF6FBB6E9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1667828"/>
            <a:ext cx="3296007" cy="2037040"/>
          </a:xfrm>
          <a:prstGeom prst="rect">
            <a:avLst/>
          </a:prstGeom>
        </p:spPr>
      </p:pic>
      <p:sp>
        <p:nvSpPr>
          <p:cNvPr id="14" name="Text 6">
            <a:extLst>
              <a:ext uri="{FF2B5EF4-FFF2-40B4-BE49-F238E27FC236}">
                <a16:creationId xmlns:a16="http://schemas.microsoft.com/office/drawing/2014/main" id="{8CAAA3BC-49A1-98C5-5B39-9D8D11232EBE}"/>
              </a:ext>
            </a:extLst>
          </p:cNvPr>
          <p:cNvSpPr/>
          <p:nvPr/>
        </p:nvSpPr>
        <p:spPr>
          <a:xfrm>
            <a:off x="8077200" y="3982522"/>
            <a:ext cx="2499360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Diverse Perspectives</a:t>
            </a:r>
            <a:endParaRPr lang="en-US" sz="2187" dirty="0"/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D88D4A25-3EE7-C2F8-8C46-3F64E3C15B10}"/>
              </a:ext>
            </a:extLst>
          </p:cNvPr>
          <p:cNvSpPr/>
          <p:nvPr/>
        </p:nvSpPr>
        <p:spPr>
          <a:xfrm>
            <a:off x="8077200" y="455187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Encouraging diverse teams and perspectives to ensure thorough and comprehensive problem-solving approaches.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80480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C246-C044-A640-B37E-5FBE5ECA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4C307-1001-6541-D63A-A4A807C48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0">
            <a:extLst>
              <a:ext uri="{FF2B5EF4-FFF2-40B4-BE49-F238E27FC236}">
                <a16:creationId xmlns:a16="http://schemas.microsoft.com/office/drawing/2014/main" id="{241B1642-4E66-59EE-5888-FD594B751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00" y="-685800"/>
            <a:ext cx="14630400" cy="8229600"/>
          </a:xfrm>
          <a:prstGeom prst="rect">
            <a:avLst/>
          </a:prstGeom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E0EC0549-1337-9800-31B7-2EFA4AA110CA}"/>
              </a:ext>
            </a:extLst>
          </p:cNvPr>
          <p:cNvSpPr/>
          <p:nvPr/>
        </p:nvSpPr>
        <p:spPr>
          <a:xfrm>
            <a:off x="-1219200" y="-68580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DF0F97D2-CACF-25D1-9B11-B8206C817F60}"/>
              </a:ext>
            </a:extLst>
          </p:cNvPr>
          <p:cNvSpPr/>
          <p:nvPr/>
        </p:nvSpPr>
        <p:spPr>
          <a:xfrm>
            <a:off x="818793" y="351473"/>
            <a:ext cx="9669780" cy="694373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Continuous Learning and Development</a:t>
            </a:r>
            <a:endParaRPr lang="en-US" sz="4374" dirty="0"/>
          </a:p>
        </p:txBody>
      </p:sp>
      <p:pic>
        <p:nvPicPr>
          <p:cNvPr id="7" name="Image 1">
            <a:extLst>
              <a:ext uri="{FF2B5EF4-FFF2-40B4-BE49-F238E27FC236}">
                <a16:creationId xmlns:a16="http://schemas.microsoft.com/office/drawing/2014/main" id="{1A41D30F-F1A5-0350-9869-B51694044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93" y="1490186"/>
            <a:ext cx="3295888" cy="2036921"/>
          </a:xfrm>
          <a:prstGeom prst="rect">
            <a:avLst/>
          </a:prstGeom>
        </p:spPr>
      </p:pic>
      <p:sp>
        <p:nvSpPr>
          <p:cNvPr id="8" name="Text 2">
            <a:extLst>
              <a:ext uri="{FF2B5EF4-FFF2-40B4-BE49-F238E27FC236}">
                <a16:creationId xmlns:a16="http://schemas.microsoft.com/office/drawing/2014/main" id="{A6F77153-89A6-AE89-4BAD-E84576366A7C}"/>
              </a:ext>
            </a:extLst>
          </p:cNvPr>
          <p:cNvSpPr/>
          <p:nvPr/>
        </p:nvSpPr>
        <p:spPr>
          <a:xfrm>
            <a:off x="818793" y="3804761"/>
            <a:ext cx="3169920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Professional Development</a:t>
            </a:r>
            <a:endParaRPr lang="en-US" sz="2187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791E7ED-5FA3-9BF3-CC33-C97125D45634}"/>
              </a:ext>
            </a:extLst>
          </p:cNvPr>
          <p:cNvSpPr/>
          <p:nvPr/>
        </p:nvSpPr>
        <p:spPr>
          <a:xfrm>
            <a:off x="818793" y="4374118"/>
            <a:ext cx="3295888" cy="2132409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Encouraging employees to participate in industry conferences, seminars, and training programs to enhance their accounting knowledge and skills.</a:t>
            </a:r>
            <a:endParaRPr lang="en-US" sz="1750" dirty="0"/>
          </a:p>
        </p:txBody>
      </p:sp>
      <p:pic>
        <p:nvPicPr>
          <p:cNvPr id="10" name="Image 2">
            <a:extLst>
              <a:ext uri="{FF2B5EF4-FFF2-40B4-BE49-F238E27FC236}">
                <a16:creationId xmlns:a16="http://schemas.microsoft.com/office/drawing/2014/main" id="{42D65CC9-582D-09B9-33F7-08A881A80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937" y="1490186"/>
            <a:ext cx="3296007" cy="2037040"/>
          </a:xfrm>
          <a:prstGeom prst="rect">
            <a:avLst/>
          </a:prstGeom>
        </p:spPr>
      </p:pic>
      <p:sp>
        <p:nvSpPr>
          <p:cNvPr id="11" name="Text 4">
            <a:extLst>
              <a:ext uri="{FF2B5EF4-FFF2-40B4-BE49-F238E27FC236}">
                <a16:creationId xmlns:a16="http://schemas.microsoft.com/office/drawing/2014/main" id="{1D00CE2A-7002-730D-D145-FB10AAE3D078}"/>
              </a:ext>
            </a:extLst>
          </p:cNvPr>
          <p:cNvSpPr/>
          <p:nvPr/>
        </p:nvSpPr>
        <p:spPr>
          <a:xfrm>
            <a:off x="4447937" y="3804880"/>
            <a:ext cx="2667000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Mentorship Programs</a:t>
            </a:r>
            <a:endParaRPr lang="en-US" sz="2187" dirty="0"/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909032E4-8136-AD42-A85F-2BBF726F4E35}"/>
              </a:ext>
            </a:extLst>
          </p:cNvPr>
          <p:cNvSpPr/>
          <p:nvPr/>
        </p:nvSpPr>
        <p:spPr>
          <a:xfrm>
            <a:off x="4447937" y="4374237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Establishing mentorship programs to foster knowledge transfer and support the growth of accounting professionals within the department.</a:t>
            </a:r>
            <a:endParaRPr lang="en-US" sz="1750" dirty="0"/>
          </a:p>
        </p:txBody>
      </p:sp>
      <p:pic>
        <p:nvPicPr>
          <p:cNvPr id="13" name="Image 3">
            <a:extLst>
              <a:ext uri="{FF2B5EF4-FFF2-40B4-BE49-F238E27FC236}">
                <a16:creationId xmlns:a16="http://schemas.microsoft.com/office/drawing/2014/main" id="{2917766B-F381-1C68-1318-34377D633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1490186"/>
            <a:ext cx="3296007" cy="2037040"/>
          </a:xfrm>
          <a:prstGeom prst="rect">
            <a:avLst/>
          </a:prstGeom>
        </p:spPr>
      </p:pic>
      <p:sp>
        <p:nvSpPr>
          <p:cNvPr id="14" name="Text 6">
            <a:extLst>
              <a:ext uri="{FF2B5EF4-FFF2-40B4-BE49-F238E27FC236}">
                <a16:creationId xmlns:a16="http://schemas.microsoft.com/office/drawing/2014/main" id="{9C9BE528-4106-2393-75DD-C38121BACA94}"/>
              </a:ext>
            </a:extLst>
          </p:cNvPr>
          <p:cNvSpPr/>
          <p:nvPr/>
        </p:nvSpPr>
        <p:spPr>
          <a:xfrm>
            <a:off x="8077200" y="3804880"/>
            <a:ext cx="2339340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Ongoing Education</a:t>
            </a:r>
            <a:endParaRPr lang="en-US" sz="2187" dirty="0"/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9F00F714-A95C-50D7-8922-FAF4CC8733FA}"/>
              </a:ext>
            </a:extLst>
          </p:cNvPr>
          <p:cNvSpPr/>
          <p:nvPr/>
        </p:nvSpPr>
        <p:spPr>
          <a:xfrm>
            <a:off x="8077200" y="4374237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Investing in ongoing education opportunities to keep employees updated on the latest accounting principles and best practices.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05139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21E6-1764-D75E-C163-C160F1F3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D7AD1-C901-A982-1E07-B5DDDC9F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0">
            <a:extLst>
              <a:ext uri="{FF2B5EF4-FFF2-40B4-BE49-F238E27FC236}">
                <a16:creationId xmlns:a16="http://schemas.microsoft.com/office/drawing/2014/main" id="{3D3C6039-E0FF-07D0-EAC4-D3C219BBD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" y="-488752"/>
            <a:ext cx="14630400" cy="8229600"/>
          </a:xfrm>
          <a:prstGeom prst="rect">
            <a:avLst/>
          </a:prstGeom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E5E4C6D4-D465-D1AC-C0A2-F514311103F8}"/>
              </a:ext>
            </a:extLst>
          </p:cNvPr>
          <p:cNvSpPr/>
          <p:nvPr/>
        </p:nvSpPr>
        <p:spPr>
          <a:xfrm>
            <a:off x="5001" y="-488752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8A586F7D-E088-730D-98F2-D8FD87E403AE}"/>
              </a:ext>
            </a:extLst>
          </p:cNvPr>
          <p:cNvSpPr/>
          <p:nvPr/>
        </p:nvSpPr>
        <p:spPr>
          <a:xfrm>
            <a:off x="838200" y="240137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01BC2F13-F304-339E-13C3-E22BA449D454}"/>
              </a:ext>
            </a:extLst>
          </p:cNvPr>
          <p:cNvSpPr/>
          <p:nvPr/>
        </p:nvSpPr>
        <p:spPr>
          <a:xfrm>
            <a:off x="838200" y="3429000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While the numeric mistake discovered by the auditor was regrettable, the accounting department's commitment to accuracy, continuous improvement, transparency, and collaborative problem-solving ensures that such errors were promptly addressed and improved.</a:t>
            </a:r>
            <a:endParaRPr lang="en-US" sz="1750" dirty="0"/>
          </a:p>
        </p:txBody>
      </p:sp>
      <p:pic>
        <p:nvPicPr>
          <p:cNvPr id="8" name="Image 1">
            <a:extLst>
              <a:ext uri="{FF2B5EF4-FFF2-40B4-BE49-F238E27FC236}">
                <a16:creationId xmlns:a16="http://schemas.microsoft.com/office/drawing/2014/main" id="{85408194-BA15-4384-3A2D-9847788DB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001" y="-488752"/>
            <a:ext cx="5486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9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4894-81D6-8649-4D4C-44E433BE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13E9C-4CDE-2025-DAC2-488A1A9EF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6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47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307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Gelasio</vt:lpstr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Yeon</dc:creator>
  <cp:lastModifiedBy>Sean Yeon</cp:lastModifiedBy>
  <cp:revision>9</cp:revision>
  <dcterms:created xsi:type="dcterms:W3CDTF">2023-10-12T22:44:11Z</dcterms:created>
  <dcterms:modified xsi:type="dcterms:W3CDTF">2023-10-12T23:06:56Z</dcterms:modified>
</cp:coreProperties>
</file>